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68.xml"/>
  <Override ContentType="application/vnd.openxmlformats-officedocument.presentationml.notesSlide+xml" PartName="/ppt/notesSlides/notesSlide222.xml"/>
  <Override ContentType="application/vnd.openxmlformats-officedocument.presentationml.notesSlide+xml" PartName="/ppt/notesSlides/notesSlide311.xml"/>
  <Override ContentType="application/vnd.openxmlformats-officedocument.presentationml.notesSlide+xml" PartName="/ppt/notesSlides/notesSlide257.xml"/>
  <Override ContentType="application/vnd.openxmlformats-officedocument.presentationml.notesSlide+xml" PartName="/ppt/notesSlides/notesSlide265.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249.xml"/>
  <Override ContentType="application/vnd.openxmlformats-officedocument.presentationml.notesSlide+xml" PartName="/ppt/notesSlides/notesSlide273.xml"/>
  <Override ContentType="application/vnd.openxmlformats-officedocument.presentationml.notesSlide+xml" PartName="/ppt/notesSlides/notesSlide206.xml"/>
  <Override ContentType="application/vnd.openxmlformats-officedocument.presentationml.notesSlide+xml" PartName="/ppt/notesSlides/notesSlide230.xml"/>
  <Override ContentType="application/vnd.openxmlformats-officedocument.presentationml.notesSlide+xml" PartName="/ppt/notesSlides/notesSlide338.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76.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16.xml"/>
  <Override ContentType="application/vnd.openxmlformats-officedocument.presentationml.notesSlide+xml" PartName="/ppt/notesSlides/notesSlide303.xml"/>
  <Override ContentType="application/vnd.openxmlformats-officedocument.presentationml.notesSlide+xml" PartName="/ppt/notesSlides/notesSlide214.xml"/>
  <Override ContentType="application/vnd.openxmlformats-officedocument.presentationml.notesSlide+xml" PartName="/ppt/notesSlides/notesSlide1.xml"/>
  <Override ContentType="application/vnd.openxmlformats-officedocument.presentationml.notesSlide+xml" PartName="/ppt/notesSlides/notesSlide196.xml"/>
  <Override ContentType="application/vnd.openxmlformats-officedocument.presentationml.notesSlide+xml" PartName="/ppt/notesSlides/notesSlide250.xml"/>
  <Override ContentType="application/vnd.openxmlformats-officedocument.presentationml.notesSlide+xml" PartName="/ppt/notesSlides/notesSlide105.xml"/>
  <Override ContentType="application/vnd.openxmlformats-officedocument.presentationml.notesSlide+xml" PartName="/ppt/notesSlides/notesSlide148.xml"/>
  <Override ContentType="application/vnd.openxmlformats-officedocument.presentationml.notesSlide+xml" PartName="/ppt/notesSlides/notesSlide202.xml"/>
  <Override ContentType="application/vnd.openxmlformats-officedocument.presentationml.notesSlide+xml" PartName="/ppt/notesSlides/notesSlide39.xml"/>
  <Override ContentType="application/vnd.openxmlformats-officedocument.presentationml.notesSlide+xml" PartName="/ppt/notesSlides/notesSlide293.xml"/>
  <Override ContentType="application/vnd.openxmlformats-officedocument.presentationml.notesSlide+xml" PartName="/ppt/notesSlides/notesSlide137.xml"/>
  <Override ContentType="application/vnd.openxmlformats-officedocument.presentationml.notesSlide+xml" PartName="/ppt/notesSlides/notesSlide277.xml"/>
  <Override ContentType="application/vnd.openxmlformats-officedocument.presentationml.notesSlide+xml" PartName="/ppt/notesSlides/notesSlide87.xml"/>
  <Override ContentType="application/vnd.openxmlformats-officedocument.presentationml.notesSlide+xml" PartName="/ppt/notesSlides/notesSlide44.xml"/>
  <Override ContentType="application/vnd.openxmlformats-officedocument.presentationml.notesSlide+xml" PartName="/ppt/notesSlides/notesSlide234.xml"/>
  <Override ContentType="application/vnd.openxmlformats-officedocument.presentationml.notesSlide+xml" PartName="/ppt/notesSlides/notesSlide141.xml"/>
  <Override ContentType="application/vnd.openxmlformats-officedocument.presentationml.notesSlide+xml" PartName="/ppt/notesSlides/notesSlide153.xml"/>
  <Override ContentType="application/vnd.openxmlformats-officedocument.presentationml.notesSlide+xml" PartName="/ppt/notesSlides/notesSlide326.xml"/>
  <Override ContentType="application/vnd.openxmlformats-officedocument.presentationml.notesSlide+xml" PartName="/ppt/notesSlides/notesSlide110.xml"/>
  <Override ContentType="application/vnd.openxmlformats-officedocument.presentationml.notesSlide+xml" PartName="/ppt/notesSlides/notesSlide184.xml"/>
  <Override ContentType="application/vnd.openxmlformats-officedocument.presentationml.notesSlide+xml" PartName="/ppt/notesSlides/notesSlide75.xml"/>
  <Override ContentType="application/vnd.openxmlformats-officedocument.presentationml.notesSlide+xml" PartName="/ppt/notesSlides/notesSlide281.xml"/>
  <Override ContentType="application/vnd.openxmlformats-officedocument.presentationml.notesSlide+xml" PartName="/ppt/notesSlides/notesSlide331.xml"/>
  <Override ContentType="application/vnd.openxmlformats-officedocument.presentationml.notesSlide+xml" PartName="/ppt/notesSlides/notesSlide229.xml"/>
  <Override ContentType="application/vnd.openxmlformats-officedocument.presentationml.notesSlide+xml" PartName="/ppt/notesSlides/notesSlide180.xml"/>
  <Override ContentType="application/vnd.openxmlformats-officedocument.presentationml.notesSlide+xml" PartName="/ppt/notesSlides/notesSlide172.xml"/>
  <Override ContentType="application/vnd.openxmlformats-officedocument.presentationml.notesSlide+xml" PartName="/ppt/notesSlides/notesSlide261.xml"/>
  <Override ContentType="application/vnd.openxmlformats-officedocument.presentationml.notesSlide+xml" PartName="/ppt/notesSlides/notesSlide9.xml"/>
  <Override ContentType="application/vnd.openxmlformats-officedocument.presentationml.notesSlide+xml" PartName="/ppt/notesSlides/notesSlide63.xml"/>
  <Override ContentType="application/vnd.openxmlformats-officedocument.presentationml.notesSlide+xml" PartName="/ppt/notesSlides/notesSlide270.xml"/>
  <Override ContentType="application/vnd.openxmlformats-officedocument.presentationml.notesSlide+xml" PartName="/ppt/notesSlides/notesSlide20.xml"/>
  <Override ContentType="application/vnd.openxmlformats-officedocument.presentationml.notesSlide+xml" PartName="/ppt/notesSlides/notesSlide210.xml"/>
  <Override ContentType="application/vnd.openxmlformats-officedocument.presentationml.notesSlide+xml" PartName="/ppt/notesSlides/notesSlide315.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296.xml"/>
  <Override ContentType="application/vnd.openxmlformats-officedocument.presentationml.notesSlide+xml" PartName="/ppt/notesSlides/notesSlide253.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238.xml"/>
  <Override ContentType="application/vnd.openxmlformats-officedocument.presentationml.notesSlide+xml" PartName="/ppt/notesSlides/notesSlide15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52.xml"/>
  <Override ContentType="application/vnd.openxmlformats-officedocument.presentationml.notesSlide+xml" PartName="/ppt/notesSlides/notesSlide319.xml"/>
  <Override ContentType="application/vnd.openxmlformats-officedocument.presentationml.notesSlide+xml" PartName="/ppt/notesSlides/notesSlide35.xml"/>
  <Override ContentType="application/vnd.openxmlformats-officedocument.presentationml.notesSlide+xml" PartName="/ppt/notesSlides/notesSlide161.xml"/>
  <Override ContentType="application/vnd.openxmlformats-officedocument.presentationml.notesSlide+xml" PartName="/ppt/notesSlides/notesSlide334.xml"/>
  <Override ContentType="application/vnd.openxmlformats-officedocument.presentationml.notesSlide+xml" PartName="/ppt/notesSlides/notesSlide306.xml"/>
  <Override ContentType="application/vnd.openxmlformats-officedocument.presentationml.notesSlide+xml" PartName="/ppt/notesSlides/notesSlide5.xml"/>
  <Override ContentType="application/vnd.openxmlformats-officedocument.presentationml.notesSlide+xml" PartName="/ppt/notesSlides/notesSlide187.xml"/>
  <Override ContentType="application/vnd.openxmlformats-officedocument.presentationml.notesSlide+xml" PartName="/ppt/notesSlides/notesSlide78.xml"/>
  <Override ContentType="application/vnd.openxmlformats-officedocument.presentationml.notesSlide+xml" PartName="/ppt/notesSlides/notesSlide323.xml"/>
  <Override ContentType="application/vnd.openxmlformats-officedocument.presentationml.notesSlide+xml" PartName="/ppt/notesSlides/notesSlide71.xml"/>
  <Override ContentType="application/vnd.openxmlformats-officedocument.presentationml.notesSlide+xml" PartName="/ppt/notesSlides/notesSlide285.xml"/>
  <Override ContentType="application/vnd.openxmlformats-officedocument.presentationml.notesSlide+xml" PartName="/ppt/notesSlides/notesSlide225.xml"/>
  <Override ContentType="application/vnd.openxmlformats-officedocument.presentationml.notesSlide+xml" PartName="/ppt/notesSlides/notesSlide242.xml"/>
  <Override ContentType="application/vnd.openxmlformats-officedocument.presentationml.notesSlide+xml" PartName="/ppt/notesSlides/notesSlide268.xml"/>
  <Override ContentType="application/vnd.openxmlformats-officedocument.presentationml.notesSlide+xml" PartName="/ppt/notesSlides/notesSlide329.xml"/>
  <Override ContentType="application/vnd.openxmlformats-officedocument.presentationml.notesSlide+xml" PartName="/ppt/notesSlides/notesSlide290.xml"/>
  <Override ContentType="application/vnd.openxmlformats-officedocument.presentationml.notesSlide+xml" PartName="/ppt/notesSlides/notesSlide274.xml"/>
  <Override ContentType="application/vnd.openxmlformats-officedocument.presentationml.notesSlide+xml" PartName="/ppt/notesSlides/notesSlide84.xml"/>
  <Override ContentType="application/vnd.openxmlformats-officedocument.presentationml.notesSlide+xml" PartName="/ppt/notesSlides/notesSlide302.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24.xml"/>
  <Override ContentType="application/vnd.openxmlformats-officedocument.presentationml.notesSlide+xml" PartName="/ppt/notesSlides/notesSlide256.xml"/>
  <Override ContentType="application/vnd.openxmlformats-officedocument.presentationml.notesSlide+xml" PartName="/ppt/notesSlides/notesSlide213.xml"/>
  <Override ContentType="application/vnd.openxmlformats-officedocument.presentationml.notesSlide+xml" PartName="/ppt/notesSlides/notesSlide223.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177.xml"/>
  <Override ContentType="application/vnd.openxmlformats-officedocument.presentationml.notesSlide+xml" PartName="/ppt/notesSlides/notesSlide231.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266.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320.xml"/>
  <Override ContentType="application/vnd.openxmlformats-officedocument.presentationml.notesSlide+xml" PartName="/ppt/notesSlides/notesSlide4.xml"/>
  <Override ContentType="application/vnd.openxmlformats-officedocument.presentationml.notesSlide+xml" PartName="/ppt/notesSlides/notesSlide203.xml"/>
  <Override ContentType="application/vnd.openxmlformats-officedocument.presentationml.notesSlide+xml" PartName="/ppt/notesSlides/notesSlide330.xml"/>
  <Override ContentType="application/vnd.openxmlformats-officedocument.presentationml.notesSlide+xml" PartName="/ppt/notesSlides/notesSlide13.xml"/>
  <Override ContentType="application/vnd.openxmlformats-officedocument.presentationml.notesSlide+xml" PartName="/ppt/notesSlides/notesSlide24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52.xml"/>
  <Override ContentType="application/vnd.openxmlformats-officedocument.presentationml.notesSlide+xml" PartName="/ppt/notesSlides/notesSlide195.xml"/>
  <Override ContentType="application/vnd.openxmlformats-officedocument.presentationml.notesSlide+xml" PartName="/ppt/notesSlides/notesSlide289.xml"/>
  <Override ContentType="application/vnd.openxmlformats-officedocument.presentationml.notesSlide+xml" PartName="/ppt/notesSlides/notesSlide280.xml"/>
  <Override ContentType="application/vnd.openxmlformats-officedocument.presentationml.notesSlide+xml" PartName="/ppt/notesSlides/notesSlide183.xml"/>
  <Override ContentType="application/vnd.openxmlformats-officedocument.presentationml.notesSlide+xml" PartName="/ppt/notesSlides/notesSlide217.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167.xml"/>
  <Override ContentType="application/vnd.openxmlformats-officedocument.presentationml.notesSlide+xml" PartName="/ppt/notesSlides/notesSlide140.xml"/>
  <Override ContentType="application/vnd.openxmlformats-officedocument.presentationml.notesSlide+xml" PartName="/ppt/notesSlides/notesSlide314.xml"/>
  <Override ContentType="application/vnd.openxmlformats-officedocument.presentationml.notesSlide+xml" PartName="/ppt/notesSlides/notesSlide27.xml"/>
  <Override ContentType="application/vnd.openxmlformats-officedocument.presentationml.notesSlide+xml" PartName="/ppt/notesSlides/notesSlide339.xml"/>
  <Override ContentType="application/vnd.openxmlformats-officedocument.presentationml.notesSlide+xml" PartName="/ppt/notesSlides/notesSlide88.xml"/>
  <Override ContentType="application/vnd.openxmlformats-officedocument.presentationml.notesSlide+xml" PartName="/ppt/notesSlides/notesSlide251.xml"/>
  <Override ContentType="application/vnd.openxmlformats-officedocument.presentationml.notesSlide+xml" PartName="/ppt/notesSlides/notesSlide294.xml"/>
  <Override ContentType="application/vnd.openxmlformats-officedocument.presentationml.notesSlide+xml" PartName="/ppt/notesSlides/notesSlide149.xml"/>
  <Override ContentType="application/vnd.openxmlformats-officedocument.presentationml.notesSlide+xml" PartName="/ppt/notesSlides/notesSlide252.xml"/>
  <Override ContentType="application/vnd.openxmlformats-officedocument.presentationml.notesSlide+xml" PartName="/ppt/notesSlides/notesSlide62.xml"/>
  <Override ContentType="application/vnd.openxmlformats-officedocument.presentationml.notesSlide+xml" PartName="/ppt/notesSlides/notesSlide295.xml"/>
  <Override ContentType="application/vnd.openxmlformats-officedocument.presentationml.notesSlide+xml" PartName="/ppt/notesSlides/notesSlide324.xml"/>
  <Override ContentType="application/vnd.openxmlformats-officedocument.presentationml.notesSlide+xml" PartName="/ppt/notesSlides/notesSlide235.xml"/>
  <Override ContentType="application/vnd.openxmlformats-officedocument.presentationml.notesSlide+xml" PartName="/ppt/notesSlides/notesSlide341.xml"/>
  <Override ContentType="application/vnd.openxmlformats-officedocument.presentationml.notesSlide+xml" PartName="/ppt/notesSlides/notesSlide45.xml"/>
  <Override ContentType="application/vnd.openxmlformats-officedocument.presentationml.notesSlide+xml" PartName="/ppt/notesSlides/notesSlide28.xml"/>
  <Override ContentType="application/vnd.openxmlformats-officedocument.presentationml.notesSlide+xml" PartName="/ppt/notesSlides/notesSlide139.xml"/>
  <Override ContentType="application/vnd.openxmlformats-officedocument.presentationml.notesSlide+xml" PartName="/ppt/notesSlides/notesSlide278.xml"/>
  <Override ContentType="application/vnd.openxmlformats-officedocument.presentationml.notesSlide+xml" PartName="/ppt/notesSlides/notesSlide228.xml"/>
  <Override ContentType="application/vnd.openxmlformats-officedocument.presentationml.notesSlide+xml" PartName="/ppt/notesSlides/notesSlide55.xml"/>
  <Override ContentType="application/vnd.openxmlformats-officedocument.presentationml.notesSlide+xml" PartName="/ppt/notesSlides/notesSlide156.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199.xml"/>
  <Override ContentType="application/vnd.openxmlformats-officedocument.presentationml.notesSlide+xml" PartName="/ppt/notesSlides/notesSlide245.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288.xml"/>
  <Override ContentType="application/vnd.openxmlformats-officedocument.presentationml.notesSlide+xml" PartName="/ppt/notesSlides/notesSlide190.xml"/>
  <Override ContentType="application/vnd.openxmlformats-officedocument.presentationml.notesSlide+xml" PartName="/ppt/notesSlides/notesSlide218.xml"/>
  <Override ContentType="application/vnd.openxmlformats-officedocument.presentationml.notesSlide+xml" PartName="/ppt/notesSlides/notesSlide262.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173.xml"/>
  <Override ContentType="application/vnd.openxmlformats-officedocument.presentationml.notesSlide+xml" PartName="/ppt/notesSlides/notesSlide307.xml"/>
  <Override ContentType="application/vnd.openxmlformats-officedocument.presentationml.notesSlide+xml" PartName="/ppt/notesSlides/notesSlide335.xml"/>
  <Override ContentType="application/vnd.openxmlformats-officedocument.presentationml.notesSlide+xml" PartName="/ppt/notesSlides/notesSlide318.xml"/>
  <Override ContentType="application/vnd.openxmlformats-officedocument.presentationml.notesSlide+xml" PartName="/ppt/notesSlides/notesSlide284.xml"/>
  <Override ContentType="application/vnd.openxmlformats-officedocument.presentationml.notesSlide+xml" PartName="/ppt/notesSlides/notesSlide128.xml"/>
  <Override ContentType="application/vnd.openxmlformats-officedocument.presentationml.notesSlide+xml" PartName="/ppt/notesSlides/notesSlide267.xml"/>
  <Override ContentType="application/vnd.openxmlformats-officedocument.presentationml.notesSlide+xml" PartName="/ppt/notesSlides/notesSlide224.xml"/>
  <Override ContentType="application/vnd.openxmlformats-officedocument.presentationml.notesSlide+xml" PartName="/ppt/notesSlides/notesSlide241.xml"/>
  <Override ContentType="application/vnd.openxmlformats-officedocument.presentationml.notesSlide+xml" PartName="/ppt/notesSlides/notesSlide162.xml"/>
  <Override ContentType="application/vnd.openxmlformats-officedocument.presentationml.notesSlide+xml" PartName="/ppt/notesSlides/notesSlide49.xml"/>
  <Override ContentType="application/vnd.openxmlformats-officedocument.presentationml.notesSlide+xml" PartName="/ppt/notesSlides/notesSlide145.xml"/>
  <Override ContentType="application/vnd.openxmlformats-officedocument.presentationml.notesSlide+xml" PartName="/ppt/notesSlides/notesSlide207.xml"/>
  <Override ContentType="application/vnd.openxmlformats-officedocument.presentationml.notesSlide+xml" PartName="/ppt/notesSlides/notesSlide299.xml"/>
  <Override ContentType="application/vnd.openxmlformats-officedocument.presentationml.notesSlide+xml" PartName="/ppt/notesSlides/notesSlide102.xml"/>
  <Override ContentType="application/vnd.openxmlformats-officedocument.presentationml.notesSlide+xml" PartName="/ppt/notesSlides/notesSlide8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88.xml"/>
  <Override ContentType="application/vnd.openxmlformats-officedocument.presentationml.notesSlide+xml" PartName="/ppt/notesSlides/notesSlide3.xml"/>
  <Override ContentType="application/vnd.openxmlformats-officedocument.presentationml.notesSlide+xml" PartName="/ppt/notesSlides/notesSlide291.xml"/>
  <Override ContentType="application/vnd.openxmlformats-officedocument.presentationml.notesSlide+xml" PartName="/ppt/notesSlides/notesSlide50.xml"/>
  <Override ContentType="application/vnd.openxmlformats-officedocument.presentationml.notesSlide+xml" PartName="/ppt/notesSlides/notesSlide239.xml"/>
  <Override ContentType="application/vnd.openxmlformats-officedocument.presentationml.notesSlide+xml" PartName="/ppt/notesSlides/notesSlide240.xml"/>
  <Override ContentType="application/vnd.openxmlformats-officedocument.presentationml.notesSlide+xml" PartName="/ppt/notesSlides/notesSlide107.xml"/>
  <Override ContentType="application/vnd.openxmlformats-officedocument.presentationml.notesSlide+xml" PartName="/ppt/notesSlides/notesSlide186.xml"/>
  <Override ContentType="application/vnd.openxmlformats-officedocument.presentationml.notesSlide+xml" PartName="/ppt/notesSlides/notesSlide143.xml"/>
  <Override ContentType="application/vnd.openxmlformats-officedocument.presentationml.notesSlide+xml" PartName="/ppt/notesSlides/notesSlide151.xml"/>
  <Override ContentType="application/vnd.openxmlformats-officedocument.presentationml.notesSlide+xml" PartName="/ppt/notesSlides/notesSlide283.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232.xml"/>
  <Override ContentType="application/vnd.openxmlformats-officedocument.presentationml.notesSlide+xml" PartName="/ppt/notesSlides/notesSlide275.xml"/>
  <Override ContentType="application/vnd.openxmlformats-officedocument.presentationml.notesSlide+xml" PartName="/ppt/notesSlides/notesSlide85.xml"/>
  <Override ContentType="application/vnd.openxmlformats-officedocument.presentationml.notesSlide+xml" PartName="/ppt/notesSlides/notesSlide194.xml"/>
  <Override ContentType="application/vnd.openxmlformats-officedocument.presentationml.notesSlide+xml" PartName="/ppt/notesSlides/notesSlide328.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263.xml"/>
  <Override ContentType="application/vnd.openxmlformats-officedocument.presentationml.notesSlide+xml" PartName="/ppt/notesSlides/notesSlide259.xml"/>
  <Override ContentType="application/vnd.openxmlformats-officedocument.presentationml.notesSlide+xml" PartName="/ppt/notesSlides/notesSlide81.xml"/>
  <Override ContentType="application/vnd.openxmlformats-officedocument.presentationml.notesSlide+xml" PartName="/ppt/notesSlides/notesSlide166.xml"/>
  <Override ContentType="application/vnd.openxmlformats-officedocument.presentationml.notesSlide+xml" PartName="/ppt/notesSlides/notesSlide182.xml"/>
  <Override ContentType="application/vnd.openxmlformats-officedocument.presentationml.notesSlide+xml" PartName="/ppt/notesSlides/notesSlide30.xml"/>
  <Override ContentType="application/vnd.openxmlformats-officedocument.presentationml.notesSlide+xml" PartName="/ppt/notesSlides/notesSlide220.xml"/>
  <Override ContentType="application/vnd.openxmlformats-officedocument.presentationml.notesSlide+xml" PartName="/ppt/notesSlides/notesSlide313.xml"/>
  <Override ContentType="application/vnd.openxmlformats-officedocument.presentationml.notesSlide+xml" PartName="/ppt/notesSlides/notesSlide69.xml"/>
  <Override ContentType="application/vnd.openxmlformats-officedocument.presentationml.notesSlide+xml" PartName="/ppt/notesSlides/notesSlide178.xml"/>
  <Override ContentType="application/vnd.openxmlformats-officedocument.presentationml.notesSlide+xml" PartName="/ppt/notesSlides/notesSlide26.xml"/>
  <Override ContentType="application/vnd.openxmlformats-officedocument.presentationml.notesSlide+xml" PartName="/ppt/notesSlides/notesSlide135.xml"/>
  <Override ContentType="application/vnd.openxmlformats-officedocument.presentationml.notesSlide+xml" PartName="/ppt/notesSlides/notesSlide93.xml"/>
  <Override ContentType="application/vnd.openxmlformats-officedocument.presentationml.notesSlide+xml" PartName="/ppt/notesSlides/notesSlide204.xml"/>
  <Override ContentType="application/vnd.openxmlformats-officedocument.presentationml.notesSlide+xml" PartName="/ppt/notesSlides/notesSlide247.xml"/>
  <Override ContentType="application/vnd.openxmlformats-officedocument.presentationml.notesSlide+xml" PartName="/ppt/notesSlides/notesSlide301.xml"/>
  <Override ContentType="application/vnd.openxmlformats-officedocument.presentationml.notesSlide+xml" PartName="/ppt/notesSlides/notesSlide57.xml"/>
  <Override ContentType="application/vnd.openxmlformats-officedocument.presentationml.notesSlide+xml" PartName="/ppt/notesSlides/notesSlide123.xml"/>
  <Override ContentType="application/vnd.openxmlformats-officedocument.presentationml.notesSlide+xml" PartName="/ppt/notesSlides/notesSlide171.xml"/>
  <Override ContentType="application/vnd.openxmlformats-officedocument.presentationml.notesSlide+xml" PartName="/ppt/notesSlides/notesSlide14.xml"/>
  <Override ContentType="application/vnd.openxmlformats-officedocument.presentationml.notesSlide+xml" PartName="/ppt/notesSlides/notesSlide216.xml"/>
  <Override ContentType="application/vnd.openxmlformats-officedocument.presentationml.notesSlide+xml" PartName="/ppt/notesSlides/notesSlide227.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163.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98.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155.xml"/>
  <Override ContentType="application/vnd.openxmlformats-officedocument.presentationml.notesSlide+xml" PartName="/ppt/notesSlides/notesSlide287.xml"/>
  <Override ContentType="application/vnd.openxmlformats-officedocument.presentationml.notesSlide+xml" PartName="/ppt/notesSlides/notesSlide189.xml"/>
  <Override ContentType="application/vnd.openxmlformats-officedocument.presentationml.notesSlide+xml" PartName="/ppt/notesSlides/notesSlide46.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219.xml"/>
  <Override ContentType="application/vnd.openxmlformats-officedocument.presentationml.notesSlide+xml" PartName="/ppt/notesSlides/notesSlide11.xml"/>
  <Override ContentType="application/vnd.openxmlformats-officedocument.presentationml.notesSlide+xml" PartName="/ppt/notesSlides/notesSlide332.xml"/>
  <Override ContentType="application/vnd.openxmlformats-officedocument.presentationml.notesSlide+xml" PartName="/ppt/notesSlides/notesSlide120.xml"/>
  <Override ContentType="application/vnd.openxmlformats-officedocument.presentationml.notesSlide+xml" PartName="/ppt/notesSlides/notesSlide308.xml"/>
  <Override ContentType="application/vnd.openxmlformats-officedocument.presentationml.notesSlide+xml" PartName="/ppt/notesSlides/notesSlide325.xml"/>
  <Override ContentType="application/vnd.openxmlformats-officedocument.presentationml.notesSlide+xml" PartName="/ppt/notesSlides/notesSlide279.xml"/>
  <Override ContentType="application/vnd.openxmlformats-officedocument.presentationml.notesSlide+xml" PartName="/ppt/notesSlides/notesSlide236.xml"/>
  <Override ContentType="application/vnd.openxmlformats-officedocument.presentationml.notesSlide+xml" PartName="/ppt/notesSlides/notesSlide244.xml"/>
  <Override ContentType="application/vnd.openxmlformats-officedocument.presentationml.notesSlide+xml" PartName="/ppt/notesSlides/notesSlide201.xml"/>
  <Override ContentType="application/vnd.openxmlformats-officedocument.presentationml.notesSlide+xml" PartName="/ppt/notesSlides/notesSlide1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91.xml"/>
  <Override ContentType="application/vnd.openxmlformats-officedocument.presentationml.notesSlide+xml" PartName="/ppt/notesSlides/notesSlide208.xml"/>
  <Override ContentType="application/vnd.openxmlformats-officedocument.presentationml.notesSlide+xml" PartName="/ppt/notesSlides/notesSlide22.xml"/>
  <Override ContentType="application/vnd.openxmlformats-officedocument.presentationml.notesSlide+xml" PartName="/ppt/notesSlides/notesSlide321.xml"/>
  <Override ContentType="application/vnd.openxmlformats-officedocument.presentationml.notesSlide+xml" PartName="/ppt/notesSlides/notesSlide7.xml"/>
  <Override ContentType="application/vnd.openxmlformats-officedocument.presentationml.notesSlide+xml" PartName="/ppt/notesSlides/notesSlide65.xml"/>
  <Override ContentType="application/vnd.openxmlformats-officedocument.presentationml.notesSlide+xml" PartName="/ppt/notesSlides/notesSlide174.xml"/>
  <Override ContentType="application/vnd.openxmlformats-officedocument.presentationml.notesSlide+xml" PartName="/ppt/notesSlides/notesSlide317.xml"/>
  <Override ContentType="application/vnd.openxmlformats-officedocument.presentationml.notesSlide+xml" PartName="/ppt/notesSlides/notesSlide336.xml"/>
  <Override ContentType="application/vnd.openxmlformats-officedocument.presentationml.notesSlide+xml" PartName="/ppt/notesSlides/notesSlide304.xml"/>
  <Override ContentType="application/vnd.openxmlformats-officedocument.presentationml.notesSlide+xml" PartName="/ppt/notesSlides/notesSlide272.xml"/>
  <Override ContentType="application/vnd.openxmlformats-officedocument.presentationml.notesSlide+xml" PartName="/ppt/notesSlides/notesSlide310.xml"/>
  <Override ContentType="application/vnd.openxmlformats-officedocument.presentationml.notesSlide+xml" PartName="/ppt/notesSlides/notesSlide340.xml"/>
  <Override ContentType="application/vnd.openxmlformats-officedocument.presentationml.notesSlide+xml" PartName="/ppt/notesSlides/notesSlide255.xml"/>
  <Override ContentType="application/vnd.openxmlformats-officedocument.presentationml.notesSlide+xml" PartName="/ppt/notesSlides/notesSlide212.xml"/>
  <Override ContentType="application/vnd.openxmlformats-officedocument.presentationml.notesSlide+xml" PartName="/ppt/notesSlides/notesSlide298.xml"/>
  <Override ContentType="application/vnd.openxmlformats-officedocument.presentationml.notesSlide+xml" PartName="/ppt/notesSlides/notesSlide92.xml"/>
  <Override ContentType="application/vnd.openxmlformats-officedocument.presentationml.notesSlide+xml" PartName="/ppt/notesSlides/notesSlide193.xml"/>
  <Override ContentType="application/vnd.openxmlformats-officedocument.presentationml.notesSlide+xml" PartName="/ppt/notesSlides/notesSlide282.xml"/>
  <Override ContentType="application/vnd.openxmlformats-officedocument.presentationml.notesSlide+xml" PartName="/ppt/notesSlides/notesSlide150.xml"/>
  <Override ContentType="application/vnd.openxmlformats-officedocument.presentationml.notesSlide+xml" PartName="/ppt/notesSlides/notesSlide142.xml"/>
  <Override ContentType="application/vnd.openxmlformats-officedocument.presentationml.notesSlide+xml" PartName="/ppt/notesSlides/notesSlide248.xml"/>
  <Override ContentType="application/vnd.openxmlformats-officedocument.presentationml.notesSlide+xml" PartName="/ppt/notesSlides/notesSlide116.xml"/>
  <Override ContentType="application/vnd.openxmlformats-officedocument.presentationml.notesSlide+xml" PartName="/ppt/notesSlides/notesSlide15.xml"/>
  <Override ContentType="application/vnd.openxmlformats-officedocument.presentationml.notesSlide+xml" PartName="/ppt/notesSlides/notesSlide159.xml"/>
  <Override ContentType="application/vnd.openxmlformats-officedocument.presentationml.notesSlide+xml" PartName="/ppt/notesSlides/notesSlide185.xml"/>
  <Override ContentType="application/vnd.openxmlformats-officedocument.presentationml.notesSlide+xml" PartName="/ppt/notesSlides/notesSlide215.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258.xml"/>
  <Override ContentType="application/vnd.openxmlformats-officedocument.presentationml.notesSlide+xml" PartName="/ppt/notesSlides/notesSlide312.xml"/>
  <Override ContentType="application/vnd.openxmlformats-officedocument.presentationml.notesSlide+xml" PartName="/ppt/notesSlides/notesSlide169.xml"/>
  <Override ContentType="application/vnd.openxmlformats-officedocument.presentationml.notesSlide+xml" PartName="/ppt/notesSlides/notesSlide292.xml"/>
  <Override ContentType="application/vnd.openxmlformats-officedocument.presentationml.notesSlide+xml" PartName="/ppt/notesSlides/notesSlide205.xml"/>
  <Override ContentType="application/vnd.openxmlformats-officedocument.presentationml.notesSlide+xml" PartName="/ppt/notesSlides/notesSlide337.xml"/>
  <Override ContentType="application/vnd.openxmlformats-officedocument.presentationml.notesSlide+xml" PartName="/ppt/notesSlides/notesSlide108.xml"/>
  <Override ContentType="application/vnd.openxmlformats-officedocument.presentationml.notesSlide+xml" PartName="/ppt/notesSlides/notesSlide25.xml"/>
  <Override ContentType="application/vnd.openxmlformats-officedocument.presentationml.notesSlide+xml" PartName="/ppt/notesSlides/notesSlide160.xml"/>
  <Override ContentType="application/vnd.openxmlformats-officedocument.presentationml.notesSlide+xml" PartName="/ppt/notesSlides/notesSlide43.xml"/>
  <Override ContentType="application/vnd.openxmlformats-officedocument.presentationml.notesSlide+xml" PartName="/ppt/notesSlides/notesSlide276.xml"/>
  <Override ContentType="application/vnd.openxmlformats-officedocument.presentationml.notesSlide+xml" PartName="/ppt/notesSlides/notesSlide86.xml"/>
  <Override ContentType="application/vnd.openxmlformats-officedocument.presentationml.notesSlide+xml" PartName="/ppt/notesSlides/notesSlide179.xml"/>
  <Override ContentType="application/vnd.openxmlformats-officedocument.presentationml.notesSlide+xml" PartName="/ppt/notesSlides/notesSlide233.xml"/>
  <Override ContentType="application/vnd.openxmlformats-officedocument.presentationml.notesSlide+xml" PartName="/ppt/notesSlides/notesSlide300.xml"/>
  <Override ContentType="application/vnd.openxmlformats-officedocument.presentationml.notesSlide+xml" PartName="/ppt/notesSlides/notesSlide327.xml"/>
  <Override ContentType="application/vnd.openxmlformats-officedocument.presentationml.notesSlide+xml" PartName="/ppt/notesSlides/notesSlide165.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264.xml"/>
  <Override ContentType="application/vnd.openxmlformats-officedocument.presentationml.notesSlide+xml" PartName="/ppt/notesSlides/notesSlide74.xml"/>
  <Override ContentType="application/vnd.openxmlformats-officedocument.presentationml.notesSlide+xml" PartName="/ppt/notesSlides/notesSlide170.xml"/>
  <Override ContentType="application/vnd.openxmlformats-officedocument.presentationml.notesSlide+xml" PartName="/ppt/notesSlides/notesSlide197.xml"/>
  <Override ContentType="application/vnd.openxmlformats-officedocument.presentationml.notesSlide+xml" PartName="/ppt/notesSlides/notesSlide221.xml"/>
  <Override ContentType="application/vnd.openxmlformats-officedocument.presentationml.notesSlide+xml" PartName="/ppt/notesSlides/notesSlide58.xml"/>
  <Override ContentType="application/vnd.openxmlformats-officedocument.presentationml.notesSlide+xml" PartName="/ppt/notesSlides/notesSlide154.xml"/>
  <Override ContentType="application/vnd.openxmlformats-officedocument.presentationml.notesSlide+xml" PartName="/ppt/notesSlides/notesSlide136.xml"/>
  <Override ContentType="application/vnd.openxmlformats-officedocument.presentationml.notesSlide+xml" PartName="/ppt/notesSlides/notesSlide309.xml"/>
  <Override ContentType="application/vnd.openxmlformats-officedocument.presentationml.notesSlide+xml" PartName="/ppt/notesSlides/notesSlide2.xml"/>
  <Override ContentType="application/vnd.openxmlformats-officedocument.presentationml.notesSlide+xml" PartName="/ppt/notesSlides/notesSlide260.xml"/>
  <Override ContentType="application/vnd.openxmlformats-officedocument.presentationml.notesSlide+xml" PartName="/ppt/notesSlides/notesSlide316.xml"/>
  <Override ContentType="application/vnd.openxmlformats-officedocument.presentationml.notesSlide+xml" PartName="/ppt/notesSlides/notesSlide70.xml"/>
  <Override ContentType="application/vnd.openxmlformats-officedocument.presentationml.notesSlide+xml" PartName="/ppt/notesSlides/notesSlide243.xml"/>
  <Override ContentType="application/vnd.openxmlformats-officedocument.presentationml.notesSlide+xml" PartName="/ppt/notesSlides/notesSlide111.xml"/>
  <Override ContentType="application/vnd.openxmlformats-officedocument.presentationml.notesSlide+xml" PartName="/ppt/notesSlides/notesSlide226.xml"/>
  <Override ContentType="application/vnd.openxmlformats-officedocument.presentationml.notesSlide+xml" PartName="/ppt/notesSlides/notesSlide269.xml"/>
  <Override ContentType="application/vnd.openxmlformats-officedocument.presentationml.notesSlide+xml" PartName="/ppt/notesSlides/notesSlide200.xml"/>
  <Override ContentType="application/vnd.openxmlformats-officedocument.presentationml.notesSlide+xml" PartName="/ppt/notesSlides/notesSlide181.xml"/>
  <Override ContentType="application/vnd.openxmlformats-officedocument.presentationml.notesSlide+xml" PartName="/ppt/notesSlides/notesSlide47.xml"/>
  <Override ContentType="application/vnd.openxmlformats-officedocument.presentationml.notesSlide+xml" PartName="/ppt/notesSlides/notesSlide209.xml"/>
  <Override ContentType="application/vnd.openxmlformats-officedocument.presentationml.notesSlide+xml" PartName="/ppt/notesSlides/notesSlide104.xml"/>
  <Override ContentType="application/vnd.openxmlformats-officedocument.presentationml.notesSlide+xml" PartName="/ppt/notesSlides/notesSlide147.xml"/>
  <Override ContentType="application/vnd.openxmlformats-officedocument.presentationml.notesSlide+xml" PartName="/ppt/notesSlides/notesSlide21.xml"/>
  <Override ContentType="application/vnd.openxmlformats-officedocument.presentationml.notesSlide+xml" PartName="/ppt/notesSlides/notesSlide164.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333.xml"/>
  <Override ContentType="application/vnd.openxmlformats-officedocument.presentationml.notesSlide+xml" PartName="/ppt/notesSlides/notesSlide305.xml"/>
  <Override ContentType="application/vnd.openxmlformats-officedocument.presentationml.notesSlide+xml" PartName="/ppt/notesSlides/notesSlide6.xml"/>
  <Override ContentType="application/vnd.openxmlformats-officedocument.presentationml.notesSlide+xml" PartName="/ppt/notesSlides/notesSlide271.xml"/>
  <Override ContentType="application/vnd.openxmlformats-officedocument.presentationml.notesSlide+xml" PartName="/ppt/notesSlides/notesSlide237.xml"/>
  <Override ContentType="application/vnd.openxmlformats-officedocument.presentationml.notesSlide+xml" PartName="/ppt/notesSlides/notesSlide297.xml"/>
  <Override ContentType="application/vnd.openxmlformats-officedocument.presentationml.notesSlide+xml" PartName="/ppt/notesSlides/notesSlide211.xml"/>
  <Override ContentType="application/vnd.openxmlformats-officedocument.presentationml.notesSlide+xml" PartName="/ppt/notesSlides/notesSlide254.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96.xml"/>
  <Override ContentType="application/vnd.openxmlformats-officedocument.presentationml.notesSlide+xml" PartName="/ppt/notesSlides/notesSlide192.xml"/>
  <Override ContentType="application/vnd.openxmlformats-officedocument.presentationml.notesSlide+xml" PartName="/ppt/notesSlides/notesSlide286.xml"/>
  <Override ContentType="application/vnd.openxmlformats-officedocument.presentationml.notesSlide+xml" PartName="/ppt/notesSlides/notesSlide19.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158.xml"/>
  <Override ContentType="application/vnd.openxmlformats-officedocument.presentationml.notesSlide+xml" PartName="/ppt/notesSlides/notesSlide322.xml"/>
  <Override ContentType="application/vnd.openxmlformats-officedocument.presentationml.notesSlide+xml" PartName="/ppt/notesSlides/notesSlide175.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296.xml"/>
  <Override ContentType="application/vnd.openxmlformats-officedocument.presentationml.slide+xml" PartName="/ppt/slides/slide164.xml"/>
  <Override ContentType="application/vnd.openxmlformats-officedocument.presentationml.slide+xml" PartName="/ppt/slides/slide253.xml"/>
  <Override ContentType="application/vnd.openxmlformats-officedocument.presentationml.slide+xml" PartName="/ppt/slides/slide43.xml"/>
  <Override ContentType="application/vnd.openxmlformats-officedocument.presentationml.slide+xml" PartName="/ppt/slides/slide199.xml"/>
  <Override ContentType="application/vnd.openxmlformats-officedocument.presentationml.slide+xml" PartName="/ppt/slides/slide210.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202.xml"/>
  <Override ContentType="application/vnd.openxmlformats-officedocument.presentationml.slide+xml" PartName="/ppt/slides/slide334.xml"/>
  <Override ContentType="application/vnd.openxmlformats-officedocument.presentationml.slide+xml" PartName="/ppt/slides/slide105.xml"/>
  <Override ContentType="application/vnd.openxmlformats-officedocument.presentationml.slide+xml" PartName="/ppt/slides/slide148.xml"/>
  <Override ContentType="application/vnd.openxmlformats-officedocument.presentationml.slide+xml" PartName="/ppt/slides/slide172.xml"/>
  <Override ContentType="application/vnd.openxmlformats-officedocument.presentationml.slide+xml" PartName="/ppt/slides/slide19.xml"/>
  <Override ContentType="application/vnd.openxmlformats-officedocument.presentationml.slide+xml" PartName="/ppt/slides/slide326.xml"/>
  <Override ContentType="application/vnd.openxmlformats-officedocument.presentationml.slide+xml" PartName="/ppt/slides/slide5.xml"/>
  <Override ContentType="application/vnd.openxmlformats-officedocument.presentationml.slide+xml" PartName="/ppt/slides/slide237.xml"/>
  <Override ContentType="application/vnd.openxmlformats-officedocument.presentationml.slide+xml" PartName="/ppt/slides/slide261.xml"/>
  <Override ContentType="application/vnd.openxmlformats-officedocument.presentationml.slide+xml" PartName="/ppt/slides/slide51.xml"/>
  <Override ContentType="application/vnd.openxmlformats-officedocument.presentationml.slide+xml" PartName="/ppt/slides/slide245.xml"/>
  <Override ContentType="application/vnd.openxmlformats-officedocument.presentationml.slide+xml" PartName="/ppt/slides/slide113.xml"/>
  <Override ContentType="application/vnd.openxmlformats-officedocument.presentationml.slide+xml" PartName="/ppt/slides/slide288.xml"/>
  <Override ContentType="application/vnd.openxmlformats-officedocument.presentationml.slide+xml" PartName="/ppt/slides/slide94.xml"/>
  <Override ContentType="application/vnd.openxmlformats-officedocument.presentationml.slide+xml" PartName="/ppt/slides/slide156.xml"/>
  <Override ContentType="application/vnd.openxmlformats-officedocument.presentationml.slide+xml" PartName="/ppt/slides/slide217.xml"/>
  <Override ContentType="application/vnd.openxmlformats-officedocument.presentationml.slide+xml" PartName="/ppt/slides/slide281.xml"/>
  <Override ContentType="application/vnd.openxmlformats-officedocument.presentationml.slide+xml" PartName="/ppt/slides/slide71.xml"/>
  <Override ContentType="application/vnd.openxmlformats-officedocument.presentationml.slide+xml" PartName="/ppt/slides/slide179.xml"/>
  <Override ContentType="application/vnd.openxmlformats-officedocument.presentationml.slide+xml" PartName="/ppt/slides/slide276.xml"/>
  <Override ContentType="application/vnd.openxmlformats-officedocument.presentationml.slide+xml" PartName="/ppt/slides/slide233.xml"/>
  <Override ContentType="application/vnd.openxmlformats-officedocument.presentationml.slide+xml" PartName="/ppt/slides/slide66.xml"/>
  <Override ContentType="application/vnd.openxmlformats-officedocument.presentationml.slide+xml" PartName="/ppt/slides/slide265.xml"/>
  <Override ContentType="application/vnd.openxmlformats-officedocument.presentationml.slide+xml" PartName="/ppt/slides/slide23.xml"/>
  <Override ContentType="application/vnd.openxmlformats-officedocument.presentationml.slide+xml" PartName="/ppt/slides/slide229.xml"/>
  <Override ContentType="application/vnd.openxmlformats-officedocument.presentationml.slide+xml" PartName="/ppt/slides/slide136.xml"/>
  <Override ContentType="application/vnd.openxmlformats-officedocument.presentationml.slide+xml" PartName="/ppt/slides/slide184.xml"/>
  <Override ContentType="application/vnd.openxmlformats-officedocument.presentationml.slide+xml" PartName="/ppt/slides/slide141.xml"/>
  <Override ContentType="application/vnd.openxmlformats-officedocument.presentationml.slide+xml" PartName="/ppt/slides/slide314.xml"/>
  <Override ContentType="application/vnd.openxmlformats-officedocument.presentationml.slide+xml" PartName="/ppt/slides/slide338.xml"/>
  <Override ContentType="application/vnd.openxmlformats-officedocument.presentationml.slide+xml" PartName="/ppt/slides/slide82.xml"/>
  <Override ContentType="application/vnd.openxmlformats-officedocument.presentationml.slide+xml" PartName="/ppt/slides/slide9.xml"/>
  <Override ContentType="application/vnd.openxmlformats-officedocument.presentationml.slide+xml" PartName="/ppt/slides/slide16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187.xml"/>
  <Override ContentType="application/vnd.openxmlformats-officedocument.presentationml.slide+xml" PartName="/ppt/slides/slide98.xml"/>
  <Override ContentType="application/vnd.openxmlformats-officedocument.presentationml.slide+xml" PartName="/ppt/slides/slide152.xml"/>
  <Override ContentType="application/vnd.openxmlformats-officedocument.presentationml.slide+xml" PartName="/ppt/slides/slide125.xml"/>
  <Override ContentType="application/vnd.openxmlformats-officedocument.presentationml.slide+xml" PartName="/ppt/slides/slide257.xml"/>
  <Override ContentType="application/vnd.openxmlformats-officedocument.presentationml.slide+xml" PartName="/ppt/slides/slide20.xml"/>
  <Override ContentType="application/vnd.openxmlformats-officedocument.presentationml.slide+xml" PartName="/ppt/slides/slide161.xml"/>
  <Override ContentType="application/vnd.openxmlformats-officedocument.presentationml.slide+xml" PartName="/ppt/slides/slide214.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206.xml"/>
  <Override ContentType="application/vnd.openxmlformats-officedocument.presentationml.slide+xml" PartName="/ppt/slides/slide55.xml"/>
  <Override ContentType="application/vnd.openxmlformats-officedocument.presentationml.slide+xml" PartName="/ppt/slides/slide249.xml"/>
  <Override ContentType="application/vnd.openxmlformats-officedocument.presentationml.slide+xml" PartName="/ppt/slides/slide195.xml"/>
  <Override ContentType="application/vnd.openxmlformats-officedocument.presentationml.slide+xml" PartName="/ppt/slides/slide306.xml"/>
  <Override ContentType="application/vnd.openxmlformats-officedocument.presentationml.slide+xml" PartName="/ppt/slides/slide272.xml"/>
  <Override ContentType="application/vnd.openxmlformats-officedocument.presentationml.slide+xml" PartName="/ppt/slides/slide59.xml"/>
  <Override ContentType="application/vnd.openxmlformats-officedocument.presentationml.slide+xml" PartName="/ppt/slides/slide285.xml"/>
  <Override ContentType="application/vnd.openxmlformats-officedocument.presentationml.slide+xml" PartName="/ppt/slides/slide89.xml"/>
  <Override ContentType="application/vnd.openxmlformats-officedocument.presentationml.slide+xml" PartName="/ppt/slides/slide323.xml"/>
  <Override ContentType="application/vnd.openxmlformats-officedocument.presentationml.slide+xml" PartName="/ppt/slides/slide242.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59.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176.xml"/>
  <Override ContentType="application/vnd.openxmlformats-officedocument.presentationml.slide+xml" PartName="/ppt/slides/slide268.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225.xml"/>
  <Override ContentType="application/vnd.openxmlformats-officedocument.presentationml.slide+xml" PartName="/ppt/slides/slide310.xml"/>
  <Override ContentType="application/vnd.openxmlformats-officedocument.presentationml.slide+xml" PartName="/ppt/slides/slide180.xml"/>
  <Override ContentType="application/vnd.openxmlformats-officedocument.presentationml.slide+xml" PartName="/ppt/slides/slide18.xml"/>
  <Override ContentType="application/vnd.openxmlformats-officedocument.presentationml.slide+xml" PartName="/ppt/slides/slide333.xml"/>
  <Override ContentType="application/vnd.openxmlformats-officedocument.presentationml.slide+xml" PartName="/ppt/slides/slide201.xml"/>
  <Override ContentType="application/vnd.openxmlformats-officedocument.presentationml.slide+xml" PartName="/ppt/slides/slide309.xml"/>
  <Override ContentType="application/vnd.openxmlformats-officedocument.presentationml.slide+xml" PartName="/ppt/slides/slide244.xml"/>
  <Override ContentType="application/vnd.openxmlformats-officedocument.presentationml.slide+xml" PartName="/ppt/slides/slide52.xml"/>
  <Override ContentType="application/vnd.openxmlformats-officedocument.presentationml.slide+xml" PartName="/ppt/slides/slide287.xml"/>
  <Override ContentType="application/vnd.openxmlformats-officedocument.presentationml.slide+xml" PartName="/ppt/slides/slide270.xml"/>
  <Override ContentType="application/vnd.openxmlformats-officedocument.presentationml.slide+xml" PartName="/ppt/slides/slide95.xml"/>
  <Override ContentType="application/vnd.openxmlformats-officedocument.presentationml.slide+xml" PartName="/ppt/slides/slide181.xml"/>
  <Override ContentType="application/vnd.openxmlformats-officedocument.presentationml.slide+xml" PartName="/ppt/slides/slide157.xml"/>
  <Override ContentType="application/vnd.openxmlformats-officedocument.presentationml.slide+xml" PartName="/ppt/slides/slide211.xml"/>
  <Override ContentType="application/vnd.openxmlformats-officedocument.presentationml.slide+xml" PartName="/ppt/slides/slide77.xml"/>
  <Override ContentType="application/vnd.openxmlformats-officedocument.presentationml.slide+xml" PartName="/ppt/slides/slide165.xml"/>
  <Override ContentType="application/vnd.openxmlformats-officedocument.presentationml.slide+xml" PartName="/ppt/slides/slide297.xml"/>
  <Override ContentType="application/vnd.openxmlformats-officedocument.presentationml.slide+xml" PartName="/ppt/slides/slide34.xml"/>
  <Override ContentType="application/vnd.openxmlformats-officedocument.presentationml.slide+xml" PartName="/ppt/slides/slide254.xml"/>
  <Override ContentType="application/vnd.openxmlformats-officedocument.presentationml.slide+xml" PartName="/ppt/slides/slide122.xml"/>
  <Override ContentType="application/vnd.openxmlformats-officedocument.presentationml.slide+xml" PartName="/ppt/slides/slide147.xml"/>
  <Override ContentType="application/vnd.openxmlformats-officedocument.presentationml.slide+xml" PartName="/ppt/slides/slide191.xml"/>
  <Override ContentType="application/vnd.openxmlformats-officedocument.presentationml.slide+xml" PartName="/ppt/slides/slide279.xml"/>
  <Override ContentType="application/vnd.openxmlformats-officedocument.presentationml.slide+xml" PartName="/ppt/slides/slide23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293.xml"/>
  <Override ContentType="application/vnd.openxmlformats-officedocument.presentationml.slide+xml" PartName="/ppt/slides/slide250.xml"/>
  <Override ContentType="application/vnd.openxmlformats-officedocument.presentationml.slide+xml" PartName="/ppt/slides/slide153.xml"/>
  <Override ContentType="application/vnd.openxmlformats-officedocument.presentationml.slide+xml" PartName="/ppt/slides/slide248.xml"/>
  <Override ContentType="application/vnd.openxmlformats-officedocument.presentationml.slide+xml" PartName="/ppt/slides/slide67.xml"/>
  <Override ContentType="application/vnd.openxmlformats-officedocument.presentationml.slide+xml" PartName="/ppt/slides/slide196.xml"/>
  <Override ContentType="application/vnd.openxmlformats-officedocument.presentationml.slide+xml" PartName="/ppt/slides/slide300.xml"/>
  <Override ContentType="application/vnd.openxmlformats-officedocument.presentationml.slide+xml" PartName="/ppt/slides/slide315.xml"/>
  <Override ContentType="application/vnd.openxmlformats-officedocument.presentationml.slide+xml" PartName="/ppt/slides/slide171.xml"/>
  <Override ContentType="application/vnd.openxmlformats-officedocument.presentationml.slide+xml" PartName="/ppt/slides/slide259.xml"/>
  <Override ContentType="application/vnd.openxmlformats-officedocument.presentationml.slide+xml" PartName="/ppt/slides/slide282.xml"/>
  <Override ContentType="application/vnd.openxmlformats-officedocument.presentationml.slide+xml" PartName="/ppt/slides/slide49.xml"/>
  <Override ContentType="application/vnd.openxmlformats-officedocument.presentationml.slide+xml" PartName="/ppt/slides/slide216.xml"/>
  <Override ContentType="application/vnd.openxmlformats-officedocument.presentationml.slide+xml" PartName="/ppt/slides/slide327.xml"/>
  <Override ContentType="application/vnd.openxmlformats-officedocument.presentationml.slide+xml" PartName="/ppt/slides/slide83.xml"/>
  <Override ContentType="application/vnd.openxmlformats-officedocument.presentationml.slide+xml" PartName="/ppt/slides/slide6.xml"/>
  <Override ContentType="application/vnd.openxmlformats-officedocument.presentationml.slide+xml" PartName="/ppt/slides/slide264.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221.xml"/>
  <Override ContentType="application/vnd.openxmlformats-officedocument.presentationml.slide+xml" PartName="/ppt/slides/slide73.xml"/>
  <Override ContentType="application/vnd.openxmlformats-officedocument.presentationml.slide+xml" PartName="/ppt/slides/slide169.xml"/>
  <Override ContentType="application/vnd.openxmlformats-officedocument.presentationml.slide+xml" PartName="/ppt/slides/slide258.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86.xml"/>
  <Override ContentType="application/vnd.openxmlformats-officedocument.presentationml.slide+xml" PartName="/ppt/slides/slide215.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311.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222.xml"/>
  <Override ContentType="application/vnd.openxmlformats-officedocument.presentationml.slide+xml" PartName="/ppt/slides/slide337.xml"/>
  <Override ContentType="application/vnd.openxmlformats-officedocument.presentationml.slide+xml" PartName="/ppt/slides/slide205.xml"/>
  <Override ContentType="application/vnd.openxmlformats-officedocument.presentationml.slide+xml" PartName="/ppt/slides/slide292.xml"/>
  <Override ContentType="application/vnd.openxmlformats-officedocument.presentationml.slide+xml" PartName="/ppt/slides/slide160.xml"/>
  <Override ContentType="application/vnd.openxmlformats-officedocument.presentationml.slide+xml" PartName="/ppt/slides/slide232.xml"/>
  <Override ContentType="application/vnd.openxmlformats-officedocument.presentationml.slide+xml" PartName="/ppt/slides/slide100.xml"/>
  <Override ContentType="application/vnd.openxmlformats-officedocument.presentationml.slide+xml" PartName="/ppt/slides/slide90.xml"/>
  <Override ContentType="application/vnd.openxmlformats-officedocument.presentationml.slide+xml" PartName="/ppt/slides/slide143.xml"/>
  <Override ContentType="application/vnd.openxmlformats-officedocument.presentationml.slide+xml" PartName="/ppt/slides/slide275.xml"/>
  <Override ContentType="application/vnd.openxmlformats-officedocument.presentationml.slide+xml" PartName="/ppt/slides/slide132.xml"/>
  <Override ContentType="application/vnd.openxmlformats-officedocument.presentationml.slide+xml" PartName="/ppt/slides/slide62.xml"/>
  <Override ContentType="application/vnd.openxmlformats-officedocument.presentationml.slide+xml" PartName="/ppt/slides/slide175.xml"/>
  <Override ContentType="application/vnd.openxmlformats-officedocument.presentationml.slide+xml" PartName="/ppt/slides/slide269.xml"/>
  <Override ContentType="application/vnd.openxmlformats-officedocument.presentationml.slide+xml" PartName="/ppt/slides/slide322.xml"/>
  <Override ContentType="application/vnd.openxmlformats-officedocument.presentationml.slide+xml" PartName="/ppt/slides/slide1.xml"/>
  <Override ContentType="application/vnd.openxmlformats-officedocument.presentationml.slide+xml" PartName="/ppt/slides/slide192.xml"/>
  <Override ContentType="application/vnd.openxmlformats-officedocument.presentationml.slide+xml" PartName="/ppt/slides/slide45.xml"/>
  <Override ContentType="application/vnd.openxmlformats-officedocument.presentationml.slide+xml" PartName="/ppt/slides/slide226.xml"/>
  <Override ContentType="application/vnd.openxmlformats-officedocument.presentationml.slide+xml" PartName="/ppt/slides/slide28.xml"/>
  <Override ContentType="application/vnd.openxmlformats-officedocument.presentationml.slide+xml" PartName="/ppt/slides/slide209.xml"/>
  <Override ContentType="application/vnd.openxmlformats-officedocument.presentationml.slide+xml" PartName="/ppt/slides/slide305.xml"/>
  <Override ContentType="application/vnd.openxmlformats-officedocument.presentationml.slide+xml" PartName="/ppt/slides/slide200.xml"/>
  <Override ContentType="application/vnd.openxmlformats-officedocument.presentationml.slide+xml" PartName="/ppt/slides/slide243.xml"/>
  <Override ContentType="application/vnd.openxmlformats-officedocument.presentationml.slide+xml" PartName="/ppt/slides/slide88.xml"/>
  <Override ContentType="application/vnd.openxmlformats-officedocument.presentationml.slide+xml" PartName="/ppt/slides/slide286.xml"/>
  <Override ContentType="application/vnd.openxmlformats-officedocument.presentationml.slide+xml" PartName="/ppt/slides/slide158.xml"/>
  <Override ContentType="application/vnd.openxmlformats-officedocument.presentationml.slide+xml" PartName="/ppt/slides/slide115.xml"/>
  <Override ContentType="application/vnd.openxmlformats-officedocument.presentationml.slide+xml" PartName="/ppt/slides/slide260.xml"/>
  <Override ContentType="application/vnd.openxmlformats-officedocument.presentationml.slide+xml" PartName="/ppt/slides/slide308.xml"/>
  <Override ContentType="application/vnd.openxmlformats-officedocument.presentationml.slide+xml" PartName="/ppt/slides/slide3.xml"/>
  <Override ContentType="application/vnd.openxmlformats-officedocument.presentationml.slide+xml" PartName="/ppt/slides/slide182.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71.xml"/>
  <Override ContentType="application/vnd.openxmlformats-officedocument.presentationml.slide+xml" PartName="/ppt/slides/slide324.xml"/>
  <Override ContentType="application/vnd.openxmlformats-officedocument.presentationml.slide+xml" PartName="/ppt/slides/slide25.xml"/>
  <Override ContentType="application/vnd.openxmlformats-officedocument.presentationml.slide+xml" PartName="/ppt/slides/slide174.xml"/>
  <Override ContentType="application/vnd.openxmlformats-officedocument.presentationml.slide+xml" PartName="/ppt/slides/slide190.xml"/>
  <Override ContentType="application/vnd.openxmlformats-officedocument.presentationml.slide+xml" PartName="/ppt/slides/slide227.xml"/>
  <Override ContentType="application/vnd.openxmlformats-officedocument.presentationml.slide+xml" PartName="/ppt/slides/slide33.xml"/>
  <Override ContentType="application/vnd.openxmlformats-officedocument.presentationml.slide+xml" PartName="/ppt/slides/slide219.xml"/>
  <Override ContentType="application/vnd.openxmlformats-officedocument.presentationml.slide+xml" PartName="/ppt/slides/slide316.xml"/>
  <Override ContentType="application/vnd.openxmlformats-officedocument.presentationml.slide+xml" PartName="/ppt/slides/slide68.xml"/>
  <Override ContentType="application/vnd.openxmlformats-officedocument.presentationml.slide+xml" PartName="/ppt/slides/slide170.xml"/>
  <Override ContentType="application/vnd.openxmlformats-officedocument.presentationml.slide+xml" PartName="/ppt/slides/slide204.xml"/>
  <Override ContentType="application/vnd.openxmlformats-officedocument.presentationml.slide+xml" PartName="/ppt/slides/slide247.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294.xml"/>
  <Override ContentType="application/vnd.openxmlformats-officedocument.presentationml.slide+xml" PartName="/ppt/slides/slide220.xml"/>
  <Override ContentType="application/vnd.openxmlformats-officedocument.presentationml.slide+xml" PartName="/ppt/slides/slide263.xml"/>
  <Override ContentType="application/vnd.openxmlformats-officedocument.presentationml.slide+xml" PartName="/ppt/slides/slide166.xml"/>
  <Override ContentType="application/vnd.openxmlformats-officedocument.presentationml.slide+xml" PartName="/ppt/slides/slide41.xml"/>
  <Override ContentType="application/vnd.openxmlformats-officedocument.presentationml.slide+xml" PartName="/ppt/slides/slide328.xml"/>
  <Override ContentType="application/vnd.openxmlformats-officedocument.presentationml.slide+xml" PartName="/ppt/slides/slide7.xml"/>
  <Override ContentType="application/vnd.openxmlformats-officedocument.presentationml.slide+xml" PartName="/ppt/slides/slide235.xml"/>
  <Override ContentType="application/vnd.openxmlformats-officedocument.presentationml.slide+xml" PartName="/ppt/slides/slide278.xml"/>
  <Override ContentType="application/vnd.openxmlformats-officedocument.presentationml.slide+xml" PartName="/ppt/slides/slide332.xml"/>
  <Override ContentType="application/vnd.openxmlformats-officedocument.presentationml.slide+xml" PartName="/ppt/slides/slide154.xml"/>
  <Override ContentType="application/vnd.openxmlformats-officedocument.presentationml.slide+xml" PartName="/ppt/slides/slide197.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25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301.xml"/>
  <Override ContentType="application/vnd.openxmlformats-officedocument.presentationml.slide+xml" PartName="/ppt/slides/slide48.xml"/>
  <Override ContentType="application/vnd.openxmlformats-officedocument.presentationml.slide+xml" PartName="/ppt/slides/slide223.xml"/>
  <Override ContentType="application/vnd.openxmlformats-officedocument.presentationml.slide+xml" PartName="/ppt/slides/slide266.xml"/>
  <Override ContentType="application/vnd.openxmlformats-officedocument.presentationml.slide+xml" PartName="/ppt/slides/slide283.xml"/>
  <Override ContentType="application/vnd.openxmlformats-officedocument.presentationml.slide+xml" PartName="/ppt/slides/slide291.xml"/>
  <Override ContentType="application/vnd.openxmlformats-officedocument.presentationml.slide+xml" PartName="/ppt/slides/slide312.xml"/>
  <Override ContentType="application/vnd.openxmlformats-officedocument.presentationml.slide+xml" PartName="/ppt/slides/slide240.xml"/>
  <Override ContentType="application/vnd.openxmlformats-officedocument.presentationml.slide+xml" PartName="/ppt/slides/slide22.xml"/>
  <Override ContentType="application/vnd.openxmlformats-officedocument.presentationml.slide+xml" PartName="/ppt/slides/slide304.xml"/>
  <Override ContentType="application/vnd.openxmlformats-officedocument.presentationml.slide+xml" PartName="/ppt/slides/slide185.xml"/>
  <Override ContentType="application/vnd.openxmlformats-officedocument.presentationml.slide+xml" PartName="/ppt/slides/slide231.xml"/>
  <Override ContentType="application/vnd.openxmlformats-officedocument.presentationml.slide+xml" PartName="/ppt/slides/slide65.xml"/>
  <Override ContentType="application/vnd.openxmlformats-officedocument.presentationml.slide+xml" PartName="/ppt/slides/slide118.xml"/>
  <Override ContentType="application/vnd.openxmlformats-officedocument.presentationml.slide+xml" PartName="/ppt/slides/slide274.xml"/>
  <Override ContentType="application/vnd.openxmlformats-officedocument.presentationml.slide+xml" PartName="/ppt/slides/slide142.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321.xml"/>
  <Override ContentType="application/vnd.openxmlformats-officedocument.presentationml.slide+xml" PartName="/ppt/slides/slide178.xml"/>
  <Override ContentType="application/vnd.openxmlformats-officedocument.presentationml.slide+xml" PartName="/ppt/slides/slide29.xml"/>
  <Override ContentType="application/vnd.openxmlformats-officedocument.presentationml.slide+xml" PartName="/ppt/slides/slide319.xml"/>
  <Override ContentType="application/vnd.openxmlformats-officedocument.presentationml.slide+xml" PartName="/ppt/slides/slide212.xml"/>
  <Override ContentType="application/vnd.openxmlformats-officedocument.presentationml.slide+xml" PartName="/ppt/slides/slide336.xml"/>
  <Override ContentType="application/vnd.openxmlformats-officedocument.presentationml.slide+xml" PartName="/ppt/slides/slide255.xml"/>
  <Override ContentType="application/vnd.openxmlformats-officedocument.presentationml.slide+xml" PartName="/ppt/slides/slide76.xml"/>
  <Override ContentType="application/vnd.openxmlformats-officedocument.presentationml.slide+xml" PartName="/ppt/slides/slide131.xml"/>
  <Override ContentType="application/vnd.openxmlformats-officedocument.presentationml.slide+xml" PartName="/ppt/slides/slide298.xml"/>
  <Override ContentType="application/vnd.openxmlformats-officedocument.presentationml.slide+xml" PartName="/ppt/slides/slide93.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14.xml"/>
  <Override ContentType="application/vnd.openxmlformats-officedocument.presentationml.slide+xml" PartName="/ppt/slides/slide163.xml"/>
  <Override ContentType="application/vnd.openxmlformats-officedocument.presentationml.slide+xml" PartName="/ppt/slides/slide127.xml"/>
  <Override ContentType="application/vnd.openxmlformats-officedocument.presentationml.slide+xml" PartName="/ppt/slides/slide146.xml"/>
  <Override ContentType="application/vnd.openxmlformats-officedocument.presentationml.slide+xml" PartName="/ppt/slides/slide150.xml"/>
  <Override ContentType="application/vnd.openxmlformats-officedocument.presentationml.slide+xml" PartName="/ppt/slides/slide189.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57.xml"/>
  <Override ContentType="application/vnd.openxmlformats-officedocument.presentationml.slide+xml" PartName="/ppt/slides/slide238.xml"/>
  <Override ContentType="application/vnd.openxmlformats-officedocument.presentationml.slide+xml" PartName="/ppt/slides/slide44.xml"/>
  <Override ContentType="application/vnd.openxmlformats-officedocument.presentationml.slide+xml" PartName="/ppt/slides/slide193.xml"/>
  <Override ContentType="application/vnd.openxmlformats-officedocument.presentationml.slide+xml" PartName="/ppt/slides/slide208.xml"/>
  <Override ContentType="application/vnd.openxmlformats-officedocument.presentationml.slide+xml" PartName="/ppt/slides/slide14.xml"/>
  <Override ContentType="application/vnd.openxmlformats-officedocument.presentationml.slide+xml" PartName="/ppt/slides/slide340.xml"/>
  <Override ContentType="application/vnd.openxmlformats-officedocument.presentationml.slide+xml" PartName="/ppt/slides/slide4.xml"/>
  <Override ContentType="application/vnd.openxmlformats-officedocument.presentationml.slide+xml" PartName="/ppt/slides/slide228.xml"/>
  <Override ContentType="application/vnd.openxmlformats-officedocument.presentationml.slide+xml" PartName="/ppt/slides/slide139.xml"/>
  <Override ContentType="application/vnd.openxmlformats-officedocument.presentationml.slide+xml" PartName="/ppt/slides/slide325.xml"/>
  <Override ContentType="application/vnd.openxmlformats-officedocument.presentationml.slide+xml" PartName="/ppt/slides/slide60.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198.xml"/>
  <Override ContentType="application/vnd.openxmlformats-officedocument.presentationml.slide+xml" PartName="/ppt/slides/slide317.xml"/>
  <Override ContentType="application/vnd.openxmlformats-officedocument.presentationml.slide+xml" PartName="/ppt/slides/slide155.xml"/>
  <Override ContentType="application/vnd.openxmlformats-officedocument.presentationml.slide+xml" PartName="/ppt/slides/slide341.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218.xml"/>
  <Override ContentType="application/vnd.openxmlformats-officedocument.presentationml.slide+xml" PartName="/ppt/slides/slide307.xml"/>
  <Override ContentType="application/vnd.openxmlformats-officedocument.presentationml.slide+xml" PartName="/ppt/slides/slide130.xml"/>
  <Override ContentType="application/vnd.openxmlformats-officedocument.presentationml.slide+xml" PartName="/ppt/slides/slide173.xml"/>
  <Override ContentType="application/vnd.openxmlformats-officedocument.presentationml.slide+xml" PartName="/ppt/slides/slide16.xml"/>
  <Override ContentType="application/vnd.openxmlformats-officedocument.presentationml.slide+xml" PartName="/ppt/slides/slide262.xml"/>
  <Override ContentType="application/vnd.openxmlformats-officedocument.presentationml.slide+xml" PartName="/ppt/slides/slide97.xml"/>
  <Override ContentType="application/vnd.openxmlformats-officedocument.presentationml.slide+xml" PartName="/ppt/slides/slide331.xml"/>
  <Override ContentType="application/vnd.openxmlformats-officedocument.presentationml.slide+xml" PartName="/ppt/slides/slide140.xml"/>
  <Override ContentType="application/vnd.openxmlformats-officedocument.presentationml.slide+xml" PartName="/ppt/slides/slide277.xml"/>
  <Override ContentType="application/vnd.openxmlformats-officedocument.presentationml.slide+xml" PartName="/ppt/slides/slide11.xml"/>
  <Override ContentType="application/vnd.openxmlformats-officedocument.presentationml.slide+xml" PartName="/ppt/slides/slide280.xml"/>
  <Override ContentType="application/vnd.openxmlformats-officedocument.presentationml.slide+xml" PartName="/ppt/slides/slide302.xml"/>
  <Override ContentType="application/vnd.openxmlformats-officedocument.presentationml.slide+xml" PartName="/ppt/slides/slide183.xml"/>
  <Override ContentType="application/vnd.openxmlformats-officedocument.presentationml.slide+xml" PartName="/ppt/slides/slide54.xml"/>
  <Override ContentType="application/vnd.openxmlformats-officedocument.presentationml.slide+xml" PartName="/ppt/slides/slide289.xml"/>
  <Override ContentType="application/vnd.openxmlformats-officedocument.presentationml.slide+xml" PartName="/ppt/slides/slide36.xml"/>
  <Override ContentType="application/vnd.openxmlformats-officedocument.presentationml.slide+xml" PartName="/ppt/slides/slide313.xml"/>
  <Override ContentType="application/vnd.openxmlformats-officedocument.presentationml.slide+xml" PartName="/ppt/slides/slide79.xml"/>
  <Override ContentType="application/vnd.openxmlformats-officedocument.presentationml.slide+xml" PartName="/ppt/slides/slide246.xml"/>
  <Override ContentType="application/vnd.openxmlformats-officedocument.presentationml.slide+xml" PartName="/ppt/slides/slide149.xml"/>
  <Override ContentType="application/vnd.openxmlformats-officedocument.presentationml.slide+xml" PartName="/ppt/slides/slide203.xml"/>
  <Override ContentType="application/vnd.openxmlformats-officedocument.presentationml.slide+xml" PartName="/ppt/slides/slide252.xml"/>
  <Override ContentType="application/vnd.openxmlformats-officedocument.presentationml.slide+xml" PartName="/ppt/slides/slide295.xml"/>
  <Override ContentType="application/vnd.openxmlformats-officedocument.presentationml.slide+xml" PartName="/ppt/slides/slide124.xml"/>
  <Override ContentType="application/vnd.openxmlformats-officedocument.presentationml.slide+xml" PartName="/ppt/slides/slide106.xml"/>
  <Override ContentType="application/vnd.openxmlformats-officedocument.presentationml.slide+xml" PartName="/ppt/slides/slide167.xml"/>
  <Override ContentType="application/vnd.openxmlformats-officedocument.presentationml.slide+xml" PartName="/ppt/slides/slide70.xml"/>
  <Override ContentType="application/vnd.openxmlformats-officedocument.presentationml.slide+xml" PartName="/ppt/slides/slide234.xml"/>
  <Override ContentType="application/vnd.openxmlformats-officedocument.presentationml.slide+xml" PartName="/ppt/slides/slide194.xml"/>
  <Override ContentType="application/vnd.openxmlformats-officedocument.presentationml.slide+xml" PartName="/ppt/slides/slide151.xml"/>
  <Override ContentType="application/vnd.openxmlformats-officedocument.presentationml.slide+xml" PartName="/ppt/slides/slide177.xml"/>
  <Override ContentType="application/vnd.openxmlformats-officedocument.presentationml.slide+xml" PartName="/ppt/slides/slide134.xml"/>
  <Override ContentType="application/vnd.openxmlformats-officedocument.presentationml.slide+xml" PartName="/ppt/slides/slide320.xml"/>
  <Override ContentType="application/vnd.openxmlformats-officedocument.presentationml.slide+xml" PartName="/ppt/slides/slide207.xml"/>
  <Override ContentType="application/vnd.openxmlformats-officedocument.presentationml.slide+xml" PartName="/ppt/slides/slide339.xml"/>
  <Override ContentType="application/vnd.openxmlformats-officedocument.presentationml.slide+xml" PartName="/ppt/slides/slide224.xml"/>
  <Override ContentType="application/vnd.openxmlformats-officedocument.presentationml.slide+xml" PartName="/ppt/slides/slide284.xml"/>
  <Override ContentType="application/vnd.openxmlformats-officedocument.presentationml.slide+xml" PartName="/ppt/slides/slide330.xml"/>
  <Override ContentType="application/vnd.openxmlformats-officedocument.presentationml.slide+xml" PartName="/ppt/slides/slide47.xml"/>
  <Override ContentType="application/vnd.openxmlformats-officedocument.presentationml.slide+xml" PartName="/ppt/slides/slide267.xml"/>
  <Override ContentType="application/vnd.openxmlformats-officedocument.presentationml.slide+xml" PartName="/ppt/slides/slide241.xml"/>
  <Override ContentType="application/vnd.openxmlformats-officedocument.presentationml.slide+xml" PartName="/ppt/slides/slide21.xml"/>
  <Override ContentType="application/vnd.openxmlformats-officedocument.presentationml.slide+xml" PartName="/ppt/slides/slide303.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329.xml"/>
  <Override ContentType="application/vnd.openxmlformats-officedocument.presentationml.slide+xml" PartName="/ppt/slides/slide145.xml"/>
  <Override ContentType="application/vnd.openxmlformats-officedocument.presentationml.slide+xml" PartName="/ppt/slides/slide188.xml"/>
  <Override ContentType="application/vnd.openxmlformats-officedocument.presentationml.slide+xml" PartName="/ppt/slides/slide162.xml"/>
  <Override ContentType="application/vnd.openxmlformats-officedocument.presentationml.slide+xml" PartName="/ppt/slides/slide32.xml"/>
  <Override ContentType="application/vnd.openxmlformats-officedocument.presentationml.slide+xml" PartName="/ppt/slides/slide75.xml"/>
  <Override ContentType="application/vnd.openxmlformats-officedocument.presentationml.slide+xml" PartName="/ppt/slides/slide213.xml"/>
  <Override ContentType="application/vnd.openxmlformats-officedocument.presentationml.slide+xml" PartName="/ppt/slides/slide58.xml"/>
  <Override ContentType="application/vnd.openxmlformats-officedocument.presentationml.slide+xml" PartName="/ppt/slides/slide239.xml"/>
  <Override ContentType="application/vnd.openxmlformats-officedocument.presentationml.slide+xml" PartName="/ppt/slides/slide15.xml"/>
  <Override ContentType="application/vnd.openxmlformats-officedocument.presentationml.slide+xml" PartName="/ppt/slides/slide318.xml"/>
  <Override ContentType="application/vnd.openxmlformats-officedocument.presentationml.slide+xml" PartName="/ppt/slides/slide230.xml"/>
  <Override ContentType="application/vnd.openxmlformats-officedocument.presentationml.slide+xml" PartName="/ppt/slides/slide290.xml"/>
  <Override ContentType="application/vnd.openxmlformats-officedocument.presentationml.slide+xml" PartName="/ppt/slides/slide335.xml"/>
  <Override ContentType="application/vnd.openxmlformats-officedocument.presentationml.slide+xml" PartName="/ppt/slides/slide256.xml"/>
  <Override ContentType="application/vnd.openxmlformats-officedocument.presentationml.slide+xml" PartName="/ppt/slides/slide299.xml"/>
  <Override ContentType="application/vnd.openxmlformats-officedocument.presentationml.slide+xml" PartName="/ppt/slides/slide128.xml"/>
  <Override ContentType="application/vnd.openxmlformats-officedocument.presentationml.slide+xml" PartName="/ppt/slides/slide273.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 id="350" r:id="rId101"/>
    <p:sldId id="351" r:id="rId102"/>
    <p:sldId id="352" r:id="rId103"/>
    <p:sldId id="353" r:id="rId104"/>
    <p:sldId id="354" r:id="rId105"/>
    <p:sldId id="355" r:id="rId106"/>
    <p:sldId id="356" r:id="rId107"/>
    <p:sldId id="357" r:id="rId108"/>
    <p:sldId id="358" r:id="rId109"/>
    <p:sldId id="359" r:id="rId110"/>
    <p:sldId id="360" r:id="rId111"/>
    <p:sldId id="361" r:id="rId112"/>
    <p:sldId id="362" r:id="rId113"/>
    <p:sldId id="363" r:id="rId114"/>
    <p:sldId id="364" r:id="rId115"/>
    <p:sldId id="365" r:id="rId116"/>
    <p:sldId id="366" r:id="rId117"/>
    <p:sldId id="367" r:id="rId118"/>
    <p:sldId id="368" r:id="rId119"/>
    <p:sldId id="369" r:id="rId120"/>
    <p:sldId id="370" r:id="rId121"/>
    <p:sldId id="371" r:id="rId122"/>
    <p:sldId id="372" r:id="rId123"/>
    <p:sldId id="373" r:id="rId124"/>
    <p:sldId id="374" r:id="rId125"/>
    <p:sldId id="375" r:id="rId126"/>
    <p:sldId id="376" r:id="rId127"/>
    <p:sldId id="377" r:id="rId128"/>
    <p:sldId id="378" r:id="rId129"/>
    <p:sldId id="379" r:id="rId130"/>
    <p:sldId id="380" r:id="rId131"/>
    <p:sldId id="381" r:id="rId132"/>
    <p:sldId id="382" r:id="rId133"/>
    <p:sldId id="383" r:id="rId134"/>
    <p:sldId id="384" r:id="rId135"/>
    <p:sldId id="385" r:id="rId136"/>
    <p:sldId id="386" r:id="rId137"/>
    <p:sldId id="387" r:id="rId138"/>
    <p:sldId id="388" r:id="rId139"/>
    <p:sldId id="389" r:id="rId140"/>
    <p:sldId id="390" r:id="rId141"/>
    <p:sldId id="391" r:id="rId142"/>
    <p:sldId id="392" r:id="rId143"/>
    <p:sldId id="393" r:id="rId144"/>
    <p:sldId id="394" r:id="rId145"/>
    <p:sldId id="395" r:id="rId146"/>
    <p:sldId id="396" r:id="rId147"/>
    <p:sldId id="397" r:id="rId148"/>
    <p:sldId id="398" r:id="rId149"/>
    <p:sldId id="399" r:id="rId150"/>
    <p:sldId id="400" r:id="rId151"/>
    <p:sldId id="401" r:id="rId152"/>
    <p:sldId id="402" r:id="rId153"/>
    <p:sldId id="403" r:id="rId154"/>
    <p:sldId id="404" r:id="rId155"/>
    <p:sldId id="405" r:id="rId156"/>
    <p:sldId id="406" r:id="rId157"/>
    <p:sldId id="407" r:id="rId158"/>
    <p:sldId id="408" r:id="rId159"/>
    <p:sldId id="409" r:id="rId160"/>
    <p:sldId id="410" r:id="rId161"/>
    <p:sldId id="411" r:id="rId162"/>
    <p:sldId id="412" r:id="rId163"/>
    <p:sldId id="413" r:id="rId164"/>
    <p:sldId id="414" r:id="rId165"/>
    <p:sldId id="415" r:id="rId166"/>
    <p:sldId id="416" r:id="rId167"/>
    <p:sldId id="417" r:id="rId168"/>
    <p:sldId id="418" r:id="rId169"/>
    <p:sldId id="419" r:id="rId170"/>
    <p:sldId id="420" r:id="rId171"/>
    <p:sldId id="421" r:id="rId172"/>
    <p:sldId id="422" r:id="rId173"/>
    <p:sldId id="423" r:id="rId174"/>
    <p:sldId id="424" r:id="rId175"/>
    <p:sldId id="425" r:id="rId176"/>
    <p:sldId id="426" r:id="rId177"/>
    <p:sldId id="427" r:id="rId178"/>
    <p:sldId id="428" r:id="rId179"/>
    <p:sldId id="429" r:id="rId180"/>
    <p:sldId id="430" r:id="rId181"/>
    <p:sldId id="431" r:id="rId182"/>
    <p:sldId id="432" r:id="rId183"/>
    <p:sldId id="433" r:id="rId184"/>
    <p:sldId id="434" r:id="rId185"/>
    <p:sldId id="435" r:id="rId186"/>
    <p:sldId id="436" r:id="rId187"/>
    <p:sldId id="437" r:id="rId188"/>
    <p:sldId id="438" r:id="rId189"/>
    <p:sldId id="439" r:id="rId190"/>
    <p:sldId id="440" r:id="rId191"/>
    <p:sldId id="441" r:id="rId192"/>
    <p:sldId id="442" r:id="rId193"/>
    <p:sldId id="443" r:id="rId194"/>
    <p:sldId id="444" r:id="rId195"/>
    <p:sldId id="445" r:id="rId196"/>
    <p:sldId id="446" r:id="rId197"/>
    <p:sldId id="447" r:id="rId198"/>
    <p:sldId id="448" r:id="rId199"/>
    <p:sldId id="449" r:id="rId200"/>
    <p:sldId id="450" r:id="rId201"/>
    <p:sldId id="451" r:id="rId202"/>
    <p:sldId id="452" r:id="rId203"/>
    <p:sldId id="453" r:id="rId204"/>
    <p:sldId id="454" r:id="rId205"/>
    <p:sldId id="455" r:id="rId206"/>
    <p:sldId id="456" r:id="rId207"/>
    <p:sldId id="457" r:id="rId208"/>
    <p:sldId id="458" r:id="rId209"/>
    <p:sldId id="459" r:id="rId210"/>
    <p:sldId id="460" r:id="rId211"/>
    <p:sldId id="461" r:id="rId212"/>
    <p:sldId id="462" r:id="rId213"/>
    <p:sldId id="463" r:id="rId214"/>
    <p:sldId id="464" r:id="rId215"/>
    <p:sldId id="465" r:id="rId216"/>
    <p:sldId id="466" r:id="rId217"/>
    <p:sldId id="467" r:id="rId218"/>
    <p:sldId id="468" r:id="rId219"/>
    <p:sldId id="469" r:id="rId220"/>
    <p:sldId id="470" r:id="rId221"/>
    <p:sldId id="471" r:id="rId222"/>
    <p:sldId id="472" r:id="rId223"/>
    <p:sldId id="473" r:id="rId224"/>
    <p:sldId id="474" r:id="rId225"/>
    <p:sldId id="475" r:id="rId226"/>
    <p:sldId id="476" r:id="rId227"/>
    <p:sldId id="477" r:id="rId228"/>
    <p:sldId id="478" r:id="rId229"/>
    <p:sldId id="479" r:id="rId230"/>
    <p:sldId id="480" r:id="rId231"/>
    <p:sldId id="481" r:id="rId232"/>
    <p:sldId id="482" r:id="rId233"/>
    <p:sldId id="483" r:id="rId234"/>
    <p:sldId id="484" r:id="rId235"/>
    <p:sldId id="485" r:id="rId236"/>
    <p:sldId id="486" r:id="rId237"/>
    <p:sldId id="487" r:id="rId238"/>
    <p:sldId id="488" r:id="rId239"/>
    <p:sldId id="489" r:id="rId240"/>
    <p:sldId id="490" r:id="rId241"/>
    <p:sldId id="491" r:id="rId242"/>
    <p:sldId id="492" r:id="rId243"/>
    <p:sldId id="493" r:id="rId244"/>
    <p:sldId id="494" r:id="rId245"/>
    <p:sldId id="495" r:id="rId246"/>
    <p:sldId id="496" r:id="rId247"/>
    <p:sldId id="497" r:id="rId248"/>
    <p:sldId id="498" r:id="rId249"/>
    <p:sldId id="499" r:id="rId250"/>
    <p:sldId id="500" r:id="rId251"/>
    <p:sldId id="501" r:id="rId252"/>
    <p:sldId id="502" r:id="rId253"/>
    <p:sldId id="503" r:id="rId254"/>
    <p:sldId id="504" r:id="rId255"/>
    <p:sldId id="505" r:id="rId256"/>
    <p:sldId id="506" r:id="rId257"/>
    <p:sldId id="507" r:id="rId258"/>
    <p:sldId id="508" r:id="rId259"/>
    <p:sldId id="509" r:id="rId260"/>
    <p:sldId id="510" r:id="rId261"/>
    <p:sldId id="511" r:id="rId262"/>
    <p:sldId id="512" r:id="rId263"/>
    <p:sldId id="513" r:id="rId264"/>
    <p:sldId id="514" r:id="rId265"/>
    <p:sldId id="515" r:id="rId266"/>
    <p:sldId id="516" r:id="rId267"/>
    <p:sldId id="517" r:id="rId268"/>
    <p:sldId id="518" r:id="rId269"/>
    <p:sldId id="519" r:id="rId270"/>
    <p:sldId id="520" r:id="rId271"/>
    <p:sldId id="521" r:id="rId272"/>
    <p:sldId id="522" r:id="rId273"/>
    <p:sldId id="523" r:id="rId274"/>
    <p:sldId id="524" r:id="rId275"/>
    <p:sldId id="525" r:id="rId276"/>
    <p:sldId id="526" r:id="rId277"/>
    <p:sldId id="527" r:id="rId278"/>
    <p:sldId id="528" r:id="rId279"/>
    <p:sldId id="529" r:id="rId280"/>
    <p:sldId id="530" r:id="rId281"/>
    <p:sldId id="531" r:id="rId282"/>
    <p:sldId id="532" r:id="rId283"/>
    <p:sldId id="533" r:id="rId284"/>
    <p:sldId id="534" r:id="rId285"/>
    <p:sldId id="535" r:id="rId286"/>
    <p:sldId id="536" r:id="rId287"/>
    <p:sldId id="537" r:id="rId288"/>
    <p:sldId id="538" r:id="rId289"/>
    <p:sldId id="539" r:id="rId290"/>
    <p:sldId id="540" r:id="rId291"/>
    <p:sldId id="541" r:id="rId292"/>
    <p:sldId id="542" r:id="rId293"/>
    <p:sldId id="543" r:id="rId294"/>
    <p:sldId id="544" r:id="rId295"/>
    <p:sldId id="545" r:id="rId296"/>
    <p:sldId id="546" r:id="rId297"/>
    <p:sldId id="547" r:id="rId298"/>
    <p:sldId id="548" r:id="rId299"/>
    <p:sldId id="549" r:id="rId300"/>
    <p:sldId id="550" r:id="rId301"/>
    <p:sldId id="551" r:id="rId302"/>
    <p:sldId id="552" r:id="rId303"/>
    <p:sldId id="553" r:id="rId304"/>
    <p:sldId id="554" r:id="rId305"/>
    <p:sldId id="555" r:id="rId306"/>
    <p:sldId id="556" r:id="rId307"/>
    <p:sldId id="557" r:id="rId308"/>
    <p:sldId id="558" r:id="rId309"/>
    <p:sldId id="559" r:id="rId310"/>
    <p:sldId id="560" r:id="rId311"/>
    <p:sldId id="561" r:id="rId312"/>
    <p:sldId id="562" r:id="rId313"/>
    <p:sldId id="563" r:id="rId314"/>
    <p:sldId id="564" r:id="rId315"/>
    <p:sldId id="565" r:id="rId316"/>
    <p:sldId id="566" r:id="rId317"/>
    <p:sldId id="567" r:id="rId318"/>
    <p:sldId id="568" r:id="rId319"/>
    <p:sldId id="569" r:id="rId320"/>
    <p:sldId id="570" r:id="rId321"/>
    <p:sldId id="571" r:id="rId322"/>
    <p:sldId id="572" r:id="rId323"/>
    <p:sldId id="573" r:id="rId324"/>
    <p:sldId id="574" r:id="rId325"/>
    <p:sldId id="575" r:id="rId326"/>
    <p:sldId id="576" r:id="rId327"/>
    <p:sldId id="577" r:id="rId328"/>
    <p:sldId id="578" r:id="rId329"/>
    <p:sldId id="579" r:id="rId330"/>
    <p:sldId id="580" r:id="rId331"/>
    <p:sldId id="581" r:id="rId332"/>
    <p:sldId id="582" r:id="rId333"/>
    <p:sldId id="583" r:id="rId334"/>
    <p:sldId id="584" r:id="rId335"/>
    <p:sldId id="585" r:id="rId336"/>
    <p:sldId id="586" r:id="rId337"/>
    <p:sldId id="587" r:id="rId338"/>
    <p:sldId id="588" r:id="rId339"/>
    <p:sldId id="589" r:id="rId340"/>
    <p:sldId id="590" r:id="rId341"/>
    <p:sldId id="591" r:id="rId342"/>
    <p:sldId id="592" r:id="rId343"/>
    <p:sldId id="593" r:id="rId344"/>
    <p:sldId id="594" r:id="rId345"/>
    <p:sldId id="595" r:id="rId346"/>
    <p:sldId id="596" r:id="rId347"/>
  </p:sldIdLst>
  <p:sldSz cy="5143500" cx="9144000"/>
  <p:notesSz cx="6858000" cy="9144000"/>
  <p:embeddedFontLst>
    <p:embeddedFont>
      <p:font typeface="Roboto"/>
      <p:regular r:id="rId348"/>
      <p:bold r:id="rId349"/>
      <p:italic r:id="rId350"/>
      <p:boldItalic r:id="rId35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B919AB72-B1D8-40D2-A9E9-02AD8994AEB8}">
  <a:tblStyle styleId="{B919AB72-B1D8-40D2-A9E9-02AD8994AEB8}" styleName="Table_0">
    <a:wholeTbl>
      <a:tcTxStyle>
        <a:font>
          <a:latin typeface="Arial"/>
          <a:ea typeface="Arial"/>
          <a:cs typeface="Arial"/>
        </a:font>
        <a:srgbClr val="000000"/>
      </a:tcTxStyle>
      <a:tcStyle>
        <a:tcBdr>
          <a:left>
            <a:ln cap="flat" cmpd="sng" w="12700">
              <a:solidFill>
                <a:srgbClr val="E0E0E0"/>
              </a:solidFill>
              <a:prstDash val="solid"/>
              <a:round/>
              <a:headEnd len="sm" w="sm" type="none"/>
              <a:tailEnd len="sm" w="sm" type="none"/>
            </a:ln>
          </a:left>
          <a:right>
            <a:ln cap="flat" cmpd="sng" w="12700">
              <a:solidFill>
                <a:srgbClr val="E0E0E0"/>
              </a:solidFill>
              <a:prstDash val="solid"/>
              <a:round/>
              <a:headEnd len="sm" w="sm" type="none"/>
              <a:tailEnd len="sm" w="sm" type="none"/>
            </a:ln>
          </a:right>
          <a:top>
            <a:ln cap="flat" cmpd="sng" w="12700">
              <a:solidFill>
                <a:srgbClr val="E0E0E0"/>
              </a:solidFill>
              <a:prstDash val="solid"/>
              <a:round/>
              <a:headEnd len="sm" w="sm" type="none"/>
              <a:tailEnd len="sm" w="sm" type="none"/>
            </a:ln>
          </a:top>
          <a:bottom>
            <a:ln cap="flat" cmpd="sng" w="12700">
              <a:solidFill>
                <a:srgbClr val="E0E0E0"/>
              </a:solidFill>
              <a:prstDash val="solid"/>
              <a:round/>
              <a:headEnd len="sm" w="sm" type="none"/>
              <a:tailEnd len="sm" w="sm" type="none"/>
            </a:ln>
          </a:bottom>
          <a:insideH>
            <a:ln cap="flat" cmpd="sng" w="12700">
              <a:solidFill>
                <a:srgbClr val="E0E0E0"/>
              </a:solidFill>
              <a:prstDash val="solid"/>
              <a:round/>
              <a:headEnd len="sm" w="sm" type="none"/>
              <a:tailEnd len="sm" w="sm" type="none"/>
            </a:ln>
          </a:insideH>
          <a:insideV>
            <a:ln cap="flat" cmpd="sng" w="12700">
              <a:solidFill>
                <a:srgbClr val="E0E0E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190" Type="http://schemas.openxmlformats.org/officeDocument/2006/relationships/slide" Target="slides/slide18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194" Type="http://schemas.openxmlformats.org/officeDocument/2006/relationships/slide" Target="slides/slide188.xml"/><Relationship Id="rId43" Type="http://schemas.openxmlformats.org/officeDocument/2006/relationships/slide" Target="slides/slide37.xml"/><Relationship Id="rId193" Type="http://schemas.openxmlformats.org/officeDocument/2006/relationships/slide" Target="slides/slide187.xml"/><Relationship Id="rId46" Type="http://schemas.openxmlformats.org/officeDocument/2006/relationships/slide" Target="slides/slide40.xml"/><Relationship Id="rId192" Type="http://schemas.openxmlformats.org/officeDocument/2006/relationships/slide" Target="slides/slide186.xml"/><Relationship Id="rId45" Type="http://schemas.openxmlformats.org/officeDocument/2006/relationships/slide" Target="slides/slide39.xml"/><Relationship Id="rId191" Type="http://schemas.openxmlformats.org/officeDocument/2006/relationships/slide" Target="slides/slide185.xml"/><Relationship Id="rId48" Type="http://schemas.openxmlformats.org/officeDocument/2006/relationships/slide" Target="slides/slide42.xml"/><Relationship Id="rId187" Type="http://schemas.openxmlformats.org/officeDocument/2006/relationships/slide" Target="slides/slide181.xml"/><Relationship Id="rId47" Type="http://schemas.openxmlformats.org/officeDocument/2006/relationships/slide" Target="slides/slide41.xml"/><Relationship Id="rId186" Type="http://schemas.openxmlformats.org/officeDocument/2006/relationships/slide" Target="slides/slide180.xml"/><Relationship Id="rId185" Type="http://schemas.openxmlformats.org/officeDocument/2006/relationships/slide" Target="slides/slide179.xml"/><Relationship Id="rId49" Type="http://schemas.openxmlformats.org/officeDocument/2006/relationships/slide" Target="slides/slide43.xml"/><Relationship Id="rId184" Type="http://schemas.openxmlformats.org/officeDocument/2006/relationships/slide" Target="slides/slide178.xml"/><Relationship Id="rId189" Type="http://schemas.openxmlformats.org/officeDocument/2006/relationships/slide" Target="slides/slide183.xml"/><Relationship Id="rId188" Type="http://schemas.openxmlformats.org/officeDocument/2006/relationships/slide" Target="slides/slide18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183" Type="http://schemas.openxmlformats.org/officeDocument/2006/relationships/slide" Target="slides/slide177.xml"/><Relationship Id="rId32" Type="http://schemas.openxmlformats.org/officeDocument/2006/relationships/slide" Target="slides/slide26.xml"/><Relationship Id="rId182" Type="http://schemas.openxmlformats.org/officeDocument/2006/relationships/slide" Target="slides/slide176.xml"/><Relationship Id="rId35" Type="http://schemas.openxmlformats.org/officeDocument/2006/relationships/slide" Target="slides/slide29.xml"/><Relationship Id="rId181" Type="http://schemas.openxmlformats.org/officeDocument/2006/relationships/slide" Target="slides/slide175.xml"/><Relationship Id="rId34" Type="http://schemas.openxmlformats.org/officeDocument/2006/relationships/slide" Target="slides/slide28.xml"/><Relationship Id="rId180" Type="http://schemas.openxmlformats.org/officeDocument/2006/relationships/slide" Target="slides/slide174.xml"/><Relationship Id="rId37" Type="http://schemas.openxmlformats.org/officeDocument/2006/relationships/slide" Target="slides/slide31.xml"/><Relationship Id="rId176" Type="http://schemas.openxmlformats.org/officeDocument/2006/relationships/slide" Target="slides/slide170.xml"/><Relationship Id="rId297" Type="http://schemas.openxmlformats.org/officeDocument/2006/relationships/slide" Target="slides/slide291.xml"/><Relationship Id="rId36" Type="http://schemas.openxmlformats.org/officeDocument/2006/relationships/slide" Target="slides/slide30.xml"/><Relationship Id="rId175" Type="http://schemas.openxmlformats.org/officeDocument/2006/relationships/slide" Target="slides/slide169.xml"/><Relationship Id="rId296" Type="http://schemas.openxmlformats.org/officeDocument/2006/relationships/slide" Target="slides/slide290.xml"/><Relationship Id="rId39" Type="http://schemas.openxmlformats.org/officeDocument/2006/relationships/slide" Target="slides/slide33.xml"/><Relationship Id="rId174" Type="http://schemas.openxmlformats.org/officeDocument/2006/relationships/slide" Target="slides/slide168.xml"/><Relationship Id="rId295" Type="http://schemas.openxmlformats.org/officeDocument/2006/relationships/slide" Target="slides/slide289.xml"/><Relationship Id="rId38" Type="http://schemas.openxmlformats.org/officeDocument/2006/relationships/slide" Target="slides/slide32.xml"/><Relationship Id="rId173" Type="http://schemas.openxmlformats.org/officeDocument/2006/relationships/slide" Target="slides/slide167.xml"/><Relationship Id="rId294" Type="http://schemas.openxmlformats.org/officeDocument/2006/relationships/slide" Target="slides/slide288.xml"/><Relationship Id="rId179" Type="http://schemas.openxmlformats.org/officeDocument/2006/relationships/slide" Target="slides/slide173.xml"/><Relationship Id="rId178" Type="http://schemas.openxmlformats.org/officeDocument/2006/relationships/slide" Target="slides/slide172.xml"/><Relationship Id="rId299" Type="http://schemas.openxmlformats.org/officeDocument/2006/relationships/slide" Target="slides/slide293.xml"/><Relationship Id="rId177" Type="http://schemas.openxmlformats.org/officeDocument/2006/relationships/slide" Target="slides/slide171.xml"/><Relationship Id="rId298" Type="http://schemas.openxmlformats.org/officeDocument/2006/relationships/slide" Target="slides/slide29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98" Type="http://schemas.openxmlformats.org/officeDocument/2006/relationships/slide" Target="slides/slide192.xml"/><Relationship Id="rId14" Type="http://schemas.openxmlformats.org/officeDocument/2006/relationships/slide" Target="slides/slide8.xml"/><Relationship Id="rId197" Type="http://schemas.openxmlformats.org/officeDocument/2006/relationships/slide" Target="slides/slide191.xml"/><Relationship Id="rId17" Type="http://schemas.openxmlformats.org/officeDocument/2006/relationships/slide" Target="slides/slide11.xml"/><Relationship Id="rId196" Type="http://schemas.openxmlformats.org/officeDocument/2006/relationships/slide" Target="slides/slide190.xml"/><Relationship Id="rId16" Type="http://schemas.openxmlformats.org/officeDocument/2006/relationships/slide" Target="slides/slide10.xml"/><Relationship Id="rId195" Type="http://schemas.openxmlformats.org/officeDocument/2006/relationships/slide" Target="slides/slide189.xml"/><Relationship Id="rId19" Type="http://schemas.openxmlformats.org/officeDocument/2006/relationships/slide" Target="slides/slide13.xml"/><Relationship Id="rId18" Type="http://schemas.openxmlformats.org/officeDocument/2006/relationships/slide" Target="slides/slide12.xml"/><Relationship Id="rId199" Type="http://schemas.openxmlformats.org/officeDocument/2006/relationships/slide" Target="slides/slide193.xml"/><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150" Type="http://schemas.openxmlformats.org/officeDocument/2006/relationships/slide" Target="slides/slide144.xml"/><Relationship Id="rId271" Type="http://schemas.openxmlformats.org/officeDocument/2006/relationships/slide" Target="slides/slide265.xml"/><Relationship Id="rId87" Type="http://schemas.openxmlformats.org/officeDocument/2006/relationships/slide" Target="slides/slide81.xml"/><Relationship Id="rId270" Type="http://schemas.openxmlformats.org/officeDocument/2006/relationships/slide" Target="slides/slide264.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149" Type="http://schemas.openxmlformats.org/officeDocument/2006/relationships/slide" Target="slides/slide143.xml"/><Relationship Id="rId4" Type="http://schemas.openxmlformats.org/officeDocument/2006/relationships/tableStyles" Target="tableStyles.xml"/><Relationship Id="rId148" Type="http://schemas.openxmlformats.org/officeDocument/2006/relationships/slide" Target="slides/slide142.xml"/><Relationship Id="rId269" Type="http://schemas.openxmlformats.org/officeDocument/2006/relationships/slide" Target="slides/slide263.xml"/><Relationship Id="rId9" Type="http://schemas.openxmlformats.org/officeDocument/2006/relationships/slide" Target="slides/slide3.xml"/><Relationship Id="rId143" Type="http://schemas.openxmlformats.org/officeDocument/2006/relationships/slide" Target="slides/slide137.xml"/><Relationship Id="rId264" Type="http://schemas.openxmlformats.org/officeDocument/2006/relationships/slide" Target="slides/slide258.xml"/><Relationship Id="rId142" Type="http://schemas.openxmlformats.org/officeDocument/2006/relationships/slide" Target="slides/slide136.xml"/><Relationship Id="rId263" Type="http://schemas.openxmlformats.org/officeDocument/2006/relationships/slide" Target="slides/slide257.xml"/><Relationship Id="rId141" Type="http://schemas.openxmlformats.org/officeDocument/2006/relationships/slide" Target="slides/slide135.xml"/><Relationship Id="rId262" Type="http://schemas.openxmlformats.org/officeDocument/2006/relationships/slide" Target="slides/slide256.xml"/><Relationship Id="rId140" Type="http://schemas.openxmlformats.org/officeDocument/2006/relationships/slide" Target="slides/slide134.xml"/><Relationship Id="rId261" Type="http://schemas.openxmlformats.org/officeDocument/2006/relationships/slide" Target="slides/slide255.xml"/><Relationship Id="rId5" Type="http://schemas.openxmlformats.org/officeDocument/2006/relationships/slideMaster" Target="slideMasters/slideMaster1.xml"/><Relationship Id="rId147" Type="http://schemas.openxmlformats.org/officeDocument/2006/relationships/slide" Target="slides/slide141.xml"/><Relationship Id="rId268" Type="http://schemas.openxmlformats.org/officeDocument/2006/relationships/slide" Target="slides/slide262.xml"/><Relationship Id="rId6" Type="http://schemas.openxmlformats.org/officeDocument/2006/relationships/notesMaster" Target="notesMasters/notesMaster1.xml"/><Relationship Id="rId146" Type="http://schemas.openxmlformats.org/officeDocument/2006/relationships/slide" Target="slides/slide140.xml"/><Relationship Id="rId267" Type="http://schemas.openxmlformats.org/officeDocument/2006/relationships/slide" Target="slides/slide261.xml"/><Relationship Id="rId7" Type="http://schemas.openxmlformats.org/officeDocument/2006/relationships/slide" Target="slides/slide1.xml"/><Relationship Id="rId145" Type="http://schemas.openxmlformats.org/officeDocument/2006/relationships/slide" Target="slides/slide139.xml"/><Relationship Id="rId266" Type="http://schemas.openxmlformats.org/officeDocument/2006/relationships/slide" Target="slides/slide260.xml"/><Relationship Id="rId8" Type="http://schemas.openxmlformats.org/officeDocument/2006/relationships/slide" Target="slides/slide2.xml"/><Relationship Id="rId144" Type="http://schemas.openxmlformats.org/officeDocument/2006/relationships/slide" Target="slides/slide138.xml"/><Relationship Id="rId265" Type="http://schemas.openxmlformats.org/officeDocument/2006/relationships/slide" Target="slides/slide259.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260" Type="http://schemas.openxmlformats.org/officeDocument/2006/relationships/slide" Target="slides/slide254.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139" Type="http://schemas.openxmlformats.org/officeDocument/2006/relationships/slide" Target="slides/slide133.xml"/><Relationship Id="rId138" Type="http://schemas.openxmlformats.org/officeDocument/2006/relationships/slide" Target="slides/slide132.xml"/><Relationship Id="rId259" Type="http://schemas.openxmlformats.org/officeDocument/2006/relationships/slide" Target="slides/slide253.xml"/><Relationship Id="rId137" Type="http://schemas.openxmlformats.org/officeDocument/2006/relationships/slide" Target="slides/slide131.xml"/><Relationship Id="rId258" Type="http://schemas.openxmlformats.org/officeDocument/2006/relationships/slide" Target="slides/slide252.xml"/><Relationship Id="rId132" Type="http://schemas.openxmlformats.org/officeDocument/2006/relationships/slide" Target="slides/slide126.xml"/><Relationship Id="rId253" Type="http://schemas.openxmlformats.org/officeDocument/2006/relationships/slide" Target="slides/slide247.xml"/><Relationship Id="rId131" Type="http://schemas.openxmlformats.org/officeDocument/2006/relationships/slide" Target="slides/slide125.xml"/><Relationship Id="rId252" Type="http://schemas.openxmlformats.org/officeDocument/2006/relationships/slide" Target="slides/slide246.xml"/><Relationship Id="rId130" Type="http://schemas.openxmlformats.org/officeDocument/2006/relationships/slide" Target="slides/slide124.xml"/><Relationship Id="rId251" Type="http://schemas.openxmlformats.org/officeDocument/2006/relationships/slide" Target="slides/slide245.xml"/><Relationship Id="rId250" Type="http://schemas.openxmlformats.org/officeDocument/2006/relationships/slide" Target="slides/slide244.xml"/><Relationship Id="rId136" Type="http://schemas.openxmlformats.org/officeDocument/2006/relationships/slide" Target="slides/slide130.xml"/><Relationship Id="rId257" Type="http://schemas.openxmlformats.org/officeDocument/2006/relationships/slide" Target="slides/slide251.xml"/><Relationship Id="rId135" Type="http://schemas.openxmlformats.org/officeDocument/2006/relationships/slide" Target="slides/slide129.xml"/><Relationship Id="rId256" Type="http://schemas.openxmlformats.org/officeDocument/2006/relationships/slide" Target="slides/slide250.xml"/><Relationship Id="rId134" Type="http://schemas.openxmlformats.org/officeDocument/2006/relationships/slide" Target="slides/slide128.xml"/><Relationship Id="rId255" Type="http://schemas.openxmlformats.org/officeDocument/2006/relationships/slide" Target="slides/slide249.xml"/><Relationship Id="rId133" Type="http://schemas.openxmlformats.org/officeDocument/2006/relationships/slide" Target="slides/slide127.xml"/><Relationship Id="rId254" Type="http://schemas.openxmlformats.org/officeDocument/2006/relationships/slide" Target="slides/slide248.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172" Type="http://schemas.openxmlformats.org/officeDocument/2006/relationships/slide" Target="slides/slide166.xml"/><Relationship Id="rId293" Type="http://schemas.openxmlformats.org/officeDocument/2006/relationships/slide" Target="slides/slide287.xml"/><Relationship Id="rId65" Type="http://schemas.openxmlformats.org/officeDocument/2006/relationships/slide" Target="slides/slide59.xml"/><Relationship Id="rId171" Type="http://schemas.openxmlformats.org/officeDocument/2006/relationships/slide" Target="slides/slide165.xml"/><Relationship Id="rId292" Type="http://schemas.openxmlformats.org/officeDocument/2006/relationships/slide" Target="slides/slide286.xml"/><Relationship Id="rId68" Type="http://schemas.openxmlformats.org/officeDocument/2006/relationships/slide" Target="slides/slide62.xml"/><Relationship Id="rId170" Type="http://schemas.openxmlformats.org/officeDocument/2006/relationships/slide" Target="slides/slide164.xml"/><Relationship Id="rId291" Type="http://schemas.openxmlformats.org/officeDocument/2006/relationships/slide" Target="slides/slide285.xml"/><Relationship Id="rId67" Type="http://schemas.openxmlformats.org/officeDocument/2006/relationships/slide" Target="slides/slide61.xml"/><Relationship Id="rId290" Type="http://schemas.openxmlformats.org/officeDocument/2006/relationships/slide" Target="slides/slide284.xml"/><Relationship Id="rId60" Type="http://schemas.openxmlformats.org/officeDocument/2006/relationships/slide" Target="slides/slide54.xml"/><Relationship Id="rId165" Type="http://schemas.openxmlformats.org/officeDocument/2006/relationships/slide" Target="slides/slide159.xml"/><Relationship Id="rId286" Type="http://schemas.openxmlformats.org/officeDocument/2006/relationships/slide" Target="slides/slide280.xml"/><Relationship Id="rId69" Type="http://schemas.openxmlformats.org/officeDocument/2006/relationships/slide" Target="slides/slide63.xml"/><Relationship Id="rId164" Type="http://schemas.openxmlformats.org/officeDocument/2006/relationships/slide" Target="slides/slide158.xml"/><Relationship Id="rId285" Type="http://schemas.openxmlformats.org/officeDocument/2006/relationships/slide" Target="slides/slide279.xml"/><Relationship Id="rId163" Type="http://schemas.openxmlformats.org/officeDocument/2006/relationships/slide" Target="slides/slide157.xml"/><Relationship Id="rId284" Type="http://schemas.openxmlformats.org/officeDocument/2006/relationships/slide" Target="slides/slide278.xml"/><Relationship Id="rId162" Type="http://schemas.openxmlformats.org/officeDocument/2006/relationships/slide" Target="slides/slide156.xml"/><Relationship Id="rId283" Type="http://schemas.openxmlformats.org/officeDocument/2006/relationships/slide" Target="slides/slide277.xml"/><Relationship Id="rId169" Type="http://schemas.openxmlformats.org/officeDocument/2006/relationships/slide" Target="slides/slide163.xml"/><Relationship Id="rId168" Type="http://schemas.openxmlformats.org/officeDocument/2006/relationships/slide" Target="slides/slide162.xml"/><Relationship Id="rId289" Type="http://schemas.openxmlformats.org/officeDocument/2006/relationships/slide" Target="slides/slide283.xml"/><Relationship Id="rId167" Type="http://schemas.openxmlformats.org/officeDocument/2006/relationships/slide" Target="slides/slide161.xml"/><Relationship Id="rId288" Type="http://schemas.openxmlformats.org/officeDocument/2006/relationships/slide" Target="slides/slide282.xml"/><Relationship Id="rId166" Type="http://schemas.openxmlformats.org/officeDocument/2006/relationships/slide" Target="slides/slide160.xml"/><Relationship Id="rId287" Type="http://schemas.openxmlformats.org/officeDocument/2006/relationships/slide" Target="slides/slide281.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161" Type="http://schemas.openxmlformats.org/officeDocument/2006/relationships/slide" Target="slides/slide155.xml"/><Relationship Id="rId282" Type="http://schemas.openxmlformats.org/officeDocument/2006/relationships/slide" Target="slides/slide276.xml"/><Relationship Id="rId54" Type="http://schemas.openxmlformats.org/officeDocument/2006/relationships/slide" Target="slides/slide48.xml"/><Relationship Id="rId160" Type="http://schemas.openxmlformats.org/officeDocument/2006/relationships/slide" Target="slides/slide154.xml"/><Relationship Id="rId281" Type="http://schemas.openxmlformats.org/officeDocument/2006/relationships/slide" Target="slides/slide275.xml"/><Relationship Id="rId57" Type="http://schemas.openxmlformats.org/officeDocument/2006/relationships/slide" Target="slides/slide51.xml"/><Relationship Id="rId280" Type="http://schemas.openxmlformats.org/officeDocument/2006/relationships/slide" Target="slides/slide274.xml"/><Relationship Id="rId56" Type="http://schemas.openxmlformats.org/officeDocument/2006/relationships/slide" Target="slides/slide50.xml"/><Relationship Id="rId159" Type="http://schemas.openxmlformats.org/officeDocument/2006/relationships/slide" Target="slides/slide153.xml"/><Relationship Id="rId59" Type="http://schemas.openxmlformats.org/officeDocument/2006/relationships/slide" Target="slides/slide53.xml"/><Relationship Id="rId154" Type="http://schemas.openxmlformats.org/officeDocument/2006/relationships/slide" Target="slides/slide148.xml"/><Relationship Id="rId275" Type="http://schemas.openxmlformats.org/officeDocument/2006/relationships/slide" Target="slides/slide269.xml"/><Relationship Id="rId58" Type="http://schemas.openxmlformats.org/officeDocument/2006/relationships/slide" Target="slides/slide52.xml"/><Relationship Id="rId153" Type="http://schemas.openxmlformats.org/officeDocument/2006/relationships/slide" Target="slides/slide147.xml"/><Relationship Id="rId274" Type="http://schemas.openxmlformats.org/officeDocument/2006/relationships/slide" Target="slides/slide268.xml"/><Relationship Id="rId152" Type="http://schemas.openxmlformats.org/officeDocument/2006/relationships/slide" Target="slides/slide146.xml"/><Relationship Id="rId273" Type="http://schemas.openxmlformats.org/officeDocument/2006/relationships/slide" Target="slides/slide267.xml"/><Relationship Id="rId151" Type="http://schemas.openxmlformats.org/officeDocument/2006/relationships/slide" Target="slides/slide145.xml"/><Relationship Id="rId272" Type="http://schemas.openxmlformats.org/officeDocument/2006/relationships/slide" Target="slides/slide266.xml"/><Relationship Id="rId158" Type="http://schemas.openxmlformats.org/officeDocument/2006/relationships/slide" Target="slides/slide152.xml"/><Relationship Id="rId279" Type="http://schemas.openxmlformats.org/officeDocument/2006/relationships/slide" Target="slides/slide273.xml"/><Relationship Id="rId157" Type="http://schemas.openxmlformats.org/officeDocument/2006/relationships/slide" Target="slides/slide151.xml"/><Relationship Id="rId278" Type="http://schemas.openxmlformats.org/officeDocument/2006/relationships/slide" Target="slides/slide272.xml"/><Relationship Id="rId156" Type="http://schemas.openxmlformats.org/officeDocument/2006/relationships/slide" Target="slides/slide150.xml"/><Relationship Id="rId277" Type="http://schemas.openxmlformats.org/officeDocument/2006/relationships/slide" Target="slides/slide271.xml"/><Relationship Id="rId155" Type="http://schemas.openxmlformats.org/officeDocument/2006/relationships/slide" Target="slides/slide149.xml"/><Relationship Id="rId276" Type="http://schemas.openxmlformats.org/officeDocument/2006/relationships/slide" Target="slides/slide270.xml"/><Relationship Id="rId107" Type="http://schemas.openxmlformats.org/officeDocument/2006/relationships/slide" Target="slides/slide101.xml"/><Relationship Id="rId228" Type="http://schemas.openxmlformats.org/officeDocument/2006/relationships/slide" Target="slides/slide222.xml"/><Relationship Id="rId349" Type="http://schemas.openxmlformats.org/officeDocument/2006/relationships/font" Target="fonts/Roboto-bold.fntdata"/><Relationship Id="rId106" Type="http://schemas.openxmlformats.org/officeDocument/2006/relationships/slide" Target="slides/slide100.xml"/><Relationship Id="rId227" Type="http://schemas.openxmlformats.org/officeDocument/2006/relationships/slide" Target="slides/slide221.xml"/><Relationship Id="rId348" Type="http://schemas.openxmlformats.org/officeDocument/2006/relationships/font" Target="fonts/Roboto-regular.fntdata"/><Relationship Id="rId105" Type="http://schemas.openxmlformats.org/officeDocument/2006/relationships/slide" Target="slides/slide99.xml"/><Relationship Id="rId226" Type="http://schemas.openxmlformats.org/officeDocument/2006/relationships/slide" Target="slides/slide220.xml"/><Relationship Id="rId347" Type="http://schemas.openxmlformats.org/officeDocument/2006/relationships/slide" Target="slides/slide341.xml"/><Relationship Id="rId104" Type="http://schemas.openxmlformats.org/officeDocument/2006/relationships/slide" Target="slides/slide98.xml"/><Relationship Id="rId225" Type="http://schemas.openxmlformats.org/officeDocument/2006/relationships/slide" Target="slides/slide219.xml"/><Relationship Id="rId346" Type="http://schemas.openxmlformats.org/officeDocument/2006/relationships/slide" Target="slides/slide340.xml"/><Relationship Id="rId109" Type="http://schemas.openxmlformats.org/officeDocument/2006/relationships/slide" Target="slides/slide103.xml"/><Relationship Id="rId108" Type="http://schemas.openxmlformats.org/officeDocument/2006/relationships/slide" Target="slides/slide102.xml"/><Relationship Id="rId229" Type="http://schemas.openxmlformats.org/officeDocument/2006/relationships/slide" Target="slides/slide223.xml"/><Relationship Id="rId220" Type="http://schemas.openxmlformats.org/officeDocument/2006/relationships/slide" Target="slides/slide214.xml"/><Relationship Id="rId341" Type="http://schemas.openxmlformats.org/officeDocument/2006/relationships/slide" Target="slides/slide335.xml"/><Relationship Id="rId340" Type="http://schemas.openxmlformats.org/officeDocument/2006/relationships/slide" Target="slides/slide334.xml"/><Relationship Id="rId103" Type="http://schemas.openxmlformats.org/officeDocument/2006/relationships/slide" Target="slides/slide97.xml"/><Relationship Id="rId224" Type="http://schemas.openxmlformats.org/officeDocument/2006/relationships/slide" Target="slides/slide218.xml"/><Relationship Id="rId345" Type="http://schemas.openxmlformats.org/officeDocument/2006/relationships/slide" Target="slides/slide339.xml"/><Relationship Id="rId102" Type="http://schemas.openxmlformats.org/officeDocument/2006/relationships/slide" Target="slides/slide96.xml"/><Relationship Id="rId223" Type="http://schemas.openxmlformats.org/officeDocument/2006/relationships/slide" Target="slides/slide217.xml"/><Relationship Id="rId344" Type="http://schemas.openxmlformats.org/officeDocument/2006/relationships/slide" Target="slides/slide338.xml"/><Relationship Id="rId101" Type="http://schemas.openxmlformats.org/officeDocument/2006/relationships/slide" Target="slides/slide95.xml"/><Relationship Id="rId222" Type="http://schemas.openxmlformats.org/officeDocument/2006/relationships/slide" Target="slides/slide216.xml"/><Relationship Id="rId343" Type="http://schemas.openxmlformats.org/officeDocument/2006/relationships/slide" Target="slides/slide337.xml"/><Relationship Id="rId100" Type="http://schemas.openxmlformats.org/officeDocument/2006/relationships/slide" Target="slides/slide94.xml"/><Relationship Id="rId221" Type="http://schemas.openxmlformats.org/officeDocument/2006/relationships/slide" Target="slides/slide215.xml"/><Relationship Id="rId342" Type="http://schemas.openxmlformats.org/officeDocument/2006/relationships/slide" Target="slides/slide336.xml"/><Relationship Id="rId217" Type="http://schemas.openxmlformats.org/officeDocument/2006/relationships/slide" Target="slides/slide211.xml"/><Relationship Id="rId338" Type="http://schemas.openxmlformats.org/officeDocument/2006/relationships/slide" Target="slides/slide332.xml"/><Relationship Id="rId216" Type="http://schemas.openxmlformats.org/officeDocument/2006/relationships/slide" Target="slides/slide210.xml"/><Relationship Id="rId337" Type="http://schemas.openxmlformats.org/officeDocument/2006/relationships/slide" Target="slides/slide331.xml"/><Relationship Id="rId215" Type="http://schemas.openxmlformats.org/officeDocument/2006/relationships/slide" Target="slides/slide209.xml"/><Relationship Id="rId336" Type="http://schemas.openxmlformats.org/officeDocument/2006/relationships/slide" Target="slides/slide330.xml"/><Relationship Id="rId214" Type="http://schemas.openxmlformats.org/officeDocument/2006/relationships/slide" Target="slides/slide208.xml"/><Relationship Id="rId335" Type="http://schemas.openxmlformats.org/officeDocument/2006/relationships/slide" Target="slides/slide329.xml"/><Relationship Id="rId219" Type="http://schemas.openxmlformats.org/officeDocument/2006/relationships/slide" Target="slides/slide213.xml"/><Relationship Id="rId218" Type="http://schemas.openxmlformats.org/officeDocument/2006/relationships/slide" Target="slides/slide212.xml"/><Relationship Id="rId339" Type="http://schemas.openxmlformats.org/officeDocument/2006/relationships/slide" Target="slides/slide333.xml"/><Relationship Id="rId330" Type="http://schemas.openxmlformats.org/officeDocument/2006/relationships/slide" Target="slides/slide324.xml"/><Relationship Id="rId213" Type="http://schemas.openxmlformats.org/officeDocument/2006/relationships/slide" Target="slides/slide207.xml"/><Relationship Id="rId334" Type="http://schemas.openxmlformats.org/officeDocument/2006/relationships/slide" Target="slides/slide328.xml"/><Relationship Id="rId212" Type="http://schemas.openxmlformats.org/officeDocument/2006/relationships/slide" Target="slides/slide206.xml"/><Relationship Id="rId333" Type="http://schemas.openxmlformats.org/officeDocument/2006/relationships/slide" Target="slides/slide327.xml"/><Relationship Id="rId211" Type="http://schemas.openxmlformats.org/officeDocument/2006/relationships/slide" Target="slides/slide205.xml"/><Relationship Id="rId332" Type="http://schemas.openxmlformats.org/officeDocument/2006/relationships/slide" Target="slides/slide326.xml"/><Relationship Id="rId210" Type="http://schemas.openxmlformats.org/officeDocument/2006/relationships/slide" Target="slides/slide204.xml"/><Relationship Id="rId331" Type="http://schemas.openxmlformats.org/officeDocument/2006/relationships/slide" Target="slides/slide325.xml"/><Relationship Id="rId129" Type="http://schemas.openxmlformats.org/officeDocument/2006/relationships/slide" Target="slides/slide123.xml"/><Relationship Id="rId128" Type="http://schemas.openxmlformats.org/officeDocument/2006/relationships/slide" Target="slides/slide122.xml"/><Relationship Id="rId249" Type="http://schemas.openxmlformats.org/officeDocument/2006/relationships/slide" Target="slides/slide243.xml"/><Relationship Id="rId127" Type="http://schemas.openxmlformats.org/officeDocument/2006/relationships/slide" Target="slides/slide121.xml"/><Relationship Id="rId248" Type="http://schemas.openxmlformats.org/officeDocument/2006/relationships/slide" Target="slides/slide242.xml"/><Relationship Id="rId126" Type="http://schemas.openxmlformats.org/officeDocument/2006/relationships/slide" Target="slides/slide120.xml"/><Relationship Id="rId247" Type="http://schemas.openxmlformats.org/officeDocument/2006/relationships/slide" Target="slides/slide241.xml"/><Relationship Id="rId121" Type="http://schemas.openxmlformats.org/officeDocument/2006/relationships/slide" Target="slides/slide115.xml"/><Relationship Id="rId242" Type="http://schemas.openxmlformats.org/officeDocument/2006/relationships/slide" Target="slides/slide236.xml"/><Relationship Id="rId120" Type="http://schemas.openxmlformats.org/officeDocument/2006/relationships/slide" Target="slides/slide114.xml"/><Relationship Id="rId241" Type="http://schemas.openxmlformats.org/officeDocument/2006/relationships/slide" Target="slides/slide235.xml"/><Relationship Id="rId240" Type="http://schemas.openxmlformats.org/officeDocument/2006/relationships/slide" Target="slides/slide234.xml"/><Relationship Id="rId125" Type="http://schemas.openxmlformats.org/officeDocument/2006/relationships/slide" Target="slides/slide119.xml"/><Relationship Id="rId246" Type="http://schemas.openxmlformats.org/officeDocument/2006/relationships/slide" Target="slides/slide240.xml"/><Relationship Id="rId124" Type="http://schemas.openxmlformats.org/officeDocument/2006/relationships/slide" Target="slides/slide118.xml"/><Relationship Id="rId245" Type="http://schemas.openxmlformats.org/officeDocument/2006/relationships/slide" Target="slides/slide239.xml"/><Relationship Id="rId123" Type="http://schemas.openxmlformats.org/officeDocument/2006/relationships/slide" Target="slides/slide117.xml"/><Relationship Id="rId244" Type="http://schemas.openxmlformats.org/officeDocument/2006/relationships/slide" Target="slides/slide238.xml"/><Relationship Id="rId122" Type="http://schemas.openxmlformats.org/officeDocument/2006/relationships/slide" Target="slides/slide116.xml"/><Relationship Id="rId243" Type="http://schemas.openxmlformats.org/officeDocument/2006/relationships/slide" Target="slides/slide237.xml"/><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slide" Target="slides/slide91.xml"/><Relationship Id="rId96" Type="http://schemas.openxmlformats.org/officeDocument/2006/relationships/slide" Target="slides/slide90.xml"/><Relationship Id="rId99" Type="http://schemas.openxmlformats.org/officeDocument/2006/relationships/slide" Target="slides/slide93.xml"/><Relationship Id="rId98" Type="http://schemas.openxmlformats.org/officeDocument/2006/relationships/slide" Target="slides/slide92.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18" Type="http://schemas.openxmlformats.org/officeDocument/2006/relationships/slide" Target="slides/slide112.xml"/><Relationship Id="rId239" Type="http://schemas.openxmlformats.org/officeDocument/2006/relationships/slide" Target="slides/slide233.xml"/><Relationship Id="rId117" Type="http://schemas.openxmlformats.org/officeDocument/2006/relationships/slide" Target="slides/slide111.xml"/><Relationship Id="rId238" Type="http://schemas.openxmlformats.org/officeDocument/2006/relationships/slide" Target="slides/slide232.xml"/><Relationship Id="rId116" Type="http://schemas.openxmlformats.org/officeDocument/2006/relationships/slide" Target="slides/slide110.xml"/><Relationship Id="rId237" Type="http://schemas.openxmlformats.org/officeDocument/2006/relationships/slide" Target="slides/slide231.xml"/><Relationship Id="rId115" Type="http://schemas.openxmlformats.org/officeDocument/2006/relationships/slide" Target="slides/slide109.xml"/><Relationship Id="rId236" Type="http://schemas.openxmlformats.org/officeDocument/2006/relationships/slide" Target="slides/slide230.xml"/><Relationship Id="rId119" Type="http://schemas.openxmlformats.org/officeDocument/2006/relationships/slide" Target="slides/slide113.xml"/><Relationship Id="rId110" Type="http://schemas.openxmlformats.org/officeDocument/2006/relationships/slide" Target="slides/slide104.xml"/><Relationship Id="rId231" Type="http://schemas.openxmlformats.org/officeDocument/2006/relationships/slide" Target="slides/slide225.xml"/><Relationship Id="rId230" Type="http://schemas.openxmlformats.org/officeDocument/2006/relationships/slide" Target="slides/slide224.xml"/><Relationship Id="rId351" Type="http://schemas.openxmlformats.org/officeDocument/2006/relationships/font" Target="fonts/Roboto-boldItalic.fntdata"/><Relationship Id="rId350" Type="http://schemas.openxmlformats.org/officeDocument/2006/relationships/font" Target="fonts/Roboto-italic.fntdata"/><Relationship Id="rId114" Type="http://schemas.openxmlformats.org/officeDocument/2006/relationships/slide" Target="slides/slide108.xml"/><Relationship Id="rId235" Type="http://schemas.openxmlformats.org/officeDocument/2006/relationships/slide" Target="slides/slide229.xml"/><Relationship Id="rId113" Type="http://schemas.openxmlformats.org/officeDocument/2006/relationships/slide" Target="slides/slide107.xml"/><Relationship Id="rId234" Type="http://schemas.openxmlformats.org/officeDocument/2006/relationships/slide" Target="slides/slide228.xml"/><Relationship Id="rId112" Type="http://schemas.openxmlformats.org/officeDocument/2006/relationships/slide" Target="slides/slide106.xml"/><Relationship Id="rId233" Type="http://schemas.openxmlformats.org/officeDocument/2006/relationships/slide" Target="slides/slide227.xml"/><Relationship Id="rId111" Type="http://schemas.openxmlformats.org/officeDocument/2006/relationships/slide" Target="slides/slide105.xml"/><Relationship Id="rId232" Type="http://schemas.openxmlformats.org/officeDocument/2006/relationships/slide" Target="slides/slide226.xml"/><Relationship Id="rId305" Type="http://schemas.openxmlformats.org/officeDocument/2006/relationships/slide" Target="slides/slide299.xml"/><Relationship Id="rId304" Type="http://schemas.openxmlformats.org/officeDocument/2006/relationships/slide" Target="slides/slide298.xml"/><Relationship Id="rId303" Type="http://schemas.openxmlformats.org/officeDocument/2006/relationships/slide" Target="slides/slide297.xml"/><Relationship Id="rId302" Type="http://schemas.openxmlformats.org/officeDocument/2006/relationships/slide" Target="slides/slide296.xml"/><Relationship Id="rId309" Type="http://schemas.openxmlformats.org/officeDocument/2006/relationships/slide" Target="slides/slide303.xml"/><Relationship Id="rId308" Type="http://schemas.openxmlformats.org/officeDocument/2006/relationships/slide" Target="slides/slide302.xml"/><Relationship Id="rId307" Type="http://schemas.openxmlformats.org/officeDocument/2006/relationships/slide" Target="slides/slide301.xml"/><Relationship Id="rId306" Type="http://schemas.openxmlformats.org/officeDocument/2006/relationships/slide" Target="slides/slide300.xml"/><Relationship Id="rId301" Type="http://schemas.openxmlformats.org/officeDocument/2006/relationships/slide" Target="slides/slide295.xml"/><Relationship Id="rId300" Type="http://schemas.openxmlformats.org/officeDocument/2006/relationships/slide" Target="slides/slide294.xml"/><Relationship Id="rId206" Type="http://schemas.openxmlformats.org/officeDocument/2006/relationships/slide" Target="slides/slide200.xml"/><Relationship Id="rId327" Type="http://schemas.openxmlformats.org/officeDocument/2006/relationships/slide" Target="slides/slide321.xml"/><Relationship Id="rId205" Type="http://schemas.openxmlformats.org/officeDocument/2006/relationships/slide" Target="slides/slide199.xml"/><Relationship Id="rId326" Type="http://schemas.openxmlformats.org/officeDocument/2006/relationships/slide" Target="slides/slide320.xml"/><Relationship Id="rId204" Type="http://schemas.openxmlformats.org/officeDocument/2006/relationships/slide" Target="slides/slide198.xml"/><Relationship Id="rId325" Type="http://schemas.openxmlformats.org/officeDocument/2006/relationships/slide" Target="slides/slide319.xml"/><Relationship Id="rId203" Type="http://schemas.openxmlformats.org/officeDocument/2006/relationships/slide" Target="slides/slide197.xml"/><Relationship Id="rId324" Type="http://schemas.openxmlformats.org/officeDocument/2006/relationships/slide" Target="slides/slide318.xml"/><Relationship Id="rId209" Type="http://schemas.openxmlformats.org/officeDocument/2006/relationships/slide" Target="slides/slide203.xml"/><Relationship Id="rId208" Type="http://schemas.openxmlformats.org/officeDocument/2006/relationships/slide" Target="slides/slide202.xml"/><Relationship Id="rId329" Type="http://schemas.openxmlformats.org/officeDocument/2006/relationships/slide" Target="slides/slide323.xml"/><Relationship Id="rId207" Type="http://schemas.openxmlformats.org/officeDocument/2006/relationships/slide" Target="slides/slide201.xml"/><Relationship Id="rId328" Type="http://schemas.openxmlformats.org/officeDocument/2006/relationships/slide" Target="slides/slide322.xml"/><Relationship Id="rId202" Type="http://schemas.openxmlformats.org/officeDocument/2006/relationships/slide" Target="slides/slide196.xml"/><Relationship Id="rId323" Type="http://schemas.openxmlformats.org/officeDocument/2006/relationships/slide" Target="slides/slide317.xml"/><Relationship Id="rId201" Type="http://schemas.openxmlformats.org/officeDocument/2006/relationships/slide" Target="slides/slide195.xml"/><Relationship Id="rId322" Type="http://schemas.openxmlformats.org/officeDocument/2006/relationships/slide" Target="slides/slide316.xml"/><Relationship Id="rId200" Type="http://schemas.openxmlformats.org/officeDocument/2006/relationships/slide" Target="slides/slide194.xml"/><Relationship Id="rId321" Type="http://schemas.openxmlformats.org/officeDocument/2006/relationships/slide" Target="slides/slide315.xml"/><Relationship Id="rId320" Type="http://schemas.openxmlformats.org/officeDocument/2006/relationships/slide" Target="slides/slide314.xml"/><Relationship Id="rId316" Type="http://schemas.openxmlformats.org/officeDocument/2006/relationships/slide" Target="slides/slide310.xml"/><Relationship Id="rId315" Type="http://schemas.openxmlformats.org/officeDocument/2006/relationships/slide" Target="slides/slide309.xml"/><Relationship Id="rId314" Type="http://schemas.openxmlformats.org/officeDocument/2006/relationships/slide" Target="slides/slide308.xml"/><Relationship Id="rId313" Type="http://schemas.openxmlformats.org/officeDocument/2006/relationships/slide" Target="slides/slide307.xml"/><Relationship Id="rId319" Type="http://schemas.openxmlformats.org/officeDocument/2006/relationships/slide" Target="slides/slide313.xml"/><Relationship Id="rId318" Type="http://schemas.openxmlformats.org/officeDocument/2006/relationships/slide" Target="slides/slide312.xml"/><Relationship Id="rId317" Type="http://schemas.openxmlformats.org/officeDocument/2006/relationships/slide" Target="slides/slide311.xml"/><Relationship Id="rId312" Type="http://schemas.openxmlformats.org/officeDocument/2006/relationships/slide" Target="slides/slide306.xml"/><Relationship Id="rId311" Type="http://schemas.openxmlformats.org/officeDocument/2006/relationships/slide" Target="slides/slide305.xml"/><Relationship Id="rId310" Type="http://schemas.openxmlformats.org/officeDocument/2006/relationships/slide" Target="slides/slide30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 name="Shape 116"/>
        <p:cNvGrpSpPr/>
        <p:nvPr/>
      </p:nvGrpSpPr>
      <p:grpSpPr>
        <a:xfrm>
          <a:off x="0" y="0"/>
          <a:ext cx="0" cy="0"/>
          <a:chOff x="0" y="0"/>
          <a:chExt cx="0" cy="0"/>
        </a:xfrm>
      </p:grpSpPr>
      <p:sp>
        <p:nvSpPr>
          <p:cNvPr id="117" name="Google Shape;117;g581bfa03fc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581bfa03fc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0" name="Shape 840"/>
        <p:cNvGrpSpPr/>
        <p:nvPr/>
      </p:nvGrpSpPr>
      <p:grpSpPr>
        <a:xfrm>
          <a:off x="0" y="0"/>
          <a:ext cx="0" cy="0"/>
          <a:chOff x="0" y="0"/>
          <a:chExt cx="0" cy="0"/>
        </a:xfrm>
      </p:grpSpPr>
      <p:sp>
        <p:nvSpPr>
          <p:cNvPr id="841" name="Google Shape;841;g58952ecbb8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2" name="Google Shape;842;g58952ecbb8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7" name="Shape 847"/>
        <p:cNvGrpSpPr/>
        <p:nvPr/>
      </p:nvGrpSpPr>
      <p:grpSpPr>
        <a:xfrm>
          <a:off x="0" y="0"/>
          <a:ext cx="0" cy="0"/>
          <a:chOff x="0" y="0"/>
          <a:chExt cx="0" cy="0"/>
        </a:xfrm>
      </p:grpSpPr>
      <p:sp>
        <p:nvSpPr>
          <p:cNvPr id="848" name="Google Shape;848;g58225c0ede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9" name="Google Shape;849;g58225c0ede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4" name="Shape 854"/>
        <p:cNvGrpSpPr/>
        <p:nvPr/>
      </p:nvGrpSpPr>
      <p:grpSpPr>
        <a:xfrm>
          <a:off x="0" y="0"/>
          <a:ext cx="0" cy="0"/>
          <a:chOff x="0" y="0"/>
          <a:chExt cx="0" cy="0"/>
        </a:xfrm>
      </p:grpSpPr>
      <p:sp>
        <p:nvSpPr>
          <p:cNvPr id="855" name="Google Shape;855;g58225c0ede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6" name="Google Shape;856;g58225c0ede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2" name="Shape 862"/>
        <p:cNvGrpSpPr/>
        <p:nvPr/>
      </p:nvGrpSpPr>
      <p:grpSpPr>
        <a:xfrm>
          <a:off x="0" y="0"/>
          <a:ext cx="0" cy="0"/>
          <a:chOff x="0" y="0"/>
          <a:chExt cx="0" cy="0"/>
        </a:xfrm>
      </p:grpSpPr>
      <p:sp>
        <p:nvSpPr>
          <p:cNvPr id="863" name="Google Shape;863;g58225c0ede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4" name="Google Shape;864;g58225c0ede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0" name="Shape 870"/>
        <p:cNvGrpSpPr/>
        <p:nvPr/>
      </p:nvGrpSpPr>
      <p:grpSpPr>
        <a:xfrm>
          <a:off x="0" y="0"/>
          <a:ext cx="0" cy="0"/>
          <a:chOff x="0" y="0"/>
          <a:chExt cx="0" cy="0"/>
        </a:xfrm>
      </p:grpSpPr>
      <p:sp>
        <p:nvSpPr>
          <p:cNvPr id="871" name="Google Shape;871;g58225c0ede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2" name="Google Shape;872;g58225c0ede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8" name="Shape 878"/>
        <p:cNvGrpSpPr/>
        <p:nvPr/>
      </p:nvGrpSpPr>
      <p:grpSpPr>
        <a:xfrm>
          <a:off x="0" y="0"/>
          <a:ext cx="0" cy="0"/>
          <a:chOff x="0" y="0"/>
          <a:chExt cx="0" cy="0"/>
        </a:xfrm>
      </p:grpSpPr>
      <p:sp>
        <p:nvSpPr>
          <p:cNvPr id="879" name="Google Shape;879;g58225c0ede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0" name="Google Shape;880;g58225c0ede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6" name="Shape 886"/>
        <p:cNvGrpSpPr/>
        <p:nvPr/>
      </p:nvGrpSpPr>
      <p:grpSpPr>
        <a:xfrm>
          <a:off x="0" y="0"/>
          <a:ext cx="0" cy="0"/>
          <a:chOff x="0" y="0"/>
          <a:chExt cx="0" cy="0"/>
        </a:xfrm>
      </p:grpSpPr>
      <p:sp>
        <p:nvSpPr>
          <p:cNvPr id="887" name="Google Shape;887;g58225c0ede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8" name="Google Shape;888;g58225c0ede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3" name="Shape 893"/>
        <p:cNvGrpSpPr/>
        <p:nvPr/>
      </p:nvGrpSpPr>
      <p:grpSpPr>
        <a:xfrm>
          <a:off x="0" y="0"/>
          <a:ext cx="0" cy="0"/>
          <a:chOff x="0" y="0"/>
          <a:chExt cx="0" cy="0"/>
        </a:xfrm>
      </p:grpSpPr>
      <p:sp>
        <p:nvSpPr>
          <p:cNvPr id="894" name="Google Shape;894;g58225c0ede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5" name="Google Shape;895;g58225c0ede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0" name="Shape 900"/>
        <p:cNvGrpSpPr/>
        <p:nvPr/>
      </p:nvGrpSpPr>
      <p:grpSpPr>
        <a:xfrm>
          <a:off x="0" y="0"/>
          <a:ext cx="0" cy="0"/>
          <a:chOff x="0" y="0"/>
          <a:chExt cx="0" cy="0"/>
        </a:xfrm>
      </p:grpSpPr>
      <p:sp>
        <p:nvSpPr>
          <p:cNvPr id="901" name="Google Shape;901;g58225c0ede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2" name="Google Shape;902;g58225c0ede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9" name="Shape 909"/>
        <p:cNvGrpSpPr/>
        <p:nvPr/>
      </p:nvGrpSpPr>
      <p:grpSpPr>
        <a:xfrm>
          <a:off x="0" y="0"/>
          <a:ext cx="0" cy="0"/>
          <a:chOff x="0" y="0"/>
          <a:chExt cx="0" cy="0"/>
        </a:xfrm>
      </p:grpSpPr>
      <p:sp>
        <p:nvSpPr>
          <p:cNvPr id="910" name="Google Shape;910;g58225c0ede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1" name="Google Shape;911;g58225c0ede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3" name="Shape 123"/>
        <p:cNvGrpSpPr/>
        <p:nvPr/>
      </p:nvGrpSpPr>
      <p:grpSpPr>
        <a:xfrm>
          <a:off x="0" y="0"/>
          <a:ext cx="0" cy="0"/>
          <a:chOff x="0" y="0"/>
          <a:chExt cx="0" cy="0"/>
        </a:xfrm>
      </p:grpSpPr>
      <p:sp>
        <p:nvSpPr>
          <p:cNvPr id="124" name="Google Shape;124;g581bfa03fc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581bfa03fc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6" name="Shape 916"/>
        <p:cNvGrpSpPr/>
        <p:nvPr/>
      </p:nvGrpSpPr>
      <p:grpSpPr>
        <a:xfrm>
          <a:off x="0" y="0"/>
          <a:ext cx="0" cy="0"/>
          <a:chOff x="0" y="0"/>
          <a:chExt cx="0" cy="0"/>
        </a:xfrm>
      </p:grpSpPr>
      <p:sp>
        <p:nvSpPr>
          <p:cNvPr id="917" name="Google Shape;917;g58225c0ede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8" name="Google Shape;918;g58225c0ede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4" name="Shape 924"/>
        <p:cNvGrpSpPr/>
        <p:nvPr/>
      </p:nvGrpSpPr>
      <p:grpSpPr>
        <a:xfrm>
          <a:off x="0" y="0"/>
          <a:ext cx="0" cy="0"/>
          <a:chOff x="0" y="0"/>
          <a:chExt cx="0" cy="0"/>
        </a:xfrm>
      </p:grpSpPr>
      <p:sp>
        <p:nvSpPr>
          <p:cNvPr id="925" name="Google Shape;925;g58225c0ede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6" name="Google Shape;926;g58225c0ede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2" name="Shape 932"/>
        <p:cNvGrpSpPr/>
        <p:nvPr/>
      </p:nvGrpSpPr>
      <p:grpSpPr>
        <a:xfrm>
          <a:off x="0" y="0"/>
          <a:ext cx="0" cy="0"/>
          <a:chOff x="0" y="0"/>
          <a:chExt cx="0" cy="0"/>
        </a:xfrm>
      </p:grpSpPr>
      <p:sp>
        <p:nvSpPr>
          <p:cNvPr id="933" name="Google Shape;933;g58225c0ede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4" name="Google Shape;934;g58225c0ede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0" name="Shape 940"/>
        <p:cNvGrpSpPr/>
        <p:nvPr/>
      </p:nvGrpSpPr>
      <p:grpSpPr>
        <a:xfrm>
          <a:off x="0" y="0"/>
          <a:ext cx="0" cy="0"/>
          <a:chOff x="0" y="0"/>
          <a:chExt cx="0" cy="0"/>
        </a:xfrm>
      </p:grpSpPr>
      <p:sp>
        <p:nvSpPr>
          <p:cNvPr id="941" name="Google Shape;941;g58225c0ede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2" name="Google Shape;942;g58225c0ede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8" name="Shape 948"/>
        <p:cNvGrpSpPr/>
        <p:nvPr/>
      </p:nvGrpSpPr>
      <p:grpSpPr>
        <a:xfrm>
          <a:off x="0" y="0"/>
          <a:ext cx="0" cy="0"/>
          <a:chOff x="0" y="0"/>
          <a:chExt cx="0" cy="0"/>
        </a:xfrm>
      </p:grpSpPr>
      <p:sp>
        <p:nvSpPr>
          <p:cNvPr id="949" name="Google Shape;949;g58225c0ede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0" name="Google Shape;950;g58225c0ede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5" name="Shape 955"/>
        <p:cNvGrpSpPr/>
        <p:nvPr/>
      </p:nvGrpSpPr>
      <p:grpSpPr>
        <a:xfrm>
          <a:off x="0" y="0"/>
          <a:ext cx="0" cy="0"/>
          <a:chOff x="0" y="0"/>
          <a:chExt cx="0" cy="0"/>
        </a:xfrm>
      </p:grpSpPr>
      <p:sp>
        <p:nvSpPr>
          <p:cNvPr id="956" name="Google Shape;956;g58225c0ede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7" name="Google Shape;957;g58225c0ede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3" name="Shape 963"/>
        <p:cNvGrpSpPr/>
        <p:nvPr/>
      </p:nvGrpSpPr>
      <p:grpSpPr>
        <a:xfrm>
          <a:off x="0" y="0"/>
          <a:ext cx="0" cy="0"/>
          <a:chOff x="0" y="0"/>
          <a:chExt cx="0" cy="0"/>
        </a:xfrm>
      </p:grpSpPr>
      <p:sp>
        <p:nvSpPr>
          <p:cNvPr id="964" name="Google Shape;964;g58225c0ede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5" name="Google Shape;965;g58225c0ede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1" name="Shape 971"/>
        <p:cNvGrpSpPr/>
        <p:nvPr/>
      </p:nvGrpSpPr>
      <p:grpSpPr>
        <a:xfrm>
          <a:off x="0" y="0"/>
          <a:ext cx="0" cy="0"/>
          <a:chOff x="0" y="0"/>
          <a:chExt cx="0" cy="0"/>
        </a:xfrm>
      </p:grpSpPr>
      <p:sp>
        <p:nvSpPr>
          <p:cNvPr id="972" name="Google Shape;972;g58225c0ede_0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3" name="Google Shape;973;g58225c0ede_0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9" name="Shape 979"/>
        <p:cNvGrpSpPr/>
        <p:nvPr/>
      </p:nvGrpSpPr>
      <p:grpSpPr>
        <a:xfrm>
          <a:off x="0" y="0"/>
          <a:ext cx="0" cy="0"/>
          <a:chOff x="0" y="0"/>
          <a:chExt cx="0" cy="0"/>
        </a:xfrm>
      </p:grpSpPr>
      <p:sp>
        <p:nvSpPr>
          <p:cNvPr id="980" name="Google Shape;980;g58225c0ede_0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1" name="Google Shape;981;g58225c0ede_0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6" name="Shape 986"/>
        <p:cNvGrpSpPr/>
        <p:nvPr/>
      </p:nvGrpSpPr>
      <p:grpSpPr>
        <a:xfrm>
          <a:off x="0" y="0"/>
          <a:ext cx="0" cy="0"/>
          <a:chOff x="0" y="0"/>
          <a:chExt cx="0" cy="0"/>
        </a:xfrm>
      </p:grpSpPr>
      <p:sp>
        <p:nvSpPr>
          <p:cNvPr id="987" name="Google Shape;987;g58225c0ede_0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8" name="Google Shape;988;g58225c0ede_0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1" name="Shape 131"/>
        <p:cNvGrpSpPr/>
        <p:nvPr/>
      </p:nvGrpSpPr>
      <p:grpSpPr>
        <a:xfrm>
          <a:off x="0" y="0"/>
          <a:ext cx="0" cy="0"/>
          <a:chOff x="0" y="0"/>
          <a:chExt cx="0" cy="0"/>
        </a:xfrm>
      </p:grpSpPr>
      <p:sp>
        <p:nvSpPr>
          <p:cNvPr id="132" name="Google Shape;132;g581bfa03fc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581bfa03fc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4" name="Shape 994"/>
        <p:cNvGrpSpPr/>
        <p:nvPr/>
      </p:nvGrpSpPr>
      <p:grpSpPr>
        <a:xfrm>
          <a:off x="0" y="0"/>
          <a:ext cx="0" cy="0"/>
          <a:chOff x="0" y="0"/>
          <a:chExt cx="0" cy="0"/>
        </a:xfrm>
      </p:grpSpPr>
      <p:sp>
        <p:nvSpPr>
          <p:cNvPr id="995" name="Google Shape;995;g58225c0ede_0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6" name="Google Shape;996;g58225c0ede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2" name="Shape 1002"/>
        <p:cNvGrpSpPr/>
        <p:nvPr/>
      </p:nvGrpSpPr>
      <p:grpSpPr>
        <a:xfrm>
          <a:off x="0" y="0"/>
          <a:ext cx="0" cy="0"/>
          <a:chOff x="0" y="0"/>
          <a:chExt cx="0" cy="0"/>
        </a:xfrm>
      </p:grpSpPr>
      <p:sp>
        <p:nvSpPr>
          <p:cNvPr id="1003" name="Google Shape;1003;g58225c0ede_0_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4" name="Google Shape;1004;g58225c0ede_0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9" name="Shape 1009"/>
        <p:cNvGrpSpPr/>
        <p:nvPr/>
      </p:nvGrpSpPr>
      <p:grpSpPr>
        <a:xfrm>
          <a:off x="0" y="0"/>
          <a:ext cx="0" cy="0"/>
          <a:chOff x="0" y="0"/>
          <a:chExt cx="0" cy="0"/>
        </a:xfrm>
      </p:grpSpPr>
      <p:sp>
        <p:nvSpPr>
          <p:cNvPr id="1010" name="Google Shape;1010;g58225c0ede_0_1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1" name="Google Shape;1011;g58225c0ede_0_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7" name="Shape 1017"/>
        <p:cNvGrpSpPr/>
        <p:nvPr/>
      </p:nvGrpSpPr>
      <p:grpSpPr>
        <a:xfrm>
          <a:off x="0" y="0"/>
          <a:ext cx="0" cy="0"/>
          <a:chOff x="0" y="0"/>
          <a:chExt cx="0" cy="0"/>
        </a:xfrm>
      </p:grpSpPr>
      <p:sp>
        <p:nvSpPr>
          <p:cNvPr id="1018" name="Google Shape;1018;g58225c0ede_0_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9" name="Google Shape;1019;g58225c0ede_0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5" name="Shape 1025"/>
        <p:cNvGrpSpPr/>
        <p:nvPr/>
      </p:nvGrpSpPr>
      <p:grpSpPr>
        <a:xfrm>
          <a:off x="0" y="0"/>
          <a:ext cx="0" cy="0"/>
          <a:chOff x="0" y="0"/>
          <a:chExt cx="0" cy="0"/>
        </a:xfrm>
      </p:grpSpPr>
      <p:sp>
        <p:nvSpPr>
          <p:cNvPr id="1026" name="Google Shape;1026;g58952ecb9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7" name="Google Shape;1027;g58952ecb9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2" name="Shape 1032"/>
        <p:cNvGrpSpPr/>
        <p:nvPr/>
      </p:nvGrpSpPr>
      <p:grpSpPr>
        <a:xfrm>
          <a:off x="0" y="0"/>
          <a:ext cx="0" cy="0"/>
          <a:chOff x="0" y="0"/>
          <a:chExt cx="0" cy="0"/>
        </a:xfrm>
      </p:grpSpPr>
      <p:sp>
        <p:nvSpPr>
          <p:cNvPr id="1033" name="Google Shape;1033;g58225c0ede_0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4" name="Google Shape;1034;g58225c0ede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9" name="Shape 1039"/>
        <p:cNvGrpSpPr/>
        <p:nvPr/>
      </p:nvGrpSpPr>
      <p:grpSpPr>
        <a:xfrm>
          <a:off x="0" y="0"/>
          <a:ext cx="0" cy="0"/>
          <a:chOff x="0" y="0"/>
          <a:chExt cx="0" cy="0"/>
        </a:xfrm>
      </p:grpSpPr>
      <p:sp>
        <p:nvSpPr>
          <p:cNvPr id="1040" name="Google Shape;1040;g58225c0ede_0_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1" name="Google Shape;1041;g58225c0ede_0_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6" name="Shape 1046"/>
        <p:cNvGrpSpPr/>
        <p:nvPr/>
      </p:nvGrpSpPr>
      <p:grpSpPr>
        <a:xfrm>
          <a:off x="0" y="0"/>
          <a:ext cx="0" cy="0"/>
          <a:chOff x="0" y="0"/>
          <a:chExt cx="0" cy="0"/>
        </a:xfrm>
      </p:grpSpPr>
      <p:sp>
        <p:nvSpPr>
          <p:cNvPr id="1047" name="Google Shape;1047;g58225c0ede_0_2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8" name="Google Shape;1048;g58225c0ede_0_2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3" name="Shape 1053"/>
        <p:cNvGrpSpPr/>
        <p:nvPr/>
      </p:nvGrpSpPr>
      <p:grpSpPr>
        <a:xfrm>
          <a:off x="0" y="0"/>
          <a:ext cx="0" cy="0"/>
          <a:chOff x="0" y="0"/>
          <a:chExt cx="0" cy="0"/>
        </a:xfrm>
      </p:grpSpPr>
      <p:sp>
        <p:nvSpPr>
          <p:cNvPr id="1054" name="Google Shape;1054;g58225c0ede_0_2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5" name="Google Shape;1055;g58225c0ede_0_2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0" name="Shape 1070"/>
        <p:cNvGrpSpPr/>
        <p:nvPr/>
      </p:nvGrpSpPr>
      <p:grpSpPr>
        <a:xfrm>
          <a:off x="0" y="0"/>
          <a:ext cx="0" cy="0"/>
          <a:chOff x="0" y="0"/>
          <a:chExt cx="0" cy="0"/>
        </a:xfrm>
      </p:grpSpPr>
      <p:sp>
        <p:nvSpPr>
          <p:cNvPr id="1071" name="Google Shape;1071;g5adc9017c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2" name="Google Shape;1072;g5adc9017c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8" name="Shape 138"/>
        <p:cNvGrpSpPr/>
        <p:nvPr/>
      </p:nvGrpSpPr>
      <p:grpSpPr>
        <a:xfrm>
          <a:off x="0" y="0"/>
          <a:ext cx="0" cy="0"/>
          <a:chOff x="0" y="0"/>
          <a:chExt cx="0" cy="0"/>
        </a:xfrm>
      </p:grpSpPr>
      <p:sp>
        <p:nvSpPr>
          <p:cNvPr id="139" name="Google Shape;139;g581bfa03fc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581bfa03fc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7" name="Shape 1077"/>
        <p:cNvGrpSpPr/>
        <p:nvPr/>
      </p:nvGrpSpPr>
      <p:grpSpPr>
        <a:xfrm>
          <a:off x="0" y="0"/>
          <a:ext cx="0" cy="0"/>
          <a:chOff x="0" y="0"/>
          <a:chExt cx="0" cy="0"/>
        </a:xfrm>
      </p:grpSpPr>
      <p:sp>
        <p:nvSpPr>
          <p:cNvPr id="1078" name="Google Shape;1078;g5adc9017c6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9" name="Google Shape;1079;g5adc9017c6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4" name="Shape 1084"/>
        <p:cNvGrpSpPr/>
        <p:nvPr/>
      </p:nvGrpSpPr>
      <p:grpSpPr>
        <a:xfrm>
          <a:off x="0" y="0"/>
          <a:ext cx="0" cy="0"/>
          <a:chOff x="0" y="0"/>
          <a:chExt cx="0" cy="0"/>
        </a:xfrm>
      </p:grpSpPr>
      <p:sp>
        <p:nvSpPr>
          <p:cNvPr id="1085" name="Google Shape;1085;g5adc9017c6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6" name="Google Shape;1086;g5adc9017c6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1" name="Shape 1091"/>
        <p:cNvGrpSpPr/>
        <p:nvPr/>
      </p:nvGrpSpPr>
      <p:grpSpPr>
        <a:xfrm>
          <a:off x="0" y="0"/>
          <a:ext cx="0" cy="0"/>
          <a:chOff x="0" y="0"/>
          <a:chExt cx="0" cy="0"/>
        </a:xfrm>
      </p:grpSpPr>
      <p:sp>
        <p:nvSpPr>
          <p:cNvPr id="1092" name="Google Shape;1092;g5adc9017c6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3" name="Google Shape;1093;g5adc9017c6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9" name="Shape 1099"/>
        <p:cNvGrpSpPr/>
        <p:nvPr/>
      </p:nvGrpSpPr>
      <p:grpSpPr>
        <a:xfrm>
          <a:off x="0" y="0"/>
          <a:ext cx="0" cy="0"/>
          <a:chOff x="0" y="0"/>
          <a:chExt cx="0" cy="0"/>
        </a:xfrm>
      </p:grpSpPr>
      <p:sp>
        <p:nvSpPr>
          <p:cNvPr id="1100" name="Google Shape;1100;g5adc9017c6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1" name="Google Shape;1101;g5adc9017c6_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6" name="Shape 1106"/>
        <p:cNvGrpSpPr/>
        <p:nvPr/>
      </p:nvGrpSpPr>
      <p:grpSpPr>
        <a:xfrm>
          <a:off x="0" y="0"/>
          <a:ext cx="0" cy="0"/>
          <a:chOff x="0" y="0"/>
          <a:chExt cx="0" cy="0"/>
        </a:xfrm>
      </p:grpSpPr>
      <p:sp>
        <p:nvSpPr>
          <p:cNvPr id="1107" name="Google Shape;1107;g5adc9017c6_1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8" name="Google Shape;1108;g5adc9017c6_1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4" name="Shape 1114"/>
        <p:cNvGrpSpPr/>
        <p:nvPr/>
      </p:nvGrpSpPr>
      <p:grpSpPr>
        <a:xfrm>
          <a:off x="0" y="0"/>
          <a:ext cx="0" cy="0"/>
          <a:chOff x="0" y="0"/>
          <a:chExt cx="0" cy="0"/>
        </a:xfrm>
      </p:grpSpPr>
      <p:sp>
        <p:nvSpPr>
          <p:cNvPr id="1115" name="Google Shape;1115;g5adc9017c6_1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6" name="Google Shape;1116;g5adc9017c6_1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2" name="Shape 1122"/>
        <p:cNvGrpSpPr/>
        <p:nvPr/>
      </p:nvGrpSpPr>
      <p:grpSpPr>
        <a:xfrm>
          <a:off x="0" y="0"/>
          <a:ext cx="0" cy="0"/>
          <a:chOff x="0" y="0"/>
          <a:chExt cx="0" cy="0"/>
        </a:xfrm>
      </p:grpSpPr>
      <p:sp>
        <p:nvSpPr>
          <p:cNvPr id="1123" name="Google Shape;1123;g5adc9017c6_1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4" name="Google Shape;1124;g5adc9017c6_1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0" name="Shape 1130"/>
        <p:cNvGrpSpPr/>
        <p:nvPr/>
      </p:nvGrpSpPr>
      <p:grpSpPr>
        <a:xfrm>
          <a:off x="0" y="0"/>
          <a:ext cx="0" cy="0"/>
          <a:chOff x="0" y="0"/>
          <a:chExt cx="0" cy="0"/>
        </a:xfrm>
      </p:grpSpPr>
      <p:sp>
        <p:nvSpPr>
          <p:cNvPr id="1131" name="Google Shape;1131;g5115d6a809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2" name="Google Shape;1132;g5115d6a809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7" name="Shape 1137"/>
        <p:cNvGrpSpPr/>
        <p:nvPr/>
      </p:nvGrpSpPr>
      <p:grpSpPr>
        <a:xfrm>
          <a:off x="0" y="0"/>
          <a:ext cx="0" cy="0"/>
          <a:chOff x="0" y="0"/>
          <a:chExt cx="0" cy="0"/>
        </a:xfrm>
      </p:grpSpPr>
      <p:sp>
        <p:nvSpPr>
          <p:cNvPr id="1138" name="Google Shape;1138;g58225c0ede_0_2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9" name="Google Shape;1139;g58225c0ede_0_2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4" name="Shape 1144"/>
        <p:cNvGrpSpPr/>
        <p:nvPr/>
      </p:nvGrpSpPr>
      <p:grpSpPr>
        <a:xfrm>
          <a:off x="0" y="0"/>
          <a:ext cx="0" cy="0"/>
          <a:chOff x="0" y="0"/>
          <a:chExt cx="0" cy="0"/>
        </a:xfrm>
      </p:grpSpPr>
      <p:sp>
        <p:nvSpPr>
          <p:cNvPr id="1145" name="Google Shape;1145;g58225c0ede_0_2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6" name="Google Shape;1146;g58225c0ede_0_2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 name="Shape 146"/>
        <p:cNvGrpSpPr/>
        <p:nvPr/>
      </p:nvGrpSpPr>
      <p:grpSpPr>
        <a:xfrm>
          <a:off x="0" y="0"/>
          <a:ext cx="0" cy="0"/>
          <a:chOff x="0" y="0"/>
          <a:chExt cx="0" cy="0"/>
        </a:xfrm>
      </p:grpSpPr>
      <p:sp>
        <p:nvSpPr>
          <p:cNvPr id="147" name="Google Shape;147;g575c1aba6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575c1aba6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0" name="Shape 1160"/>
        <p:cNvGrpSpPr/>
        <p:nvPr/>
      </p:nvGrpSpPr>
      <p:grpSpPr>
        <a:xfrm>
          <a:off x="0" y="0"/>
          <a:ext cx="0" cy="0"/>
          <a:chOff x="0" y="0"/>
          <a:chExt cx="0" cy="0"/>
        </a:xfrm>
      </p:grpSpPr>
      <p:sp>
        <p:nvSpPr>
          <p:cNvPr id="1161" name="Google Shape;1161;g58225c0ede_0_2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2" name="Google Shape;1162;g58225c0ede_0_2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4" name="Shape 1174"/>
        <p:cNvGrpSpPr/>
        <p:nvPr/>
      </p:nvGrpSpPr>
      <p:grpSpPr>
        <a:xfrm>
          <a:off x="0" y="0"/>
          <a:ext cx="0" cy="0"/>
          <a:chOff x="0" y="0"/>
          <a:chExt cx="0" cy="0"/>
        </a:xfrm>
      </p:grpSpPr>
      <p:sp>
        <p:nvSpPr>
          <p:cNvPr id="1175" name="Google Shape;1175;g569d6b6b84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6" name="Google Shape;1176;g569d6b6b84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1" name="Shape 1181"/>
        <p:cNvGrpSpPr/>
        <p:nvPr/>
      </p:nvGrpSpPr>
      <p:grpSpPr>
        <a:xfrm>
          <a:off x="0" y="0"/>
          <a:ext cx="0" cy="0"/>
          <a:chOff x="0" y="0"/>
          <a:chExt cx="0" cy="0"/>
        </a:xfrm>
      </p:grpSpPr>
      <p:sp>
        <p:nvSpPr>
          <p:cNvPr id="1182" name="Google Shape;1182;g569d6b6b84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3" name="Google Shape;1183;g569d6b6b84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8" name="Shape 1188"/>
        <p:cNvGrpSpPr/>
        <p:nvPr/>
      </p:nvGrpSpPr>
      <p:grpSpPr>
        <a:xfrm>
          <a:off x="0" y="0"/>
          <a:ext cx="0" cy="0"/>
          <a:chOff x="0" y="0"/>
          <a:chExt cx="0" cy="0"/>
        </a:xfrm>
      </p:grpSpPr>
      <p:sp>
        <p:nvSpPr>
          <p:cNvPr id="1189" name="Google Shape;1189;g569d6b6b84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0" name="Google Shape;1190;g569d6b6b84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5" name="Shape 1195"/>
        <p:cNvGrpSpPr/>
        <p:nvPr/>
      </p:nvGrpSpPr>
      <p:grpSpPr>
        <a:xfrm>
          <a:off x="0" y="0"/>
          <a:ext cx="0" cy="0"/>
          <a:chOff x="0" y="0"/>
          <a:chExt cx="0" cy="0"/>
        </a:xfrm>
      </p:grpSpPr>
      <p:sp>
        <p:nvSpPr>
          <p:cNvPr id="1196" name="Google Shape;1196;g569d6b6b84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7" name="Google Shape;1197;g569d6b6b84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4" name="Shape 1204"/>
        <p:cNvGrpSpPr/>
        <p:nvPr/>
      </p:nvGrpSpPr>
      <p:grpSpPr>
        <a:xfrm>
          <a:off x="0" y="0"/>
          <a:ext cx="0" cy="0"/>
          <a:chOff x="0" y="0"/>
          <a:chExt cx="0" cy="0"/>
        </a:xfrm>
      </p:grpSpPr>
      <p:sp>
        <p:nvSpPr>
          <p:cNvPr id="1205" name="Google Shape;1205;g569d6b6b84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6" name="Google Shape;1206;g569d6b6b84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2" name="Shape 1212"/>
        <p:cNvGrpSpPr/>
        <p:nvPr/>
      </p:nvGrpSpPr>
      <p:grpSpPr>
        <a:xfrm>
          <a:off x="0" y="0"/>
          <a:ext cx="0" cy="0"/>
          <a:chOff x="0" y="0"/>
          <a:chExt cx="0" cy="0"/>
        </a:xfrm>
      </p:grpSpPr>
      <p:sp>
        <p:nvSpPr>
          <p:cNvPr id="1213" name="Google Shape;1213;g583080e1f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4" name="Google Shape;1214;g583080e1f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9" name="Shape 1219"/>
        <p:cNvGrpSpPr/>
        <p:nvPr/>
      </p:nvGrpSpPr>
      <p:grpSpPr>
        <a:xfrm>
          <a:off x="0" y="0"/>
          <a:ext cx="0" cy="0"/>
          <a:chOff x="0" y="0"/>
          <a:chExt cx="0" cy="0"/>
        </a:xfrm>
      </p:grpSpPr>
      <p:sp>
        <p:nvSpPr>
          <p:cNvPr id="1220" name="Google Shape;1220;g583080e1fc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1" name="Google Shape;1221;g583080e1fc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27" name="Shape 1227"/>
        <p:cNvGrpSpPr/>
        <p:nvPr/>
      </p:nvGrpSpPr>
      <p:grpSpPr>
        <a:xfrm>
          <a:off x="0" y="0"/>
          <a:ext cx="0" cy="0"/>
          <a:chOff x="0" y="0"/>
          <a:chExt cx="0" cy="0"/>
        </a:xfrm>
      </p:grpSpPr>
      <p:sp>
        <p:nvSpPr>
          <p:cNvPr id="1228" name="Google Shape;1228;g583080e1fc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9" name="Google Shape;1229;g583080e1fc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34" name="Shape 1234"/>
        <p:cNvGrpSpPr/>
        <p:nvPr/>
      </p:nvGrpSpPr>
      <p:grpSpPr>
        <a:xfrm>
          <a:off x="0" y="0"/>
          <a:ext cx="0" cy="0"/>
          <a:chOff x="0" y="0"/>
          <a:chExt cx="0" cy="0"/>
        </a:xfrm>
      </p:grpSpPr>
      <p:sp>
        <p:nvSpPr>
          <p:cNvPr id="1235" name="Google Shape;1235;g583080e1fc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6" name="Google Shape;1236;g583080e1fc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4" name="Shape 154"/>
        <p:cNvGrpSpPr/>
        <p:nvPr/>
      </p:nvGrpSpPr>
      <p:grpSpPr>
        <a:xfrm>
          <a:off x="0" y="0"/>
          <a:ext cx="0" cy="0"/>
          <a:chOff x="0" y="0"/>
          <a:chExt cx="0" cy="0"/>
        </a:xfrm>
      </p:grpSpPr>
      <p:sp>
        <p:nvSpPr>
          <p:cNvPr id="155" name="Google Shape;155;g581bfa03fc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581bfa03fc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1" name="Shape 1241"/>
        <p:cNvGrpSpPr/>
        <p:nvPr/>
      </p:nvGrpSpPr>
      <p:grpSpPr>
        <a:xfrm>
          <a:off x="0" y="0"/>
          <a:ext cx="0" cy="0"/>
          <a:chOff x="0" y="0"/>
          <a:chExt cx="0" cy="0"/>
        </a:xfrm>
      </p:grpSpPr>
      <p:sp>
        <p:nvSpPr>
          <p:cNvPr id="1242" name="Google Shape;1242;g583080e1fc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3" name="Google Shape;1243;g583080e1fc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9" name="Shape 1249"/>
        <p:cNvGrpSpPr/>
        <p:nvPr/>
      </p:nvGrpSpPr>
      <p:grpSpPr>
        <a:xfrm>
          <a:off x="0" y="0"/>
          <a:ext cx="0" cy="0"/>
          <a:chOff x="0" y="0"/>
          <a:chExt cx="0" cy="0"/>
        </a:xfrm>
      </p:grpSpPr>
      <p:sp>
        <p:nvSpPr>
          <p:cNvPr id="1250" name="Google Shape;1250;g583080e1fc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1" name="Google Shape;1251;g583080e1fc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7" name="Shape 1257"/>
        <p:cNvGrpSpPr/>
        <p:nvPr/>
      </p:nvGrpSpPr>
      <p:grpSpPr>
        <a:xfrm>
          <a:off x="0" y="0"/>
          <a:ext cx="0" cy="0"/>
          <a:chOff x="0" y="0"/>
          <a:chExt cx="0" cy="0"/>
        </a:xfrm>
      </p:grpSpPr>
      <p:sp>
        <p:nvSpPr>
          <p:cNvPr id="1258" name="Google Shape;1258;g583080e1fc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9" name="Google Shape;1259;g583080e1fc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65" name="Shape 1265"/>
        <p:cNvGrpSpPr/>
        <p:nvPr/>
      </p:nvGrpSpPr>
      <p:grpSpPr>
        <a:xfrm>
          <a:off x="0" y="0"/>
          <a:ext cx="0" cy="0"/>
          <a:chOff x="0" y="0"/>
          <a:chExt cx="0" cy="0"/>
        </a:xfrm>
      </p:grpSpPr>
      <p:sp>
        <p:nvSpPr>
          <p:cNvPr id="1266" name="Google Shape;1266;g583080e1fc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7" name="Google Shape;1267;g583080e1fc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72" name="Shape 1272"/>
        <p:cNvGrpSpPr/>
        <p:nvPr/>
      </p:nvGrpSpPr>
      <p:grpSpPr>
        <a:xfrm>
          <a:off x="0" y="0"/>
          <a:ext cx="0" cy="0"/>
          <a:chOff x="0" y="0"/>
          <a:chExt cx="0" cy="0"/>
        </a:xfrm>
      </p:grpSpPr>
      <p:sp>
        <p:nvSpPr>
          <p:cNvPr id="1273" name="Google Shape;1273;g583080e1fc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4" name="Google Shape;1274;g583080e1fc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79" name="Shape 1279"/>
        <p:cNvGrpSpPr/>
        <p:nvPr/>
      </p:nvGrpSpPr>
      <p:grpSpPr>
        <a:xfrm>
          <a:off x="0" y="0"/>
          <a:ext cx="0" cy="0"/>
          <a:chOff x="0" y="0"/>
          <a:chExt cx="0" cy="0"/>
        </a:xfrm>
      </p:grpSpPr>
      <p:sp>
        <p:nvSpPr>
          <p:cNvPr id="1280" name="Google Shape;1280;g583080e1fc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1" name="Google Shape;1281;g583080e1fc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86" name="Shape 1286"/>
        <p:cNvGrpSpPr/>
        <p:nvPr/>
      </p:nvGrpSpPr>
      <p:grpSpPr>
        <a:xfrm>
          <a:off x="0" y="0"/>
          <a:ext cx="0" cy="0"/>
          <a:chOff x="0" y="0"/>
          <a:chExt cx="0" cy="0"/>
        </a:xfrm>
      </p:grpSpPr>
      <p:sp>
        <p:nvSpPr>
          <p:cNvPr id="1287" name="Google Shape;1287;g583080e1fc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8" name="Google Shape;1288;g583080e1fc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3" name="Shape 1293"/>
        <p:cNvGrpSpPr/>
        <p:nvPr/>
      </p:nvGrpSpPr>
      <p:grpSpPr>
        <a:xfrm>
          <a:off x="0" y="0"/>
          <a:ext cx="0" cy="0"/>
          <a:chOff x="0" y="0"/>
          <a:chExt cx="0" cy="0"/>
        </a:xfrm>
      </p:grpSpPr>
      <p:sp>
        <p:nvSpPr>
          <p:cNvPr id="1294" name="Google Shape;1294;g583080e1fc_1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5" name="Google Shape;1295;g583080e1fc_1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0" name="Shape 1300"/>
        <p:cNvGrpSpPr/>
        <p:nvPr/>
      </p:nvGrpSpPr>
      <p:grpSpPr>
        <a:xfrm>
          <a:off x="0" y="0"/>
          <a:ext cx="0" cy="0"/>
          <a:chOff x="0" y="0"/>
          <a:chExt cx="0" cy="0"/>
        </a:xfrm>
      </p:grpSpPr>
      <p:sp>
        <p:nvSpPr>
          <p:cNvPr id="1301" name="Google Shape;1301;g583080e1fc_1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2" name="Google Shape;1302;g583080e1fc_1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7" name="Shape 1307"/>
        <p:cNvGrpSpPr/>
        <p:nvPr/>
      </p:nvGrpSpPr>
      <p:grpSpPr>
        <a:xfrm>
          <a:off x="0" y="0"/>
          <a:ext cx="0" cy="0"/>
          <a:chOff x="0" y="0"/>
          <a:chExt cx="0" cy="0"/>
        </a:xfrm>
      </p:grpSpPr>
      <p:sp>
        <p:nvSpPr>
          <p:cNvPr id="1308" name="Google Shape;1308;g583080e1fc_1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9" name="Google Shape;1309;g583080e1fc_1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3" name="Shape 163"/>
        <p:cNvGrpSpPr/>
        <p:nvPr/>
      </p:nvGrpSpPr>
      <p:grpSpPr>
        <a:xfrm>
          <a:off x="0" y="0"/>
          <a:ext cx="0" cy="0"/>
          <a:chOff x="0" y="0"/>
          <a:chExt cx="0" cy="0"/>
        </a:xfrm>
      </p:grpSpPr>
      <p:sp>
        <p:nvSpPr>
          <p:cNvPr id="164" name="Google Shape;164;g581bfa03fc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581bfa03fc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14" name="Shape 1314"/>
        <p:cNvGrpSpPr/>
        <p:nvPr/>
      </p:nvGrpSpPr>
      <p:grpSpPr>
        <a:xfrm>
          <a:off x="0" y="0"/>
          <a:ext cx="0" cy="0"/>
          <a:chOff x="0" y="0"/>
          <a:chExt cx="0" cy="0"/>
        </a:xfrm>
      </p:grpSpPr>
      <p:sp>
        <p:nvSpPr>
          <p:cNvPr id="1315" name="Google Shape;1315;g583080e1fc_1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6" name="Google Shape;1316;g583080e1fc_1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22" name="Shape 1322"/>
        <p:cNvGrpSpPr/>
        <p:nvPr/>
      </p:nvGrpSpPr>
      <p:grpSpPr>
        <a:xfrm>
          <a:off x="0" y="0"/>
          <a:ext cx="0" cy="0"/>
          <a:chOff x="0" y="0"/>
          <a:chExt cx="0" cy="0"/>
        </a:xfrm>
      </p:grpSpPr>
      <p:sp>
        <p:nvSpPr>
          <p:cNvPr id="1323" name="Google Shape;1323;g583080e1fc_1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4" name="Google Shape;1324;g583080e1fc_1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30" name="Shape 1330"/>
        <p:cNvGrpSpPr/>
        <p:nvPr/>
      </p:nvGrpSpPr>
      <p:grpSpPr>
        <a:xfrm>
          <a:off x="0" y="0"/>
          <a:ext cx="0" cy="0"/>
          <a:chOff x="0" y="0"/>
          <a:chExt cx="0" cy="0"/>
        </a:xfrm>
      </p:grpSpPr>
      <p:sp>
        <p:nvSpPr>
          <p:cNvPr id="1331" name="Google Shape;1331;g583080e1fc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2" name="Google Shape;1332;g583080e1fc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38" name="Shape 1338"/>
        <p:cNvGrpSpPr/>
        <p:nvPr/>
      </p:nvGrpSpPr>
      <p:grpSpPr>
        <a:xfrm>
          <a:off x="0" y="0"/>
          <a:ext cx="0" cy="0"/>
          <a:chOff x="0" y="0"/>
          <a:chExt cx="0" cy="0"/>
        </a:xfrm>
      </p:grpSpPr>
      <p:sp>
        <p:nvSpPr>
          <p:cNvPr id="1339" name="Google Shape;1339;g583080e1fc_2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0" name="Google Shape;1340;g583080e1fc_2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46" name="Shape 1346"/>
        <p:cNvGrpSpPr/>
        <p:nvPr/>
      </p:nvGrpSpPr>
      <p:grpSpPr>
        <a:xfrm>
          <a:off x="0" y="0"/>
          <a:ext cx="0" cy="0"/>
          <a:chOff x="0" y="0"/>
          <a:chExt cx="0" cy="0"/>
        </a:xfrm>
      </p:grpSpPr>
      <p:sp>
        <p:nvSpPr>
          <p:cNvPr id="1347" name="Google Shape;1347;g583080e1fc_2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8" name="Google Shape;1348;g583080e1fc_2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54" name="Shape 1354"/>
        <p:cNvGrpSpPr/>
        <p:nvPr/>
      </p:nvGrpSpPr>
      <p:grpSpPr>
        <a:xfrm>
          <a:off x="0" y="0"/>
          <a:ext cx="0" cy="0"/>
          <a:chOff x="0" y="0"/>
          <a:chExt cx="0" cy="0"/>
        </a:xfrm>
      </p:grpSpPr>
      <p:sp>
        <p:nvSpPr>
          <p:cNvPr id="1355" name="Google Shape;1355;g583080e1fc_2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6" name="Google Shape;1356;g583080e1fc_2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1" name="Shape 1361"/>
        <p:cNvGrpSpPr/>
        <p:nvPr/>
      </p:nvGrpSpPr>
      <p:grpSpPr>
        <a:xfrm>
          <a:off x="0" y="0"/>
          <a:ext cx="0" cy="0"/>
          <a:chOff x="0" y="0"/>
          <a:chExt cx="0" cy="0"/>
        </a:xfrm>
      </p:grpSpPr>
      <p:sp>
        <p:nvSpPr>
          <p:cNvPr id="1362" name="Google Shape;1362;g583080e1fc_2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3" name="Google Shape;1363;g583080e1fc_2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9" name="Shape 1369"/>
        <p:cNvGrpSpPr/>
        <p:nvPr/>
      </p:nvGrpSpPr>
      <p:grpSpPr>
        <a:xfrm>
          <a:off x="0" y="0"/>
          <a:ext cx="0" cy="0"/>
          <a:chOff x="0" y="0"/>
          <a:chExt cx="0" cy="0"/>
        </a:xfrm>
      </p:grpSpPr>
      <p:sp>
        <p:nvSpPr>
          <p:cNvPr id="1370" name="Google Shape;1370;g583080e1fc_2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1" name="Google Shape;1371;g583080e1fc_2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77" name="Shape 1377"/>
        <p:cNvGrpSpPr/>
        <p:nvPr/>
      </p:nvGrpSpPr>
      <p:grpSpPr>
        <a:xfrm>
          <a:off x="0" y="0"/>
          <a:ext cx="0" cy="0"/>
          <a:chOff x="0" y="0"/>
          <a:chExt cx="0" cy="0"/>
        </a:xfrm>
      </p:grpSpPr>
      <p:sp>
        <p:nvSpPr>
          <p:cNvPr id="1378" name="Google Shape;1378;g583080e1fc_1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9" name="Google Shape;1379;g583080e1fc_1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84" name="Shape 1384"/>
        <p:cNvGrpSpPr/>
        <p:nvPr/>
      </p:nvGrpSpPr>
      <p:grpSpPr>
        <a:xfrm>
          <a:off x="0" y="0"/>
          <a:ext cx="0" cy="0"/>
          <a:chOff x="0" y="0"/>
          <a:chExt cx="0" cy="0"/>
        </a:xfrm>
      </p:grpSpPr>
      <p:sp>
        <p:nvSpPr>
          <p:cNvPr id="1385" name="Google Shape;1385;g583080e1fc_2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6" name="Google Shape;1386;g583080e1fc_2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0" name="Shape 170"/>
        <p:cNvGrpSpPr/>
        <p:nvPr/>
      </p:nvGrpSpPr>
      <p:grpSpPr>
        <a:xfrm>
          <a:off x="0" y="0"/>
          <a:ext cx="0" cy="0"/>
          <a:chOff x="0" y="0"/>
          <a:chExt cx="0" cy="0"/>
        </a:xfrm>
      </p:grpSpPr>
      <p:sp>
        <p:nvSpPr>
          <p:cNvPr id="171" name="Google Shape;171;g581bfa03fc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581bfa03fc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92" name="Shape 1392"/>
        <p:cNvGrpSpPr/>
        <p:nvPr/>
      </p:nvGrpSpPr>
      <p:grpSpPr>
        <a:xfrm>
          <a:off x="0" y="0"/>
          <a:ext cx="0" cy="0"/>
          <a:chOff x="0" y="0"/>
          <a:chExt cx="0" cy="0"/>
        </a:xfrm>
      </p:grpSpPr>
      <p:sp>
        <p:nvSpPr>
          <p:cNvPr id="1393" name="Google Shape;1393;g583080e1fc_2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4" name="Google Shape;1394;g583080e1fc_2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99" name="Shape 1399"/>
        <p:cNvGrpSpPr/>
        <p:nvPr/>
      </p:nvGrpSpPr>
      <p:grpSpPr>
        <a:xfrm>
          <a:off x="0" y="0"/>
          <a:ext cx="0" cy="0"/>
          <a:chOff x="0" y="0"/>
          <a:chExt cx="0" cy="0"/>
        </a:xfrm>
      </p:grpSpPr>
      <p:sp>
        <p:nvSpPr>
          <p:cNvPr id="1400" name="Google Shape;1400;g583080e1fc_2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1" name="Google Shape;1401;g583080e1fc_2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07" name="Shape 1407"/>
        <p:cNvGrpSpPr/>
        <p:nvPr/>
      </p:nvGrpSpPr>
      <p:grpSpPr>
        <a:xfrm>
          <a:off x="0" y="0"/>
          <a:ext cx="0" cy="0"/>
          <a:chOff x="0" y="0"/>
          <a:chExt cx="0" cy="0"/>
        </a:xfrm>
      </p:grpSpPr>
      <p:sp>
        <p:nvSpPr>
          <p:cNvPr id="1408" name="Google Shape;1408;g583080e1fc_2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9" name="Google Shape;1409;g583080e1fc_2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15" name="Shape 1415"/>
        <p:cNvGrpSpPr/>
        <p:nvPr/>
      </p:nvGrpSpPr>
      <p:grpSpPr>
        <a:xfrm>
          <a:off x="0" y="0"/>
          <a:ext cx="0" cy="0"/>
          <a:chOff x="0" y="0"/>
          <a:chExt cx="0" cy="0"/>
        </a:xfrm>
      </p:grpSpPr>
      <p:sp>
        <p:nvSpPr>
          <p:cNvPr id="1416" name="Google Shape;1416;g583080e1fc_2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7" name="Google Shape;1417;g583080e1fc_2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3" name="Shape 1423"/>
        <p:cNvGrpSpPr/>
        <p:nvPr/>
      </p:nvGrpSpPr>
      <p:grpSpPr>
        <a:xfrm>
          <a:off x="0" y="0"/>
          <a:ext cx="0" cy="0"/>
          <a:chOff x="0" y="0"/>
          <a:chExt cx="0" cy="0"/>
        </a:xfrm>
      </p:grpSpPr>
      <p:sp>
        <p:nvSpPr>
          <p:cNvPr id="1424" name="Google Shape;1424;g583080e1fc_2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5" name="Google Shape;1425;g583080e1fc_2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31" name="Shape 1431"/>
        <p:cNvGrpSpPr/>
        <p:nvPr/>
      </p:nvGrpSpPr>
      <p:grpSpPr>
        <a:xfrm>
          <a:off x="0" y="0"/>
          <a:ext cx="0" cy="0"/>
          <a:chOff x="0" y="0"/>
          <a:chExt cx="0" cy="0"/>
        </a:xfrm>
      </p:grpSpPr>
      <p:sp>
        <p:nvSpPr>
          <p:cNvPr id="1432" name="Google Shape;1432;g583080e1fc_2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3" name="Google Shape;1433;g583080e1fc_2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39" name="Shape 1439"/>
        <p:cNvGrpSpPr/>
        <p:nvPr/>
      </p:nvGrpSpPr>
      <p:grpSpPr>
        <a:xfrm>
          <a:off x="0" y="0"/>
          <a:ext cx="0" cy="0"/>
          <a:chOff x="0" y="0"/>
          <a:chExt cx="0" cy="0"/>
        </a:xfrm>
      </p:grpSpPr>
      <p:sp>
        <p:nvSpPr>
          <p:cNvPr id="1440" name="Google Shape;1440;g583080e1fc_2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1" name="Google Shape;1441;g583080e1fc_2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46" name="Shape 1446"/>
        <p:cNvGrpSpPr/>
        <p:nvPr/>
      </p:nvGrpSpPr>
      <p:grpSpPr>
        <a:xfrm>
          <a:off x="0" y="0"/>
          <a:ext cx="0" cy="0"/>
          <a:chOff x="0" y="0"/>
          <a:chExt cx="0" cy="0"/>
        </a:xfrm>
      </p:grpSpPr>
      <p:sp>
        <p:nvSpPr>
          <p:cNvPr id="1447" name="Google Shape;1447;g583080e1fc_2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8" name="Google Shape;1448;g583080e1fc_2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54" name="Shape 1454"/>
        <p:cNvGrpSpPr/>
        <p:nvPr/>
      </p:nvGrpSpPr>
      <p:grpSpPr>
        <a:xfrm>
          <a:off x="0" y="0"/>
          <a:ext cx="0" cy="0"/>
          <a:chOff x="0" y="0"/>
          <a:chExt cx="0" cy="0"/>
        </a:xfrm>
      </p:grpSpPr>
      <p:sp>
        <p:nvSpPr>
          <p:cNvPr id="1455" name="Google Shape;1455;g583080e1fc_2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6" name="Google Shape;1456;g583080e1fc_2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2" name="Shape 1462"/>
        <p:cNvGrpSpPr/>
        <p:nvPr/>
      </p:nvGrpSpPr>
      <p:grpSpPr>
        <a:xfrm>
          <a:off x="0" y="0"/>
          <a:ext cx="0" cy="0"/>
          <a:chOff x="0" y="0"/>
          <a:chExt cx="0" cy="0"/>
        </a:xfrm>
      </p:grpSpPr>
      <p:sp>
        <p:nvSpPr>
          <p:cNvPr id="1463" name="Google Shape;1463;g583080e1fc_2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4" name="Google Shape;1464;g583080e1fc_2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7" name="Shape 177"/>
        <p:cNvGrpSpPr/>
        <p:nvPr/>
      </p:nvGrpSpPr>
      <p:grpSpPr>
        <a:xfrm>
          <a:off x="0" y="0"/>
          <a:ext cx="0" cy="0"/>
          <a:chOff x="0" y="0"/>
          <a:chExt cx="0" cy="0"/>
        </a:xfrm>
      </p:grpSpPr>
      <p:sp>
        <p:nvSpPr>
          <p:cNvPr id="178" name="Google Shape;178;g581bfa03fc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581bfa03fc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70" name="Shape 1470"/>
        <p:cNvGrpSpPr/>
        <p:nvPr/>
      </p:nvGrpSpPr>
      <p:grpSpPr>
        <a:xfrm>
          <a:off x="0" y="0"/>
          <a:ext cx="0" cy="0"/>
          <a:chOff x="0" y="0"/>
          <a:chExt cx="0" cy="0"/>
        </a:xfrm>
      </p:grpSpPr>
      <p:sp>
        <p:nvSpPr>
          <p:cNvPr id="1471" name="Google Shape;1471;g583080e1fc_2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2" name="Google Shape;1472;g583080e1fc_2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77" name="Shape 1477"/>
        <p:cNvGrpSpPr/>
        <p:nvPr/>
      </p:nvGrpSpPr>
      <p:grpSpPr>
        <a:xfrm>
          <a:off x="0" y="0"/>
          <a:ext cx="0" cy="0"/>
          <a:chOff x="0" y="0"/>
          <a:chExt cx="0" cy="0"/>
        </a:xfrm>
      </p:grpSpPr>
      <p:sp>
        <p:nvSpPr>
          <p:cNvPr id="1478" name="Google Shape;1478;g583080e1fc_2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9" name="Google Shape;1479;g583080e1fc_2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85" name="Shape 1485"/>
        <p:cNvGrpSpPr/>
        <p:nvPr/>
      </p:nvGrpSpPr>
      <p:grpSpPr>
        <a:xfrm>
          <a:off x="0" y="0"/>
          <a:ext cx="0" cy="0"/>
          <a:chOff x="0" y="0"/>
          <a:chExt cx="0" cy="0"/>
        </a:xfrm>
      </p:grpSpPr>
      <p:sp>
        <p:nvSpPr>
          <p:cNvPr id="1486" name="Google Shape;1486;g583080e1fc_2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7" name="Google Shape;1487;g583080e1fc_2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94" name="Shape 1494"/>
        <p:cNvGrpSpPr/>
        <p:nvPr/>
      </p:nvGrpSpPr>
      <p:grpSpPr>
        <a:xfrm>
          <a:off x="0" y="0"/>
          <a:ext cx="0" cy="0"/>
          <a:chOff x="0" y="0"/>
          <a:chExt cx="0" cy="0"/>
        </a:xfrm>
      </p:grpSpPr>
      <p:sp>
        <p:nvSpPr>
          <p:cNvPr id="1495" name="Google Shape;1495;g583080e1fc_2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6" name="Google Shape;1496;g583080e1fc_2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02" name="Shape 1502"/>
        <p:cNvGrpSpPr/>
        <p:nvPr/>
      </p:nvGrpSpPr>
      <p:grpSpPr>
        <a:xfrm>
          <a:off x="0" y="0"/>
          <a:ext cx="0" cy="0"/>
          <a:chOff x="0" y="0"/>
          <a:chExt cx="0" cy="0"/>
        </a:xfrm>
      </p:grpSpPr>
      <p:sp>
        <p:nvSpPr>
          <p:cNvPr id="1503" name="Google Shape;1503;g583080e1fc_2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4" name="Google Shape;1504;g583080e1fc_2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09" name="Shape 1509"/>
        <p:cNvGrpSpPr/>
        <p:nvPr/>
      </p:nvGrpSpPr>
      <p:grpSpPr>
        <a:xfrm>
          <a:off x="0" y="0"/>
          <a:ext cx="0" cy="0"/>
          <a:chOff x="0" y="0"/>
          <a:chExt cx="0" cy="0"/>
        </a:xfrm>
      </p:grpSpPr>
      <p:sp>
        <p:nvSpPr>
          <p:cNvPr id="1510" name="Google Shape;1510;g583080e1fc_2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1" name="Google Shape;1511;g583080e1fc_2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16" name="Shape 1516"/>
        <p:cNvGrpSpPr/>
        <p:nvPr/>
      </p:nvGrpSpPr>
      <p:grpSpPr>
        <a:xfrm>
          <a:off x="0" y="0"/>
          <a:ext cx="0" cy="0"/>
          <a:chOff x="0" y="0"/>
          <a:chExt cx="0" cy="0"/>
        </a:xfrm>
      </p:grpSpPr>
      <p:sp>
        <p:nvSpPr>
          <p:cNvPr id="1517" name="Google Shape;1517;g583080e1fc_2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8" name="Google Shape;1518;g583080e1fc_2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24" name="Shape 1524"/>
        <p:cNvGrpSpPr/>
        <p:nvPr/>
      </p:nvGrpSpPr>
      <p:grpSpPr>
        <a:xfrm>
          <a:off x="0" y="0"/>
          <a:ext cx="0" cy="0"/>
          <a:chOff x="0" y="0"/>
          <a:chExt cx="0" cy="0"/>
        </a:xfrm>
      </p:grpSpPr>
      <p:sp>
        <p:nvSpPr>
          <p:cNvPr id="1525" name="Google Shape;1525;g583080e1fc_2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6" name="Google Shape;1526;g583080e1fc_2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33" name="Shape 1533"/>
        <p:cNvGrpSpPr/>
        <p:nvPr/>
      </p:nvGrpSpPr>
      <p:grpSpPr>
        <a:xfrm>
          <a:off x="0" y="0"/>
          <a:ext cx="0" cy="0"/>
          <a:chOff x="0" y="0"/>
          <a:chExt cx="0" cy="0"/>
        </a:xfrm>
      </p:grpSpPr>
      <p:sp>
        <p:nvSpPr>
          <p:cNvPr id="1534" name="Google Shape;1534;g583080e1fc_2_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5" name="Google Shape;1535;g583080e1fc_2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41" name="Shape 1541"/>
        <p:cNvGrpSpPr/>
        <p:nvPr/>
      </p:nvGrpSpPr>
      <p:grpSpPr>
        <a:xfrm>
          <a:off x="0" y="0"/>
          <a:ext cx="0" cy="0"/>
          <a:chOff x="0" y="0"/>
          <a:chExt cx="0" cy="0"/>
        </a:xfrm>
      </p:grpSpPr>
      <p:sp>
        <p:nvSpPr>
          <p:cNvPr id="1542" name="Google Shape;1542;g583080e1fc_2_1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3" name="Google Shape;1543;g583080e1fc_2_1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5" name="Shape 185"/>
        <p:cNvGrpSpPr/>
        <p:nvPr/>
      </p:nvGrpSpPr>
      <p:grpSpPr>
        <a:xfrm>
          <a:off x="0" y="0"/>
          <a:ext cx="0" cy="0"/>
          <a:chOff x="0" y="0"/>
          <a:chExt cx="0" cy="0"/>
        </a:xfrm>
      </p:grpSpPr>
      <p:sp>
        <p:nvSpPr>
          <p:cNvPr id="186" name="Google Shape;186;g575c1aba6b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575c1aba6b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49" name="Shape 1549"/>
        <p:cNvGrpSpPr/>
        <p:nvPr/>
      </p:nvGrpSpPr>
      <p:grpSpPr>
        <a:xfrm>
          <a:off x="0" y="0"/>
          <a:ext cx="0" cy="0"/>
          <a:chOff x="0" y="0"/>
          <a:chExt cx="0" cy="0"/>
        </a:xfrm>
      </p:grpSpPr>
      <p:sp>
        <p:nvSpPr>
          <p:cNvPr id="1550" name="Google Shape;1550;g583080e1fc_2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1" name="Google Shape;1551;g583080e1fc_2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57" name="Shape 1557"/>
        <p:cNvGrpSpPr/>
        <p:nvPr/>
      </p:nvGrpSpPr>
      <p:grpSpPr>
        <a:xfrm>
          <a:off x="0" y="0"/>
          <a:ext cx="0" cy="0"/>
          <a:chOff x="0" y="0"/>
          <a:chExt cx="0" cy="0"/>
        </a:xfrm>
      </p:grpSpPr>
      <p:sp>
        <p:nvSpPr>
          <p:cNvPr id="1558" name="Google Shape;1558;g58c82fa85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9" name="Google Shape;1559;g58c82fa85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65" name="Shape 1565"/>
        <p:cNvGrpSpPr/>
        <p:nvPr/>
      </p:nvGrpSpPr>
      <p:grpSpPr>
        <a:xfrm>
          <a:off x="0" y="0"/>
          <a:ext cx="0" cy="0"/>
          <a:chOff x="0" y="0"/>
          <a:chExt cx="0" cy="0"/>
        </a:xfrm>
      </p:grpSpPr>
      <p:sp>
        <p:nvSpPr>
          <p:cNvPr id="1566" name="Google Shape;1566;g58c82fa859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7" name="Google Shape;1567;g58c82fa859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74" name="Shape 1574"/>
        <p:cNvGrpSpPr/>
        <p:nvPr/>
      </p:nvGrpSpPr>
      <p:grpSpPr>
        <a:xfrm>
          <a:off x="0" y="0"/>
          <a:ext cx="0" cy="0"/>
          <a:chOff x="0" y="0"/>
          <a:chExt cx="0" cy="0"/>
        </a:xfrm>
      </p:grpSpPr>
      <p:sp>
        <p:nvSpPr>
          <p:cNvPr id="1575" name="Google Shape;1575;g58c82fa859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6" name="Google Shape;1576;g58c82fa859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82" name="Shape 1582"/>
        <p:cNvGrpSpPr/>
        <p:nvPr/>
      </p:nvGrpSpPr>
      <p:grpSpPr>
        <a:xfrm>
          <a:off x="0" y="0"/>
          <a:ext cx="0" cy="0"/>
          <a:chOff x="0" y="0"/>
          <a:chExt cx="0" cy="0"/>
        </a:xfrm>
      </p:grpSpPr>
      <p:sp>
        <p:nvSpPr>
          <p:cNvPr id="1583" name="Google Shape;1583;g58c82fa859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4" name="Google Shape;1584;g58c82fa859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91" name="Shape 1591"/>
        <p:cNvGrpSpPr/>
        <p:nvPr/>
      </p:nvGrpSpPr>
      <p:grpSpPr>
        <a:xfrm>
          <a:off x="0" y="0"/>
          <a:ext cx="0" cy="0"/>
          <a:chOff x="0" y="0"/>
          <a:chExt cx="0" cy="0"/>
        </a:xfrm>
      </p:grpSpPr>
      <p:sp>
        <p:nvSpPr>
          <p:cNvPr id="1592" name="Google Shape;1592;g58c82fa859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3" name="Google Shape;1593;g58c82fa859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99" name="Shape 1599"/>
        <p:cNvGrpSpPr/>
        <p:nvPr/>
      </p:nvGrpSpPr>
      <p:grpSpPr>
        <a:xfrm>
          <a:off x="0" y="0"/>
          <a:ext cx="0" cy="0"/>
          <a:chOff x="0" y="0"/>
          <a:chExt cx="0" cy="0"/>
        </a:xfrm>
      </p:grpSpPr>
      <p:sp>
        <p:nvSpPr>
          <p:cNvPr id="1600" name="Google Shape;1600;g58c82fa859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1" name="Google Shape;1601;g58c82fa859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06" name="Shape 1606"/>
        <p:cNvGrpSpPr/>
        <p:nvPr/>
      </p:nvGrpSpPr>
      <p:grpSpPr>
        <a:xfrm>
          <a:off x="0" y="0"/>
          <a:ext cx="0" cy="0"/>
          <a:chOff x="0" y="0"/>
          <a:chExt cx="0" cy="0"/>
        </a:xfrm>
      </p:grpSpPr>
      <p:sp>
        <p:nvSpPr>
          <p:cNvPr id="1607" name="Google Shape;1607;g58c82fa859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8" name="Google Shape;1608;g58c82fa859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13" name="Shape 1613"/>
        <p:cNvGrpSpPr/>
        <p:nvPr/>
      </p:nvGrpSpPr>
      <p:grpSpPr>
        <a:xfrm>
          <a:off x="0" y="0"/>
          <a:ext cx="0" cy="0"/>
          <a:chOff x="0" y="0"/>
          <a:chExt cx="0" cy="0"/>
        </a:xfrm>
      </p:grpSpPr>
      <p:sp>
        <p:nvSpPr>
          <p:cNvPr id="1614" name="Google Shape;1614;g58c82fa859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5" name="Google Shape;1615;g58c82fa859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21" name="Shape 1621"/>
        <p:cNvGrpSpPr/>
        <p:nvPr/>
      </p:nvGrpSpPr>
      <p:grpSpPr>
        <a:xfrm>
          <a:off x="0" y="0"/>
          <a:ext cx="0" cy="0"/>
          <a:chOff x="0" y="0"/>
          <a:chExt cx="0" cy="0"/>
        </a:xfrm>
      </p:grpSpPr>
      <p:sp>
        <p:nvSpPr>
          <p:cNvPr id="1622" name="Google Shape;1622;g58c82fa859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3" name="Google Shape;1623;g58c82fa859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 name="Shape 59"/>
        <p:cNvGrpSpPr/>
        <p:nvPr/>
      </p:nvGrpSpPr>
      <p:grpSpPr>
        <a:xfrm>
          <a:off x="0" y="0"/>
          <a:ext cx="0" cy="0"/>
          <a:chOff x="0" y="0"/>
          <a:chExt cx="0" cy="0"/>
        </a:xfrm>
      </p:grpSpPr>
      <p:sp>
        <p:nvSpPr>
          <p:cNvPr id="60" name="Google Shape;60;g56d1131b4f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 name="Google Shape;61;g56d1131b4f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3" name="Shape 193"/>
        <p:cNvGrpSpPr/>
        <p:nvPr/>
      </p:nvGrpSpPr>
      <p:grpSpPr>
        <a:xfrm>
          <a:off x="0" y="0"/>
          <a:ext cx="0" cy="0"/>
          <a:chOff x="0" y="0"/>
          <a:chExt cx="0" cy="0"/>
        </a:xfrm>
      </p:grpSpPr>
      <p:sp>
        <p:nvSpPr>
          <p:cNvPr id="194" name="Google Shape;194;g581bfa03fc_0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581bfa03fc_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29" name="Shape 1629"/>
        <p:cNvGrpSpPr/>
        <p:nvPr/>
      </p:nvGrpSpPr>
      <p:grpSpPr>
        <a:xfrm>
          <a:off x="0" y="0"/>
          <a:ext cx="0" cy="0"/>
          <a:chOff x="0" y="0"/>
          <a:chExt cx="0" cy="0"/>
        </a:xfrm>
      </p:grpSpPr>
      <p:sp>
        <p:nvSpPr>
          <p:cNvPr id="1630" name="Google Shape;1630;g58c82fa859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1" name="Google Shape;1631;g58c82fa859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37" name="Shape 1637"/>
        <p:cNvGrpSpPr/>
        <p:nvPr/>
      </p:nvGrpSpPr>
      <p:grpSpPr>
        <a:xfrm>
          <a:off x="0" y="0"/>
          <a:ext cx="0" cy="0"/>
          <a:chOff x="0" y="0"/>
          <a:chExt cx="0" cy="0"/>
        </a:xfrm>
      </p:grpSpPr>
      <p:sp>
        <p:nvSpPr>
          <p:cNvPr id="1638" name="Google Shape;1638;g5132f0a1a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9" name="Google Shape;1639;g5132f0a1a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45" name="Shape 1645"/>
        <p:cNvGrpSpPr/>
        <p:nvPr/>
      </p:nvGrpSpPr>
      <p:grpSpPr>
        <a:xfrm>
          <a:off x="0" y="0"/>
          <a:ext cx="0" cy="0"/>
          <a:chOff x="0" y="0"/>
          <a:chExt cx="0" cy="0"/>
        </a:xfrm>
      </p:grpSpPr>
      <p:sp>
        <p:nvSpPr>
          <p:cNvPr id="1646" name="Google Shape;1646;g5132f0a1a7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7" name="Google Shape;1647;g5132f0a1a7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52" name="Shape 1652"/>
        <p:cNvGrpSpPr/>
        <p:nvPr/>
      </p:nvGrpSpPr>
      <p:grpSpPr>
        <a:xfrm>
          <a:off x="0" y="0"/>
          <a:ext cx="0" cy="0"/>
          <a:chOff x="0" y="0"/>
          <a:chExt cx="0" cy="0"/>
        </a:xfrm>
      </p:grpSpPr>
      <p:sp>
        <p:nvSpPr>
          <p:cNvPr id="1653" name="Google Shape;1653;g5132f0a1a7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4" name="Google Shape;1654;g5132f0a1a7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59" name="Shape 1659"/>
        <p:cNvGrpSpPr/>
        <p:nvPr/>
      </p:nvGrpSpPr>
      <p:grpSpPr>
        <a:xfrm>
          <a:off x="0" y="0"/>
          <a:ext cx="0" cy="0"/>
          <a:chOff x="0" y="0"/>
          <a:chExt cx="0" cy="0"/>
        </a:xfrm>
      </p:grpSpPr>
      <p:sp>
        <p:nvSpPr>
          <p:cNvPr id="1660" name="Google Shape;1660;g5132f0a1a7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1" name="Google Shape;1661;g5132f0a1a7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66" name="Shape 1666"/>
        <p:cNvGrpSpPr/>
        <p:nvPr/>
      </p:nvGrpSpPr>
      <p:grpSpPr>
        <a:xfrm>
          <a:off x="0" y="0"/>
          <a:ext cx="0" cy="0"/>
          <a:chOff x="0" y="0"/>
          <a:chExt cx="0" cy="0"/>
        </a:xfrm>
      </p:grpSpPr>
      <p:sp>
        <p:nvSpPr>
          <p:cNvPr id="1667" name="Google Shape;1667;g5132f0a1a7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8" name="Google Shape;1668;g5132f0a1a7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76" name="Shape 1676"/>
        <p:cNvGrpSpPr/>
        <p:nvPr/>
      </p:nvGrpSpPr>
      <p:grpSpPr>
        <a:xfrm>
          <a:off x="0" y="0"/>
          <a:ext cx="0" cy="0"/>
          <a:chOff x="0" y="0"/>
          <a:chExt cx="0" cy="0"/>
        </a:xfrm>
      </p:grpSpPr>
      <p:sp>
        <p:nvSpPr>
          <p:cNvPr id="1677" name="Google Shape;1677;g5132f0a1a7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8" name="Google Shape;1678;g5132f0a1a7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84" name="Shape 1684"/>
        <p:cNvGrpSpPr/>
        <p:nvPr/>
      </p:nvGrpSpPr>
      <p:grpSpPr>
        <a:xfrm>
          <a:off x="0" y="0"/>
          <a:ext cx="0" cy="0"/>
          <a:chOff x="0" y="0"/>
          <a:chExt cx="0" cy="0"/>
        </a:xfrm>
      </p:grpSpPr>
      <p:sp>
        <p:nvSpPr>
          <p:cNvPr id="1685" name="Google Shape;1685;g5132f0a1a7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6" name="Google Shape;1686;g5132f0a1a7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92" name="Shape 1692"/>
        <p:cNvGrpSpPr/>
        <p:nvPr/>
      </p:nvGrpSpPr>
      <p:grpSpPr>
        <a:xfrm>
          <a:off x="0" y="0"/>
          <a:ext cx="0" cy="0"/>
          <a:chOff x="0" y="0"/>
          <a:chExt cx="0" cy="0"/>
        </a:xfrm>
      </p:grpSpPr>
      <p:sp>
        <p:nvSpPr>
          <p:cNvPr id="1693" name="Google Shape;1693;g5132f0a1a7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4" name="Google Shape;1694;g5132f0a1a7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00" name="Shape 1700"/>
        <p:cNvGrpSpPr/>
        <p:nvPr/>
      </p:nvGrpSpPr>
      <p:grpSpPr>
        <a:xfrm>
          <a:off x="0" y="0"/>
          <a:ext cx="0" cy="0"/>
          <a:chOff x="0" y="0"/>
          <a:chExt cx="0" cy="0"/>
        </a:xfrm>
      </p:grpSpPr>
      <p:sp>
        <p:nvSpPr>
          <p:cNvPr id="1701" name="Google Shape;1701;g58c82fa859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2" name="Google Shape;1702;g58c82fa859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1" name="Shape 201"/>
        <p:cNvGrpSpPr/>
        <p:nvPr/>
      </p:nvGrpSpPr>
      <p:grpSpPr>
        <a:xfrm>
          <a:off x="0" y="0"/>
          <a:ext cx="0" cy="0"/>
          <a:chOff x="0" y="0"/>
          <a:chExt cx="0" cy="0"/>
        </a:xfrm>
      </p:grpSpPr>
      <p:sp>
        <p:nvSpPr>
          <p:cNvPr id="202" name="Google Shape;202;g581bfa03fc_0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581bfa03fc_0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08" name="Shape 1708"/>
        <p:cNvGrpSpPr/>
        <p:nvPr/>
      </p:nvGrpSpPr>
      <p:grpSpPr>
        <a:xfrm>
          <a:off x="0" y="0"/>
          <a:ext cx="0" cy="0"/>
          <a:chOff x="0" y="0"/>
          <a:chExt cx="0" cy="0"/>
        </a:xfrm>
      </p:grpSpPr>
      <p:sp>
        <p:nvSpPr>
          <p:cNvPr id="1709" name="Google Shape;1709;g58c82fa859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0" name="Google Shape;1710;g58c82fa859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18" name="Shape 1718"/>
        <p:cNvGrpSpPr/>
        <p:nvPr/>
      </p:nvGrpSpPr>
      <p:grpSpPr>
        <a:xfrm>
          <a:off x="0" y="0"/>
          <a:ext cx="0" cy="0"/>
          <a:chOff x="0" y="0"/>
          <a:chExt cx="0" cy="0"/>
        </a:xfrm>
      </p:grpSpPr>
      <p:sp>
        <p:nvSpPr>
          <p:cNvPr id="1719" name="Google Shape;1719;g58c82fa859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0" name="Google Shape;1720;g58c82fa859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26" name="Shape 1726"/>
        <p:cNvGrpSpPr/>
        <p:nvPr/>
      </p:nvGrpSpPr>
      <p:grpSpPr>
        <a:xfrm>
          <a:off x="0" y="0"/>
          <a:ext cx="0" cy="0"/>
          <a:chOff x="0" y="0"/>
          <a:chExt cx="0" cy="0"/>
        </a:xfrm>
      </p:grpSpPr>
      <p:sp>
        <p:nvSpPr>
          <p:cNvPr id="1727" name="Google Shape;1727;g58c82fa859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8" name="Google Shape;1728;g58c82fa859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34" name="Shape 1734"/>
        <p:cNvGrpSpPr/>
        <p:nvPr/>
      </p:nvGrpSpPr>
      <p:grpSpPr>
        <a:xfrm>
          <a:off x="0" y="0"/>
          <a:ext cx="0" cy="0"/>
          <a:chOff x="0" y="0"/>
          <a:chExt cx="0" cy="0"/>
        </a:xfrm>
      </p:grpSpPr>
      <p:sp>
        <p:nvSpPr>
          <p:cNvPr id="1735" name="Google Shape;1735;g58c82fa859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6" name="Google Shape;1736;g58c82fa859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41" name="Shape 1741"/>
        <p:cNvGrpSpPr/>
        <p:nvPr/>
      </p:nvGrpSpPr>
      <p:grpSpPr>
        <a:xfrm>
          <a:off x="0" y="0"/>
          <a:ext cx="0" cy="0"/>
          <a:chOff x="0" y="0"/>
          <a:chExt cx="0" cy="0"/>
        </a:xfrm>
      </p:grpSpPr>
      <p:sp>
        <p:nvSpPr>
          <p:cNvPr id="1742" name="Google Shape;1742;g58c82fa859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3" name="Google Shape;1743;g58c82fa859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49" name="Shape 1749"/>
        <p:cNvGrpSpPr/>
        <p:nvPr/>
      </p:nvGrpSpPr>
      <p:grpSpPr>
        <a:xfrm>
          <a:off x="0" y="0"/>
          <a:ext cx="0" cy="0"/>
          <a:chOff x="0" y="0"/>
          <a:chExt cx="0" cy="0"/>
        </a:xfrm>
      </p:grpSpPr>
      <p:sp>
        <p:nvSpPr>
          <p:cNvPr id="1750" name="Google Shape;1750;g58c82fa859_0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1" name="Google Shape;1751;g58c82fa859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57" name="Shape 1757"/>
        <p:cNvGrpSpPr/>
        <p:nvPr/>
      </p:nvGrpSpPr>
      <p:grpSpPr>
        <a:xfrm>
          <a:off x="0" y="0"/>
          <a:ext cx="0" cy="0"/>
          <a:chOff x="0" y="0"/>
          <a:chExt cx="0" cy="0"/>
        </a:xfrm>
      </p:grpSpPr>
      <p:sp>
        <p:nvSpPr>
          <p:cNvPr id="1758" name="Google Shape;1758;g58c82fa859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9" name="Google Shape;1759;g58c82fa859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65" name="Shape 1765"/>
        <p:cNvGrpSpPr/>
        <p:nvPr/>
      </p:nvGrpSpPr>
      <p:grpSpPr>
        <a:xfrm>
          <a:off x="0" y="0"/>
          <a:ext cx="0" cy="0"/>
          <a:chOff x="0" y="0"/>
          <a:chExt cx="0" cy="0"/>
        </a:xfrm>
      </p:grpSpPr>
      <p:sp>
        <p:nvSpPr>
          <p:cNvPr id="1766" name="Google Shape;1766;g58c82fa859_0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7" name="Google Shape;1767;g58c82fa859_0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73" name="Shape 1773"/>
        <p:cNvGrpSpPr/>
        <p:nvPr/>
      </p:nvGrpSpPr>
      <p:grpSpPr>
        <a:xfrm>
          <a:off x="0" y="0"/>
          <a:ext cx="0" cy="0"/>
          <a:chOff x="0" y="0"/>
          <a:chExt cx="0" cy="0"/>
        </a:xfrm>
      </p:grpSpPr>
      <p:sp>
        <p:nvSpPr>
          <p:cNvPr id="1774" name="Google Shape;1774;g58c82fa859_0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5" name="Google Shape;1775;g58c82fa859_0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81" name="Shape 1781"/>
        <p:cNvGrpSpPr/>
        <p:nvPr/>
      </p:nvGrpSpPr>
      <p:grpSpPr>
        <a:xfrm>
          <a:off x="0" y="0"/>
          <a:ext cx="0" cy="0"/>
          <a:chOff x="0" y="0"/>
          <a:chExt cx="0" cy="0"/>
        </a:xfrm>
      </p:grpSpPr>
      <p:sp>
        <p:nvSpPr>
          <p:cNvPr id="1782" name="Google Shape;1782;g58c82fa859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3" name="Google Shape;1783;g58c82fa859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9" name="Shape 209"/>
        <p:cNvGrpSpPr/>
        <p:nvPr/>
      </p:nvGrpSpPr>
      <p:grpSpPr>
        <a:xfrm>
          <a:off x="0" y="0"/>
          <a:ext cx="0" cy="0"/>
          <a:chOff x="0" y="0"/>
          <a:chExt cx="0" cy="0"/>
        </a:xfrm>
      </p:grpSpPr>
      <p:sp>
        <p:nvSpPr>
          <p:cNvPr id="210" name="Google Shape;210;g581bfa03fc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581bfa03fc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89" name="Shape 1789"/>
        <p:cNvGrpSpPr/>
        <p:nvPr/>
      </p:nvGrpSpPr>
      <p:grpSpPr>
        <a:xfrm>
          <a:off x="0" y="0"/>
          <a:ext cx="0" cy="0"/>
          <a:chOff x="0" y="0"/>
          <a:chExt cx="0" cy="0"/>
        </a:xfrm>
      </p:grpSpPr>
      <p:sp>
        <p:nvSpPr>
          <p:cNvPr id="1790" name="Google Shape;1790;g58c82fa859_0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1" name="Google Shape;1791;g58c82fa859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98" name="Shape 1798"/>
        <p:cNvGrpSpPr/>
        <p:nvPr/>
      </p:nvGrpSpPr>
      <p:grpSpPr>
        <a:xfrm>
          <a:off x="0" y="0"/>
          <a:ext cx="0" cy="0"/>
          <a:chOff x="0" y="0"/>
          <a:chExt cx="0" cy="0"/>
        </a:xfrm>
      </p:grpSpPr>
      <p:sp>
        <p:nvSpPr>
          <p:cNvPr id="1799" name="Google Shape;1799;g58c82fa859_0_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0" name="Google Shape;1800;g58c82fa859_0_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07" name="Shape 1807"/>
        <p:cNvGrpSpPr/>
        <p:nvPr/>
      </p:nvGrpSpPr>
      <p:grpSpPr>
        <a:xfrm>
          <a:off x="0" y="0"/>
          <a:ext cx="0" cy="0"/>
          <a:chOff x="0" y="0"/>
          <a:chExt cx="0" cy="0"/>
        </a:xfrm>
      </p:grpSpPr>
      <p:sp>
        <p:nvSpPr>
          <p:cNvPr id="1808" name="Google Shape;1808;g58c82fa859_0_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9" name="Google Shape;1809;g58c82fa859_0_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14" name="Shape 1814"/>
        <p:cNvGrpSpPr/>
        <p:nvPr/>
      </p:nvGrpSpPr>
      <p:grpSpPr>
        <a:xfrm>
          <a:off x="0" y="0"/>
          <a:ext cx="0" cy="0"/>
          <a:chOff x="0" y="0"/>
          <a:chExt cx="0" cy="0"/>
        </a:xfrm>
      </p:grpSpPr>
      <p:sp>
        <p:nvSpPr>
          <p:cNvPr id="1815" name="Google Shape;1815;g58c82fa859_0_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6" name="Google Shape;1816;g58c82fa859_0_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21" name="Shape 1821"/>
        <p:cNvGrpSpPr/>
        <p:nvPr/>
      </p:nvGrpSpPr>
      <p:grpSpPr>
        <a:xfrm>
          <a:off x="0" y="0"/>
          <a:ext cx="0" cy="0"/>
          <a:chOff x="0" y="0"/>
          <a:chExt cx="0" cy="0"/>
        </a:xfrm>
      </p:grpSpPr>
      <p:sp>
        <p:nvSpPr>
          <p:cNvPr id="1822" name="Google Shape;1822;g58c82fa859_0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3" name="Google Shape;1823;g58c82fa859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29" name="Shape 1829"/>
        <p:cNvGrpSpPr/>
        <p:nvPr/>
      </p:nvGrpSpPr>
      <p:grpSpPr>
        <a:xfrm>
          <a:off x="0" y="0"/>
          <a:ext cx="0" cy="0"/>
          <a:chOff x="0" y="0"/>
          <a:chExt cx="0" cy="0"/>
        </a:xfrm>
      </p:grpSpPr>
      <p:sp>
        <p:nvSpPr>
          <p:cNvPr id="1830" name="Google Shape;1830;g58c82fa859_0_2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1" name="Google Shape;1831;g58c82fa859_0_2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37" name="Shape 1837"/>
        <p:cNvGrpSpPr/>
        <p:nvPr/>
      </p:nvGrpSpPr>
      <p:grpSpPr>
        <a:xfrm>
          <a:off x="0" y="0"/>
          <a:ext cx="0" cy="0"/>
          <a:chOff x="0" y="0"/>
          <a:chExt cx="0" cy="0"/>
        </a:xfrm>
      </p:grpSpPr>
      <p:sp>
        <p:nvSpPr>
          <p:cNvPr id="1838" name="Google Shape;1838;g58c82fa859_0_2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9" name="Google Shape;1839;g58c82fa859_0_2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45" name="Shape 1845"/>
        <p:cNvGrpSpPr/>
        <p:nvPr/>
      </p:nvGrpSpPr>
      <p:grpSpPr>
        <a:xfrm>
          <a:off x="0" y="0"/>
          <a:ext cx="0" cy="0"/>
          <a:chOff x="0" y="0"/>
          <a:chExt cx="0" cy="0"/>
        </a:xfrm>
      </p:grpSpPr>
      <p:sp>
        <p:nvSpPr>
          <p:cNvPr id="1846" name="Google Shape;1846;g58c82fa859_0_2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7" name="Google Shape;1847;g58c82fa859_0_2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53" name="Shape 1853"/>
        <p:cNvGrpSpPr/>
        <p:nvPr/>
      </p:nvGrpSpPr>
      <p:grpSpPr>
        <a:xfrm>
          <a:off x="0" y="0"/>
          <a:ext cx="0" cy="0"/>
          <a:chOff x="0" y="0"/>
          <a:chExt cx="0" cy="0"/>
        </a:xfrm>
      </p:grpSpPr>
      <p:sp>
        <p:nvSpPr>
          <p:cNvPr id="1854" name="Google Shape;1854;g58c82fa859_0_2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5" name="Google Shape;1855;g58c82fa859_0_2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61" name="Shape 1861"/>
        <p:cNvGrpSpPr/>
        <p:nvPr/>
      </p:nvGrpSpPr>
      <p:grpSpPr>
        <a:xfrm>
          <a:off x="0" y="0"/>
          <a:ext cx="0" cy="0"/>
          <a:chOff x="0" y="0"/>
          <a:chExt cx="0" cy="0"/>
        </a:xfrm>
      </p:grpSpPr>
      <p:sp>
        <p:nvSpPr>
          <p:cNvPr id="1862" name="Google Shape;1862;g58c82fa859_0_2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3" name="Google Shape;1863;g58c82fa859_0_2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7" name="Shape 217"/>
        <p:cNvGrpSpPr/>
        <p:nvPr/>
      </p:nvGrpSpPr>
      <p:grpSpPr>
        <a:xfrm>
          <a:off x="0" y="0"/>
          <a:ext cx="0" cy="0"/>
          <a:chOff x="0" y="0"/>
          <a:chExt cx="0" cy="0"/>
        </a:xfrm>
      </p:grpSpPr>
      <p:sp>
        <p:nvSpPr>
          <p:cNvPr id="218" name="Google Shape;218;g581bfa03fc_0_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581bfa03fc_0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68" name="Shape 1868"/>
        <p:cNvGrpSpPr/>
        <p:nvPr/>
      </p:nvGrpSpPr>
      <p:grpSpPr>
        <a:xfrm>
          <a:off x="0" y="0"/>
          <a:ext cx="0" cy="0"/>
          <a:chOff x="0" y="0"/>
          <a:chExt cx="0" cy="0"/>
        </a:xfrm>
      </p:grpSpPr>
      <p:sp>
        <p:nvSpPr>
          <p:cNvPr id="1869" name="Google Shape;1869;g58c82fa859_0_2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0" name="Google Shape;1870;g58c82fa859_0_2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75" name="Shape 1875"/>
        <p:cNvGrpSpPr/>
        <p:nvPr/>
      </p:nvGrpSpPr>
      <p:grpSpPr>
        <a:xfrm>
          <a:off x="0" y="0"/>
          <a:ext cx="0" cy="0"/>
          <a:chOff x="0" y="0"/>
          <a:chExt cx="0" cy="0"/>
        </a:xfrm>
      </p:grpSpPr>
      <p:sp>
        <p:nvSpPr>
          <p:cNvPr id="1876" name="Google Shape;1876;g58c82fa859_0_2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7" name="Google Shape;1877;g58c82fa859_0_2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82" name="Shape 1882"/>
        <p:cNvGrpSpPr/>
        <p:nvPr/>
      </p:nvGrpSpPr>
      <p:grpSpPr>
        <a:xfrm>
          <a:off x="0" y="0"/>
          <a:ext cx="0" cy="0"/>
          <a:chOff x="0" y="0"/>
          <a:chExt cx="0" cy="0"/>
        </a:xfrm>
      </p:grpSpPr>
      <p:sp>
        <p:nvSpPr>
          <p:cNvPr id="1883" name="Google Shape;1883;g58c82fa859_0_2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4" name="Google Shape;1884;g58c82fa859_0_2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89" name="Shape 1889"/>
        <p:cNvGrpSpPr/>
        <p:nvPr/>
      </p:nvGrpSpPr>
      <p:grpSpPr>
        <a:xfrm>
          <a:off x="0" y="0"/>
          <a:ext cx="0" cy="0"/>
          <a:chOff x="0" y="0"/>
          <a:chExt cx="0" cy="0"/>
        </a:xfrm>
      </p:grpSpPr>
      <p:sp>
        <p:nvSpPr>
          <p:cNvPr id="1890" name="Google Shape;1890;g58c82fa859_0_2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1" name="Google Shape;1891;g58c82fa859_0_2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97" name="Shape 1897"/>
        <p:cNvGrpSpPr/>
        <p:nvPr/>
      </p:nvGrpSpPr>
      <p:grpSpPr>
        <a:xfrm>
          <a:off x="0" y="0"/>
          <a:ext cx="0" cy="0"/>
          <a:chOff x="0" y="0"/>
          <a:chExt cx="0" cy="0"/>
        </a:xfrm>
      </p:grpSpPr>
      <p:sp>
        <p:nvSpPr>
          <p:cNvPr id="1898" name="Google Shape;1898;g58c82fa859_0_2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9" name="Google Shape;1899;g58c82fa859_0_2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05" name="Shape 1905"/>
        <p:cNvGrpSpPr/>
        <p:nvPr/>
      </p:nvGrpSpPr>
      <p:grpSpPr>
        <a:xfrm>
          <a:off x="0" y="0"/>
          <a:ext cx="0" cy="0"/>
          <a:chOff x="0" y="0"/>
          <a:chExt cx="0" cy="0"/>
        </a:xfrm>
      </p:grpSpPr>
      <p:sp>
        <p:nvSpPr>
          <p:cNvPr id="1906" name="Google Shape;1906;g58c82fa859_0_2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7" name="Google Shape;1907;g58c82fa859_0_2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13" name="Shape 1913"/>
        <p:cNvGrpSpPr/>
        <p:nvPr/>
      </p:nvGrpSpPr>
      <p:grpSpPr>
        <a:xfrm>
          <a:off x="0" y="0"/>
          <a:ext cx="0" cy="0"/>
          <a:chOff x="0" y="0"/>
          <a:chExt cx="0" cy="0"/>
        </a:xfrm>
      </p:grpSpPr>
      <p:sp>
        <p:nvSpPr>
          <p:cNvPr id="1914" name="Google Shape;1914;g58c82fa859_0_3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5" name="Google Shape;1915;g58c82fa859_0_3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20" name="Shape 1920"/>
        <p:cNvGrpSpPr/>
        <p:nvPr/>
      </p:nvGrpSpPr>
      <p:grpSpPr>
        <a:xfrm>
          <a:off x="0" y="0"/>
          <a:ext cx="0" cy="0"/>
          <a:chOff x="0" y="0"/>
          <a:chExt cx="0" cy="0"/>
        </a:xfrm>
      </p:grpSpPr>
      <p:sp>
        <p:nvSpPr>
          <p:cNvPr id="1921" name="Google Shape;1921;g58e670c0f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2" name="Google Shape;1922;g58e670c0f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28" name="Shape 1928"/>
        <p:cNvGrpSpPr/>
        <p:nvPr/>
      </p:nvGrpSpPr>
      <p:grpSpPr>
        <a:xfrm>
          <a:off x="0" y="0"/>
          <a:ext cx="0" cy="0"/>
          <a:chOff x="0" y="0"/>
          <a:chExt cx="0" cy="0"/>
        </a:xfrm>
      </p:grpSpPr>
      <p:sp>
        <p:nvSpPr>
          <p:cNvPr id="1929" name="Google Shape;1929;g58e670c0fc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0" name="Google Shape;1930;g58e670c0fc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35" name="Shape 1935"/>
        <p:cNvGrpSpPr/>
        <p:nvPr/>
      </p:nvGrpSpPr>
      <p:grpSpPr>
        <a:xfrm>
          <a:off x="0" y="0"/>
          <a:ext cx="0" cy="0"/>
          <a:chOff x="0" y="0"/>
          <a:chExt cx="0" cy="0"/>
        </a:xfrm>
      </p:grpSpPr>
      <p:sp>
        <p:nvSpPr>
          <p:cNvPr id="1936" name="Google Shape;1936;g58e670c0fc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7" name="Google Shape;1937;g58e670c0fc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4" name="Shape 224"/>
        <p:cNvGrpSpPr/>
        <p:nvPr/>
      </p:nvGrpSpPr>
      <p:grpSpPr>
        <a:xfrm>
          <a:off x="0" y="0"/>
          <a:ext cx="0" cy="0"/>
          <a:chOff x="0" y="0"/>
          <a:chExt cx="0" cy="0"/>
        </a:xfrm>
      </p:grpSpPr>
      <p:sp>
        <p:nvSpPr>
          <p:cNvPr id="225" name="Google Shape;225;g581bfa03fc_0_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581bfa03fc_0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43" name="Shape 1943"/>
        <p:cNvGrpSpPr/>
        <p:nvPr/>
      </p:nvGrpSpPr>
      <p:grpSpPr>
        <a:xfrm>
          <a:off x="0" y="0"/>
          <a:ext cx="0" cy="0"/>
          <a:chOff x="0" y="0"/>
          <a:chExt cx="0" cy="0"/>
        </a:xfrm>
      </p:grpSpPr>
      <p:sp>
        <p:nvSpPr>
          <p:cNvPr id="1944" name="Google Shape;1944;g58e670c0fc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5" name="Google Shape;1945;g58e670c0fc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50" name="Shape 1950"/>
        <p:cNvGrpSpPr/>
        <p:nvPr/>
      </p:nvGrpSpPr>
      <p:grpSpPr>
        <a:xfrm>
          <a:off x="0" y="0"/>
          <a:ext cx="0" cy="0"/>
          <a:chOff x="0" y="0"/>
          <a:chExt cx="0" cy="0"/>
        </a:xfrm>
      </p:grpSpPr>
      <p:sp>
        <p:nvSpPr>
          <p:cNvPr id="1951" name="Google Shape;1951;g58e670c0fc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2" name="Google Shape;1952;g58e670c0fc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61" name="Shape 1961"/>
        <p:cNvGrpSpPr/>
        <p:nvPr/>
      </p:nvGrpSpPr>
      <p:grpSpPr>
        <a:xfrm>
          <a:off x="0" y="0"/>
          <a:ext cx="0" cy="0"/>
          <a:chOff x="0" y="0"/>
          <a:chExt cx="0" cy="0"/>
        </a:xfrm>
      </p:grpSpPr>
      <p:sp>
        <p:nvSpPr>
          <p:cNvPr id="1962" name="Google Shape;1962;g58e670c0fc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3" name="Google Shape;1963;g58e670c0fc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69" name="Shape 1969"/>
        <p:cNvGrpSpPr/>
        <p:nvPr/>
      </p:nvGrpSpPr>
      <p:grpSpPr>
        <a:xfrm>
          <a:off x="0" y="0"/>
          <a:ext cx="0" cy="0"/>
          <a:chOff x="0" y="0"/>
          <a:chExt cx="0" cy="0"/>
        </a:xfrm>
      </p:grpSpPr>
      <p:sp>
        <p:nvSpPr>
          <p:cNvPr id="1970" name="Google Shape;1970;g58e670c0fc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1" name="Google Shape;1971;g58e670c0fc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77" name="Shape 1977"/>
        <p:cNvGrpSpPr/>
        <p:nvPr/>
      </p:nvGrpSpPr>
      <p:grpSpPr>
        <a:xfrm>
          <a:off x="0" y="0"/>
          <a:ext cx="0" cy="0"/>
          <a:chOff x="0" y="0"/>
          <a:chExt cx="0" cy="0"/>
        </a:xfrm>
      </p:grpSpPr>
      <p:sp>
        <p:nvSpPr>
          <p:cNvPr id="1978" name="Google Shape;1978;g58e670c0fc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9" name="Google Shape;1979;g58e670c0fc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85" name="Shape 1985"/>
        <p:cNvGrpSpPr/>
        <p:nvPr/>
      </p:nvGrpSpPr>
      <p:grpSpPr>
        <a:xfrm>
          <a:off x="0" y="0"/>
          <a:ext cx="0" cy="0"/>
          <a:chOff x="0" y="0"/>
          <a:chExt cx="0" cy="0"/>
        </a:xfrm>
      </p:grpSpPr>
      <p:sp>
        <p:nvSpPr>
          <p:cNvPr id="1986" name="Google Shape;1986;g58e670c0fc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7" name="Google Shape;1987;g58e670c0fc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93" name="Shape 1993"/>
        <p:cNvGrpSpPr/>
        <p:nvPr/>
      </p:nvGrpSpPr>
      <p:grpSpPr>
        <a:xfrm>
          <a:off x="0" y="0"/>
          <a:ext cx="0" cy="0"/>
          <a:chOff x="0" y="0"/>
          <a:chExt cx="0" cy="0"/>
        </a:xfrm>
      </p:grpSpPr>
      <p:sp>
        <p:nvSpPr>
          <p:cNvPr id="1994" name="Google Shape;1994;g58e670c0fc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5" name="Google Shape;1995;g58e670c0fc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01" name="Shape 2001"/>
        <p:cNvGrpSpPr/>
        <p:nvPr/>
      </p:nvGrpSpPr>
      <p:grpSpPr>
        <a:xfrm>
          <a:off x="0" y="0"/>
          <a:ext cx="0" cy="0"/>
          <a:chOff x="0" y="0"/>
          <a:chExt cx="0" cy="0"/>
        </a:xfrm>
      </p:grpSpPr>
      <p:sp>
        <p:nvSpPr>
          <p:cNvPr id="2002" name="Google Shape;2002;g58e670c0fc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3" name="Google Shape;2003;g58e670c0fc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09" name="Shape 2009"/>
        <p:cNvGrpSpPr/>
        <p:nvPr/>
      </p:nvGrpSpPr>
      <p:grpSpPr>
        <a:xfrm>
          <a:off x="0" y="0"/>
          <a:ext cx="0" cy="0"/>
          <a:chOff x="0" y="0"/>
          <a:chExt cx="0" cy="0"/>
        </a:xfrm>
      </p:grpSpPr>
      <p:sp>
        <p:nvSpPr>
          <p:cNvPr id="2010" name="Google Shape;2010;g58e670c0fc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1" name="Google Shape;2011;g58e670c0fc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17" name="Shape 2017"/>
        <p:cNvGrpSpPr/>
        <p:nvPr/>
      </p:nvGrpSpPr>
      <p:grpSpPr>
        <a:xfrm>
          <a:off x="0" y="0"/>
          <a:ext cx="0" cy="0"/>
          <a:chOff x="0" y="0"/>
          <a:chExt cx="0" cy="0"/>
        </a:xfrm>
      </p:grpSpPr>
      <p:sp>
        <p:nvSpPr>
          <p:cNvPr id="2018" name="Google Shape;2018;g58e670c0fc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9" name="Google Shape;2019;g58e670c0fc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2" name="Shape 232"/>
        <p:cNvGrpSpPr/>
        <p:nvPr/>
      </p:nvGrpSpPr>
      <p:grpSpPr>
        <a:xfrm>
          <a:off x="0" y="0"/>
          <a:ext cx="0" cy="0"/>
          <a:chOff x="0" y="0"/>
          <a:chExt cx="0" cy="0"/>
        </a:xfrm>
      </p:grpSpPr>
      <p:sp>
        <p:nvSpPr>
          <p:cNvPr id="233" name="Google Shape;233;g581bfa03fc_0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581bfa03fc_0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25" name="Shape 2025"/>
        <p:cNvGrpSpPr/>
        <p:nvPr/>
      </p:nvGrpSpPr>
      <p:grpSpPr>
        <a:xfrm>
          <a:off x="0" y="0"/>
          <a:ext cx="0" cy="0"/>
          <a:chOff x="0" y="0"/>
          <a:chExt cx="0" cy="0"/>
        </a:xfrm>
      </p:grpSpPr>
      <p:sp>
        <p:nvSpPr>
          <p:cNvPr id="2026" name="Google Shape;2026;g58e670c0fc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7" name="Google Shape;2027;g58e670c0fc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33" name="Shape 2033"/>
        <p:cNvGrpSpPr/>
        <p:nvPr/>
      </p:nvGrpSpPr>
      <p:grpSpPr>
        <a:xfrm>
          <a:off x="0" y="0"/>
          <a:ext cx="0" cy="0"/>
          <a:chOff x="0" y="0"/>
          <a:chExt cx="0" cy="0"/>
        </a:xfrm>
      </p:grpSpPr>
      <p:sp>
        <p:nvSpPr>
          <p:cNvPr id="2034" name="Google Shape;2034;g58e670c0fc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5" name="Google Shape;2035;g58e670c0fc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40" name="Shape 2040"/>
        <p:cNvGrpSpPr/>
        <p:nvPr/>
      </p:nvGrpSpPr>
      <p:grpSpPr>
        <a:xfrm>
          <a:off x="0" y="0"/>
          <a:ext cx="0" cy="0"/>
          <a:chOff x="0" y="0"/>
          <a:chExt cx="0" cy="0"/>
        </a:xfrm>
      </p:grpSpPr>
      <p:sp>
        <p:nvSpPr>
          <p:cNvPr id="2041" name="Google Shape;2041;g58e670c0fc_0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2" name="Google Shape;2042;g58e670c0fc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48" name="Shape 2048"/>
        <p:cNvGrpSpPr/>
        <p:nvPr/>
      </p:nvGrpSpPr>
      <p:grpSpPr>
        <a:xfrm>
          <a:off x="0" y="0"/>
          <a:ext cx="0" cy="0"/>
          <a:chOff x="0" y="0"/>
          <a:chExt cx="0" cy="0"/>
        </a:xfrm>
      </p:grpSpPr>
      <p:sp>
        <p:nvSpPr>
          <p:cNvPr id="2049" name="Google Shape;2049;g58e670c0fc_0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0" name="Google Shape;2050;g58e670c0fc_0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56" name="Shape 2056"/>
        <p:cNvGrpSpPr/>
        <p:nvPr/>
      </p:nvGrpSpPr>
      <p:grpSpPr>
        <a:xfrm>
          <a:off x="0" y="0"/>
          <a:ext cx="0" cy="0"/>
          <a:chOff x="0" y="0"/>
          <a:chExt cx="0" cy="0"/>
        </a:xfrm>
      </p:grpSpPr>
      <p:sp>
        <p:nvSpPr>
          <p:cNvPr id="2057" name="Google Shape;2057;g58e670c0fc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8" name="Google Shape;2058;g58e670c0fc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64" name="Shape 2064"/>
        <p:cNvGrpSpPr/>
        <p:nvPr/>
      </p:nvGrpSpPr>
      <p:grpSpPr>
        <a:xfrm>
          <a:off x="0" y="0"/>
          <a:ext cx="0" cy="0"/>
          <a:chOff x="0" y="0"/>
          <a:chExt cx="0" cy="0"/>
        </a:xfrm>
      </p:grpSpPr>
      <p:sp>
        <p:nvSpPr>
          <p:cNvPr id="2065" name="Google Shape;2065;g58e670c0fc_0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6" name="Google Shape;2066;g58e670c0fc_0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72" name="Shape 2072"/>
        <p:cNvGrpSpPr/>
        <p:nvPr/>
      </p:nvGrpSpPr>
      <p:grpSpPr>
        <a:xfrm>
          <a:off x="0" y="0"/>
          <a:ext cx="0" cy="0"/>
          <a:chOff x="0" y="0"/>
          <a:chExt cx="0" cy="0"/>
        </a:xfrm>
      </p:grpSpPr>
      <p:sp>
        <p:nvSpPr>
          <p:cNvPr id="2073" name="Google Shape;2073;g5115d6a809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4" name="Google Shape;2074;g5115d6a809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79" name="Shape 2079"/>
        <p:cNvGrpSpPr/>
        <p:nvPr/>
      </p:nvGrpSpPr>
      <p:grpSpPr>
        <a:xfrm>
          <a:off x="0" y="0"/>
          <a:ext cx="0" cy="0"/>
          <a:chOff x="0" y="0"/>
          <a:chExt cx="0" cy="0"/>
        </a:xfrm>
      </p:grpSpPr>
      <p:sp>
        <p:nvSpPr>
          <p:cNvPr id="2080" name="Google Shape;2080;g58e670c0fc_0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1" name="Google Shape;2081;g58e670c0fc_0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86" name="Shape 2086"/>
        <p:cNvGrpSpPr/>
        <p:nvPr/>
      </p:nvGrpSpPr>
      <p:grpSpPr>
        <a:xfrm>
          <a:off x="0" y="0"/>
          <a:ext cx="0" cy="0"/>
          <a:chOff x="0" y="0"/>
          <a:chExt cx="0" cy="0"/>
        </a:xfrm>
      </p:grpSpPr>
      <p:sp>
        <p:nvSpPr>
          <p:cNvPr id="2087" name="Google Shape;2087;g58e670c0fc_0_1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8" name="Google Shape;2088;g58e670c0fc_0_1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94" name="Shape 2094"/>
        <p:cNvGrpSpPr/>
        <p:nvPr/>
      </p:nvGrpSpPr>
      <p:grpSpPr>
        <a:xfrm>
          <a:off x="0" y="0"/>
          <a:ext cx="0" cy="0"/>
          <a:chOff x="0" y="0"/>
          <a:chExt cx="0" cy="0"/>
        </a:xfrm>
      </p:grpSpPr>
      <p:sp>
        <p:nvSpPr>
          <p:cNvPr id="2095" name="Google Shape;2095;g58e670c0fc_0_2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6" name="Google Shape;2096;g58e670c0fc_0_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0" name="Shape 240"/>
        <p:cNvGrpSpPr/>
        <p:nvPr/>
      </p:nvGrpSpPr>
      <p:grpSpPr>
        <a:xfrm>
          <a:off x="0" y="0"/>
          <a:ext cx="0" cy="0"/>
          <a:chOff x="0" y="0"/>
          <a:chExt cx="0" cy="0"/>
        </a:xfrm>
      </p:grpSpPr>
      <p:sp>
        <p:nvSpPr>
          <p:cNvPr id="241" name="Google Shape;241;g581bfa03fc_0_1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581bfa03fc_0_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01" name="Shape 2101"/>
        <p:cNvGrpSpPr/>
        <p:nvPr/>
      </p:nvGrpSpPr>
      <p:grpSpPr>
        <a:xfrm>
          <a:off x="0" y="0"/>
          <a:ext cx="0" cy="0"/>
          <a:chOff x="0" y="0"/>
          <a:chExt cx="0" cy="0"/>
        </a:xfrm>
      </p:grpSpPr>
      <p:sp>
        <p:nvSpPr>
          <p:cNvPr id="2102" name="Google Shape;2102;g58e670c0fc_0_2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3" name="Google Shape;2103;g58e670c0fc_0_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08" name="Shape 2108"/>
        <p:cNvGrpSpPr/>
        <p:nvPr/>
      </p:nvGrpSpPr>
      <p:grpSpPr>
        <a:xfrm>
          <a:off x="0" y="0"/>
          <a:ext cx="0" cy="0"/>
          <a:chOff x="0" y="0"/>
          <a:chExt cx="0" cy="0"/>
        </a:xfrm>
      </p:grpSpPr>
      <p:sp>
        <p:nvSpPr>
          <p:cNvPr id="2109" name="Google Shape;2109;g58e670c0fc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0" name="Google Shape;2110;g58e670c0fc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15" name="Shape 2115"/>
        <p:cNvGrpSpPr/>
        <p:nvPr/>
      </p:nvGrpSpPr>
      <p:grpSpPr>
        <a:xfrm>
          <a:off x="0" y="0"/>
          <a:ext cx="0" cy="0"/>
          <a:chOff x="0" y="0"/>
          <a:chExt cx="0" cy="0"/>
        </a:xfrm>
      </p:grpSpPr>
      <p:sp>
        <p:nvSpPr>
          <p:cNvPr id="2116" name="Google Shape;2116;g58e670c0fc_0_2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7" name="Google Shape;2117;g58e670c0fc_0_2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22" name="Shape 2122"/>
        <p:cNvGrpSpPr/>
        <p:nvPr/>
      </p:nvGrpSpPr>
      <p:grpSpPr>
        <a:xfrm>
          <a:off x="0" y="0"/>
          <a:ext cx="0" cy="0"/>
          <a:chOff x="0" y="0"/>
          <a:chExt cx="0" cy="0"/>
        </a:xfrm>
      </p:grpSpPr>
      <p:sp>
        <p:nvSpPr>
          <p:cNvPr id="2123" name="Google Shape;2123;g58e670c0fc_0_2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4" name="Google Shape;2124;g58e670c0fc_0_2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29" name="Shape 2129"/>
        <p:cNvGrpSpPr/>
        <p:nvPr/>
      </p:nvGrpSpPr>
      <p:grpSpPr>
        <a:xfrm>
          <a:off x="0" y="0"/>
          <a:ext cx="0" cy="0"/>
          <a:chOff x="0" y="0"/>
          <a:chExt cx="0" cy="0"/>
        </a:xfrm>
      </p:grpSpPr>
      <p:sp>
        <p:nvSpPr>
          <p:cNvPr id="2130" name="Google Shape;2130;g58e670c0fc_0_2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1" name="Google Shape;2131;g58e670c0fc_0_2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36" name="Shape 2136"/>
        <p:cNvGrpSpPr/>
        <p:nvPr/>
      </p:nvGrpSpPr>
      <p:grpSpPr>
        <a:xfrm>
          <a:off x="0" y="0"/>
          <a:ext cx="0" cy="0"/>
          <a:chOff x="0" y="0"/>
          <a:chExt cx="0" cy="0"/>
        </a:xfrm>
      </p:grpSpPr>
      <p:sp>
        <p:nvSpPr>
          <p:cNvPr id="2137" name="Google Shape;2137;g58e670c0fc_0_2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8" name="Google Shape;2138;g58e670c0fc_0_2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44" name="Shape 2144"/>
        <p:cNvGrpSpPr/>
        <p:nvPr/>
      </p:nvGrpSpPr>
      <p:grpSpPr>
        <a:xfrm>
          <a:off x="0" y="0"/>
          <a:ext cx="0" cy="0"/>
          <a:chOff x="0" y="0"/>
          <a:chExt cx="0" cy="0"/>
        </a:xfrm>
      </p:grpSpPr>
      <p:sp>
        <p:nvSpPr>
          <p:cNvPr id="2145" name="Google Shape;2145;g58e670c0fc_0_2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6" name="Google Shape;2146;g58e670c0fc_0_2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51" name="Shape 2151"/>
        <p:cNvGrpSpPr/>
        <p:nvPr/>
      </p:nvGrpSpPr>
      <p:grpSpPr>
        <a:xfrm>
          <a:off x="0" y="0"/>
          <a:ext cx="0" cy="0"/>
          <a:chOff x="0" y="0"/>
          <a:chExt cx="0" cy="0"/>
        </a:xfrm>
      </p:grpSpPr>
      <p:sp>
        <p:nvSpPr>
          <p:cNvPr id="2152" name="Google Shape;2152;g58e670c0fc_0_2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3" name="Google Shape;2153;g58e670c0fc_0_2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59" name="Shape 2159"/>
        <p:cNvGrpSpPr/>
        <p:nvPr/>
      </p:nvGrpSpPr>
      <p:grpSpPr>
        <a:xfrm>
          <a:off x="0" y="0"/>
          <a:ext cx="0" cy="0"/>
          <a:chOff x="0" y="0"/>
          <a:chExt cx="0" cy="0"/>
        </a:xfrm>
      </p:grpSpPr>
      <p:sp>
        <p:nvSpPr>
          <p:cNvPr id="2160" name="Google Shape;2160;g58e670c0fc_0_2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1" name="Google Shape;2161;g58e670c0fc_0_2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67" name="Shape 2167"/>
        <p:cNvGrpSpPr/>
        <p:nvPr/>
      </p:nvGrpSpPr>
      <p:grpSpPr>
        <a:xfrm>
          <a:off x="0" y="0"/>
          <a:ext cx="0" cy="0"/>
          <a:chOff x="0" y="0"/>
          <a:chExt cx="0" cy="0"/>
        </a:xfrm>
      </p:grpSpPr>
      <p:sp>
        <p:nvSpPr>
          <p:cNvPr id="2168" name="Google Shape;2168;g58e670c0fc_0_2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9" name="Google Shape;2169;g58e670c0fc_0_2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9" name="Shape 249"/>
        <p:cNvGrpSpPr/>
        <p:nvPr/>
      </p:nvGrpSpPr>
      <p:grpSpPr>
        <a:xfrm>
          <a:off x="0" y="0"/>
          <a:ext cx="0" cy="0"/>
          <a:chOff x="0" y="0"/>
          <a:chExt cx="0" cy="0"/>
        </a:xfrm>
      </p:grpSpPr>
      <p:sp>
        <p:nvSpPr>
          <p:cNvPr id="250" name="Google Shape;250;g581bfa03fc_0_2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581bfa03fc_0_2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74" name="Shape 2174"/>
        <p:cNvGrpSpPr/>
        <p:nvPr/>
      </p:nvGrpSpPr>
      <p:grpSpPr>
        <a:xfrm>
          <a:off x="0" y="0"/>
          <a:ext cx="0" cy="0"/>
          <a:chOff x="0" y="0"/>
          <a:chExt cx="0" cy="0"/>
        </a:xfrm>
      </p:grpSpPr>
      <p:sp>
        <p:nvSpPr>
          <p:cNvPr id="2175" name="Google Shape;2175;g58e670c0fc_0_2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6" name="Google Shape;2176;g58e670c0fc_0_2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82" name="Shape 2182"/>
        <p:cNvGrpSpPr/>
        <p:nvPr/>
      </p:nvGrpSpPr>
      <p:grpSpPr>
        <a:xfrm>
          <a:off x="0" y="0"/>
          <a:ext cx="0" cy="0"/>
          <a:chOff x="0" y="0"/>
          <a:chExt cx="0" cy="0"/>
        </a:xfrm>
      </p:grpSpPr>
      <p:sp>
        <p:nvSpPr>
          <p:cNvPr id="2183" name="Google Shape;2183;g58e670c0fc_0_2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4" name="Google Shape;2184;g58e670c0fc_0_2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90" name="Shape 2190"/>
        <p:cNvGrpSpPr/>
        <p:nvPr/>
      </p:nvGrpSpPr>
      <p:grpSpPr>
        <a:xfrm>
          <a:off x="0" y="0"/>
          <a:ext cx="0" cy="0"/>
          <a:chOff x="0" y="0"/>
          <a:chExt cx="0" cy="0"/>
        </a:xfrm>
      </p:grpSpPr>
      <p:sp>
        <p:nvSpPr>
          <p:cNvPr id="2191" name="Google Shape;2191;g58e670c0fc_0_2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2" name="Google Shape;2192;g58e670c0fc_0_2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98" name="Shape 2198"/>
        <p:cNvGrpSpPr/>
        <p:nvPr/>
      </p:nvGrpSpPr>
      <p:grpSpPr>
        <a:xfrm>
          <a:off x="0" y="0"/>
          <a:ext cx="0" cy="0"/>
          <a:chOff x="0" y="0"/>
          <a:chExt cx="0" cy="0"/>
        </a:xfrm>
      </p:grpSpPr>
      <p:sp>
        <p:nvSpPr>
          <p:cNvPr id="2199" name="Google Shape;2199;g58e670c0fc_0_3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0" name="Google Shape;2200;g58e670c0fc_0_3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06" name="Shape 2206"/>
        <p:cNvGrpSpPr/>
        <p:nvPr/>
      </p:nvGrpSpPr>
      <p:grpSpPr>
        <a:xfrm>
          <a:off x="0" y="0"/>
          <a:ext cx="0" cy="0"/>
          <a:chOff x="0" y="0"/>
          <a:chExt cx="0" cy="0"/>
        </a:xfrm>
      </p:grpSpPr>
      <p:sp>
        <p:nvSpPr>
          <p:cNvPr id="2207" name="Google Shape;2207;g58e670c0fc_0_3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8" name="Google Shape;2208;g58e670c0fc_0_3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13" name="Shape 2213"/>
        <p:cNvGrpSpPr/>
        <p:nvPr/>
      </p:nvGrpSpPr>
      <p:grpSpPr>
        <a:xfrm>
          <a:off x="0" y="0"/>
          <a:ext cx="0" cy="0"/>
          <a:chOff x="0" y="0"/>
          <a:chExt cx="0" cy="0"/>
        </a:xfrm>
      </p:grpSpPr>
      <p:sp>
        <p:nvSpPr>
          <p:cNvPr id="2214" name="Google Shape;2214;g58e670c0fc_0_3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5" name="Google Shape;2215;g58e670c0fc_0_3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20" name="Shape 2220"/>
        <p:cNvGrpSpPr/>
        <p:nvPr/>
      </p:nvGrpSpPr>
      <p:grpSpPr>
        <a:xfrm>
          <a:off x="0" y="0"/>
          <a:ext cx="0" cy="0"/>
          <a:chOff x="0" y="0"/>
          <a:chExt cx="0" cy="0"/>
        </a:xfrm>
      </p:grpSpPr>
      <p:sp>
        <p:nvSpPr>
          <p:cNvPr id="2221" name="Google Shape;2221;g58e670c0fc_0_3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2" name="Google Shape;2222;g58e670c0fc_0_3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27" name="Shape 2227"/>
        <p:cNvGrpSpPr/>
        <p:nvPr/>
      </p:nvGrpSpPr>
      <p:grpSpPr>
        <a:xfrm>
          <a:off x="0" y="0"/>
          <a:ext cx="0" cy="0"/>
          <a:chOff x="0" y="0"/>
          <a:chExt cx="0" cy="0"/>
        </a:xfrm>
      </p:grpSpPr>
      <p:sp>
        <p:nvSpPr>
          <p:cNvPr id="2228" name="Google Shape;2228;g56d095d76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9" name="Google Shape;2229;g56d095d76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35" name="Shape 2235"/>
        <p:cNvGrpSpPr/>
        <p:nvPr/>
      </p:nvGrpSpPr>
      <p:grpSpPr>
        <a:xfrm>
          <a:off x="0" y="0"/>
          <a:ext cx="0" cy="0"/>
          <a:chOff x="0" y="0"/>
          <a:chExt cx="0" cy="0"/>
        </a:xfrm>
      </p:grpSpPr>
      <p:sp>
        <p:nvSpPr>
          <p:cNvPr id="2236" name="Google Shape;2236;g56d095d764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7" name="Google Shape;2237;g56d095d764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43" name="Shape 2243"/>
        <p:cNvGrpSpPr/>
        <p:nvPr/>
      </p:nvGrpSpPr>
      <p:grpSpPr>
        <a:xfrm>
          <a:off x="0" y="0"/>
          <a:ext cx="0" cy="0"/>
          <a:chOff x="0" y="0"/>
          <a:chExt cx="0" cy="0"/>
        </a:xfrm>
      </p:grpSpPr>
      <p:sp>
        <p:nvSpPr>
          <p:cNvPr id="2244" name="Google Shape;2244;g56d095d764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5" name="Google Shape;2245;g56d095d764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6" name="Shape 256"/>
        <p:cNvGrpSpPr/>
        <p:nvPr/>
      </p:nvGrpSpPr>
      <p:grpSpPr>
        <a:xfrm>
          <a:off x="0" y="0"/>
          <a:ext cx="0" cy="0"/>
          <a:chOff x="0" y="0"/>
          <a:chExt cx="0" cy="0"/>
        </a:xfrm>
      </p:grpSpPr>
      <p:sp>
        <p:nvSpPr>
          <p:cNvPr id="257" name="Google Shape;257;g581bfa03fc_0_2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581bfa03fc_0_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51" name="Shape 2251"/>
        <p:cNvGrpSpPr/>
        <p:nvPr/>
      </p:nvGrpSpPr>
      <p:grpSpPr>
        <a:xfrm>
          <a:off x="0" y="0"/>
          <a:ext cx="0" cy="0"/>
          <a:chOff x="0" y="0"/>
          <a:chExt cx="0" cy="0"/>
        </a:xfrm>
      </p:grpSpPr>
      <p:sp>
        <p:nvSpPr>
          <p:cNvPr id="2252" name="Google Shape;2252;g56d095d764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3" name="Google Shape;2253;g56d095d764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58" name="Shape 2258"/>
        <p:cNvGrpSpPr/>
        <p:nvPr/>
      </p:nvGrpSpPr>
      <p:grpSpPr>
        <a:xfrm>
          <a:off x="0" y="0"/>
          <a:ext cx="0" cy="0"/>
          <a:chOff x="0" y="0"/>
          <a:chExt cx="0" cy="0"/>
        </a:xfrm>
      </p:grpSpPr>
      <p:sp>
        <p:nvSpPr>
          <p:cNvPr id="2259" name="Google Shape;2259;g56d095d764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0" name="Google Shape;2260;g56d095d764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65" name="Shape 2265"/>
        <p:cNvGrpSpPr/>
        <p:nvPr/>
      </p:nvGrpSpPr>
      <p:grpSpPr>
        <a:xfrm>
          <a:off x="0" y="0"/>
          <a:ext cx="0" cy="0"/>
          <a:chOff x="0" y="0"/>
          <a:chExt cx="0" cy="0"/>
        </a:xfrm>
      </p:grpSpPr>
      <p:sp>
        <p:nvSpPr>
          <p:cNvPr id="2266" name="Google Shape;2266;g56d095d764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7" name="Google Shape;2267;g56d095d764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72" name="Shape 2272"/>
        <p:cNvGrpSpPr/>
        <p:nvPr/>
      </p:nvGrpSpPr>
      <p:grpSpPr>
        <a:xfrm>
          <a:off x="0" y="0"/>
          <a:ext cx="0" cy="0"/>
          <a:chOff x="0" y="0"/>
          <a:chExt cx="0" cy="0"/>
        </a:xfrm>
      </p:grpSpPr>
      <p:sp>
        <p:nvSpPr>
          <p:cNvPr id="2273" name="Google Shape;2273;g56d095d764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4" name="Google Shape;2274;g56d095d764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80" name="Shape 2280"/>
        <p:cNvGrpSpPr/>
        <p:nvPr/>
      </p:nvGrpSpPr>
      <p:grpSpPr>
        <a:xfrm>
          <a:off x="0" y="0"/>
          <a:ext cx="0" cy="0"/>
          <a:chOff x="0" y="0"/>
          <a:chExt cx="0" cy="0"/>
        </a:xfrm>
      </p:grpSpPr>
      <p:sp>
        <p:nvSpPr>
          <p:cNvPr id="2281" name="Google Shape;2281;g56d1131b4f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2" name="Google Shape;2282;g56d1131b4f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87" name="Shape 2287"/>
        <p:cNvGrpSpPr/>
        <p:nvPr/>
      </p:nvGrpSpPr>
      <p:grpSpPr>
        <a:xfrm>
          <a:off x="0" y="0"/>
          <a:ext cx="0" cy="0"/>
          <a:chOff x="0" y="0"/>
          <a:chExt cx="0" cy="0"/>
        </a:xfrm>
      </p:grpSpPr>
      <p:sp>
        <p:nvSpPr>
          <p:cNvPr id="2288" name="Google Shape;2288;g56d1131b4f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9" name="Google Shape;2289;g56d1131b4f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94" name="Shape 2294"/>
        <p:cNvGrpSpPr/>
        <p:nvPr/>
      </p:nvGrpSpPr>
      <p:grpSpPr>
        <a:xfrm>
          <a:off x="0" y="0"/>
          <a:ext cx="0" cy="0"/>
          <a:chOff x="0" y="0"/>
          <a:chExt cx="0" cy="0"/>
        </a:xfrm>
      </p:grpSpPr>
      <p:sp>
        <p:nvSpPr>
          <p:cNvPr id="2295" name="Google Shape;2295;g56d1131b4f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6" name="Google Shape;2296;g56d1131b4f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01" name="Shape 2301"/>
        <p:cNvGrpSpPr/>
        <p:nvPr/>
      </p:nvGrpSpPr>
      <p:grpSpPr>
        <a:xfrm>
          <a:off x="0" y="0"/>
          <a:ext cx="0" cy="0"/>
          <a:chOff x="0" y="0"/>
          <a:chExt cx="0" cy="0"/>
        </a:xfrm>
      </p:grpSpPr>
      <p:sp>
        <p:nvSpPr>
          <p:cNvPr id="2302" name="Google Shape;2302;g56d1131b4f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3" name="Google Shape;2303;g56d1131b4f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08" name="Shape 2308"/>
        <p:cNvGrpSpPr/>
        <p:nvPr/>
      </p:nvGrpSpPr>
      <p:grpSpPr>
        <a:xfrm>
          <a:off x="0" y="0"/>
          <a:ext cx="0" cy="0"/>
          <a:chOff x="0" y="0"/>
          <a:chExt cx="0" cy="0"/>
        </a:xfrm>
      </p:grpSpPr>
      <p:sp>
        <p:nvSpPr>
          <p:cNvPr id="2309" name="Google Shape;2309;g56d1131b4f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0" name="Google Shape;2310;g56d1131b4f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17" name="Shape 2317"/>
        <p:cNvGrpSpPr/>
        <p:nvPr/>
      </p:nvGrpSpPr>
      <p:grpSpPr>
        <a:xfrm>
          <a:off x="0" y="0"/>
          <a:ext cx="0" cy="0"/>
          <a:chOff x="0" y="0"/>
          <a:chExt cx="0" cy="0"/>
        </a:xfrm>
      </p:grpSpPr>
      <p:sp>
        <p:nvSpPr>
          <p:cNvPr id="2318" name="Google Shape;2318;g56d1131b4f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9" name="Google Shape;2319;g56d1131b4f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4" name="Shape 264"/>
        <p:cNvGrpSpPr/>
        <p:nvPr/>
      </p:nvGrpSpPr>
      <p:grpSpPr>
        <a:xfrm>
          <a:off x="0" y="0"/>
          <a:ext cx="0" cy="0"/>
          <a:chOff x="0" y="0"/>
          <a:chExt cx="0" cy="0"/>
        </a:xfrm>
      </p:grpSpPr>
      <p:sp>
        <p:nvSpPr>
          <p:cNvPr id="265" name="Google Shape;265;g581bfa03fc_0_2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581bfa03fc_0_2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24" name="Shape 2324"/>
        <p:cNvGrpSpPr/>
        <p:nvPr/>
      </p:nvGrpSpPr>
      <p:grpSpPr>
        <a:xfrm>
          <a:off x="0" y="0"/>
          <a:ext cx="0" cy="0"/>
          <a:chOff x="0" y="0"/>
          <a:chExt cx="0" cy="0"/>
        </a:xfrm>
      </p:grpSpPr>
      <p:sp>
        <p:nvSpPr>
          <p:cNvPr id="2325" name="Google Shape;2325;g56d1131b4f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6" name="Google Shape;2326;g56d1131b4f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31" name="Shape 2331"/>
        <p:cNvGrpSpPr/>
        <p:nvPr/>
      </p:nvGrpSpPr>
      <p:grpSpPr>
        <a:xfrm>
          <a:off x="0" y="0"/>
          <a:ext cx="0" cy="0"/>
          <a:chOff x="0" y="0"/>
          <a:chExt cx="0" cy="0"/>
        </a:xfrm>
      </p:grpSpPr>
      <p:sp>
        <p:nvSpPr>
          <p:cNvPr id="2332" name="Google Shape;2332;g56d1131b4f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3" name="Google Shape;2333;g56d1131b4f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38" name="Shape 2338"/>
        <p:cNvGrpSpPr/>
        <p:nvPr/>
      </p:nvGrpSpPr>
      <p:grpSpPr>
        <a:xfrm>
          <a:off x="0" y="0"/>
          <a:ext cx="0" cy="0"/>
          <a:chOff x="0" y="0"/>
          <a:chExt cx="0" cy="0"/>
        </a:xfrm>
      </p:grpSpPr>
      <p:sp>
        <p:nvSpPr>
          <p:cNvPr id="2339" name="Google Shape;2339;g56d1131b4f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0" name="Google Shape;2340;g56d1131b4f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46" name="Shape 2346"/>
        <p:cNvGrpSpPr/>
        <p:nvPr/>
      </p:nvGrpSpPr>
      <p:grpSpPr>
        <a:xfrm>
          <a:off x="0" y="0"/>
          <a:ext cx="0" cy="0"/>
          <a:chOff x="0" y="0"/>
          <a:chExt cx="0" cy="0"/>
        </a:xfrm>
      </p:grpSpPr>
      <p:sp>
        <p:nvSpPr>
          <p:cNvPr id="2347" name="Google Shape;2347;g56d1131b4f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8" name="Google Shape;2348;g56d1131b4f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54" name="Shape 2354"/>
        <p:cNvGrpSpPr/>
        <p:nvPr/>
      </p:nvGrpSpPr>
      <p:grpSpPr>
        <a:xfrm>
          <a:off x="0" y="0"/>
          <a:ext cx="0" cy="0"/>
          <a:chOff x="0" y="0"/>
          <a:chExt cx="0" cy="0"/>
        </a:xfrm>
      </p:grpSpPr>
      <p:sp>
        <p:nvSpPr>
          <p:cNvPr id="2355" name="Google Shape;2355;g56d1131b4f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6" name="Google Shape;2356;g56d1131b4f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62" name="Shape 2362"/>
        <p:cNvGrpSpPr/>
        <p:nvPr/>
      </p:nvGrpSpPr>
      <p:grpSpPr>
        <a:xfrm>
          <a:off x="0" y="0"/>
          <a:ext cx="0" cy="0"/>
          <a:chOff x="0" y="0"/>
          <a:chExt cx="0" cy="0"/>
        </a:xfrm>
      </p:grpSpPr>
      <p:sp>
        <p:nvSpPr>
          <p:cNvPr id="2363" name="Google Shape;2363;g56d1131b4f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4" name="Google Shape;2364;g56d1131b4f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70" name="Shape 2370"/>
        <p:cNvGrpSpPr/>
        <p:nvPr/>
      </p:nvGrpSpPr>
      <p:grpSpPr>
        <a:xfrm>
          <a:off x="0" y="0"/>
          <a:ext cx="0" cy="0"/>
          <a:chOff x="0" y="0"/>
          <a:chExt cx="0" cy="0"/>
        </a:xfrm>
      </p:grpSpPr>
      <p:sp>
        <p:nvSpPr>
          <p:cNvPr id="2371" name="Google Shape;2371;g56d1131b4f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2" name="Google Shape;2372;g56d1131b4f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77" name="Shape 2377"/>
        <p:cNvGrpSpPr/>
        <p:nvPr/>
      </p:nvGrpSpPr>
      <p:grpSpPr>
        <a:xfrm>
          <a:off x="0" y="0"/>
          <a:ext cx="0" cy="0"/>
          <a:chOff x="0" y="0"/>
          <a:chExt cx="0" cy="0"/>
        </a:xfrm>
      </p:grpSpPr>
      <p:sp>
        <p:nvSpPr>
          <p:cNvPr id="2378" name="Google Shape;2378;g56d1131b4f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9" name="Google Shape;2379;g56d1131b4f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86" name="Shape 2386"/>
        <p:cNvGrpSpPr/>
        <p:nvPr/>
      </p:nvGrpSpPr>
      <p:grpSpPr>
        <a:xfrm>
          <a:off x="0" y="0"/>
          <a:ext cx="0" cy="0"/>
          <a:chOff x="0" y="0"/>
          <a:chExt cx="0" cy="0"/>
        </a:xfrm>
      </p:grpSpPr>
      <p:sp>
        <p:nvSpPr>
          <p:cNvPr id="2387" name="Google Shape;2387;g56d1131b4f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8" name="Google Shape;2388;g56d1131b4f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94" name="Shape 2394"/>
        <p:cNvGrpSpPr/>
        <p:nvPr/>
      </p:nvGrpSpPr>
      <p:grpSpPr>
        <a:xfrm>
          <a:off x="0" y="0"/>
          <a:ext cx="0" cy="0"/>
          <a:chOff x="0" y="0"/>
          <a:chExt cx="0" cy="0"/>
        </a:xfrm>
      </p:grpSpPr>
      <p:sp>
        <p:nvSpPr>
          <p:cNvPr id="2395" name="Google Shape;2395;g56d1131b4f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6" name="Google Shape;2396;g56d1131b4f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 name="Shape 66"/>
        <p:cNvGrpSpPr/>
        <p:nvPr/>
      </p:nvGrpSpPr>
      <p:grpSpPr>
        <a:xfrm>
          <a:off x="0" y="0"/>
          <a:ext cx="0" cy="0"/>
          <a:chOff x="0" y="0"/>
          <a:chExt cx="0" cy="0"/>
        </a:xfrm>
      </p:grpSpPr>
      <p:sp>
        <p:nvSpPr>
          <p:cNvPr id="67" name="Google Shape;67;g5115d6a809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5115d6a809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1" name="Shape 271"/>
        <p:cNvGrpSpPr/>
        <p:nvPr/>
      </p:nvGrpSpPr>
      <p:grpSpPr>
        <a:xfrm>
          <a:off x="0" y="0"/>
          <a:ext cx="0" cy="0"/>
          <a:chOff x="0" y="0"/>
          <a:chExt cx="0" cy="0"/>
        </a:xfrm>
      </p:grpSpPr>
      <p:sp>
        <p:nvSpPr>
          <p:cNvPr id="272" name="Google Shape;272;g581bfa03fc_0_2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581bfa03fc_0_2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02" name="Shape 2402"/>
        <p:cNvGrpSpPr/>
        <p:nvPr/>
      </p:nvGrpSpPr>
      <p:grpSpPr>
        <a:xfrm>
          <a:off x="0" y="0"/>
          <a:ext cx="0" cy="0"/>
          <a:chOff x="0" y="0"/>
          <a:chExt cx="0" cy="0"/>
        </a:xfrm>
      </p:grpSpPr>
      <p:sp>
        <p:nvSpPr>
          <p:cNvPr id="2403" name="Google Shape;2403;g56d1131b4f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4" name="Google Shape;2404;g56d1131b4f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09" name="Shape 2409"/>
        <p:cNvGrpSpPr/>
        <p:nvPr/>
      </p:nvGrpSpPr>
      <p:grpSpPr>
        <a:xfrm>
          <a:off x="0" y="0"/>
          <a:ext cx="0" cy="0"/>
          <a:chOff x="0" y="0"/>
          <a:chExt cx="0" cy="0"/>
        </a:xfrm>
      </p:grpSpPr>
      <p:sp>
        <p:nvSpPr>
          <p:cNvPr id="2410" name="Google Shape;2410;g56d1131b4f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1" name="Google Shape;2411;g56d1131b4f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16" name="Shape 2416"/>
        <p:cNvGrpSpPr/>
        <p:nvPr/>
      </p:nvGrpSpPr>
      <p:grpSpPr>
        <a:xfrm>
          <a:off x="0" y="0"/>
          <a:ext cx="0" cy="0"/>
          <a:chOff x="0" y="0"/>
          <a:chExt cx="0" cy="0"/>
        </a:xfrm>
      </p:grpSpPr>
      <p:sp>
        <p:nvSpPr>
          <p:cNvPr id="2417" name="Google Shape;2417;g56d1131b4f_1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8" name="Google Shape;2418;g56d1131b4f_1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24" name="Shape 2424"/>
        <p:cNvGrpSpPr/>
        <p:nvPr/>
      </p:nvGrpSpPr>
      <p:grpSpPr>
        <a:xfrm>
          <a:off x="0" y="0"/>
          <a:ext cx="0" cy="0"/>
          <a:chOff x="0" y="0"/>
          <a:chExt cx="0" cy="0"/>
        </a:xfrm>
      </p:grpSpPr>
      <p:sp>
        <p:nvSpPr>
          <p:cNvPr id="2425" name="Google Shape;2425;g58e670c0fc_0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6" name="Google Shape;2426;g58e670c0fc_0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31" name="Shape 2431"/>
        <p:cNvGrpSpPr/>
        <p:nvPr/>
      </p:nvGrpSpPr>
      <p:grpSpPr>
        <a:xfrm>
          <a:off x="0" y="0"/>
          <a:ext cx="0" cy="0"/>
          <a:chOff x="0" y="0"/>
          <a:chExt cx="0" cy="0"/>
        </a:xfrm>
      </p:grpSpPr>
      <p:sp>
        <p:nvSpPr>
          <p:cNvPr id="2432" name="Google Shape;2432;g56d1131b4f_1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3" name="Google Shape;2433;g56d1131b4f_1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38" name="Shape 2438"/>
        <p:cNvGrpSpPr/>
        <p:nvPr/>
      </p:nvGrpSpPr>
      <p:grpSpPr>
        <a:xfrm>
          <a:off x="0" y="0"/>
          <a:ext cx="0" cy="0"/>
          <a:chOff x="0" y="0"/>
          <a:chExt cx="0" cy="0"/>
        </a:xfrm>
      </p:grpSpPr>
      <p:sp>
        <p:nvSpPr>
          <p:cNvPr id="2439" name="Google Shape;2439;g56d1131b4f_1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0" name="Google Shape;2440;g56d1131b4f_1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45" name="Shape 2445"/>
        <p:cNvGrpSpPr/>
        <p:nvPr/>
      </p:nvGrpSpPr>
      <p:grpSpPr>
        <a:xfrm>
          <a:off x="0" y="0"/>
          <a:ext cx="0" cy="0"/>
          <a:chOff x="0" y="0"/>
          <a:chExt cx="0" cy="0"/>
        </a:xfrm>
      </p:grpSpPr>
      <p:sp>
        <p:nvSpPr>
          <p:cNvPr id="2446" name="Google Shape;2446;g56d1131b4f_1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7" name="Google Shape;2447;g56d1131b4f_1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52" name="Shape 2452"/>
        <p:cNvGrpSpPr/>
        <p:nvPr/>
      </p:nvGrpSpPr>
      <p:grpSpPr>
        <a:xfrm>
          <a:off x="0" y="0"/>
          <a:ext cx="0" cy="0"/>
          <a:chOff x="0" y="0"/>
          <a:chExt cx="0" cy="0"/>
        </a:xfrm>
      </p:grpSpPr>
      <p:sp>
        <p:nvSpPr>
          <p:cNvPr id="2453" name="Google Shape;2453;g56d1131b4f_1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4" name="Google Shape;2454;g56d1131b4f_1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60" name="Shape 2460"/>
        <p:cNvGrpSpPr/>
        <p:nvPr/>
      </p:nvGrpSpPr>
      <p:grpSpPr>
        <a:xfrm>
          <a:off x="0" y="0"/>
          <a:ext cx="0" cy="0"/>
          <a:chOff x="0" y="0"/>
          <a:chExt cx="0" cy="0"/>
        </a:xfrm>
      </p:grpSpPr>
      <p:sp>
        <p:nvSpPr>
          <p:cNvPr id="2461" name="Google Shape;2461;g56d1131b4f_1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2" name="Google Shape;2462;g56d1131b4f_1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67" name="Shape 2467"/>
        <p:cNvGrpSpPr/>
        <p:nvPr/>
      </p:nvGrpSpPr>
      <p:grpSpPr>
        <a:xfrm>
          <a:off x="0" y="0"/>
          <a:ext cx="0" cy="0"/>
          <a:chOff x="0" y="0"/>
          <a:chExt cx="0" cy="0"/>
        </a:xfrm>
      </p:grpSpPr>
      <p:sp>
        <p:nvSpPr>
          <p:cNvPr id="2468" name="Google Shape;2468;g56d1131b4f_1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9" name="Google Shape;2469;g56d1131b4f_1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8" name="Shape 278"/>
        <p:cNvGrpSpPr/>
        <p:nvPr/>
      </p:nvGrpSpPr>
      <p:grpSpPr>
        <a:xfrm>
          <a:off x="0" y="0"/>
          <a:ext cx="0" cy="0"/>
          <a:chOff x="0" y="0"/>
          <a:chExt cx="0" cy="0"/>
        </a:xfrm>
      </p:grpSpPr>
      <p:sp>
        <p:nvSpPr>
          <p:cNvPr id="279" name="Google Shape;279;g581bfa03fc_0_2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581bfa03fc_0_2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74" name="Shape 2474"/>
        <p:cNvGrpSpPr/>
        <p:nvPr/>
      </p:nvGrpSpPr>
      <p:grpSpPr>
        <a:xfrm>
          <a:off x="0" y="0"/>
          <a:ext cx="0" cy="0"/>
          <a:chOff x="0" y="0"/>
          <a:chExt cx="0" cy="0"/>
        </a:xfrm>
      </p:grpSpPr>
      <p:sp>
        <p:nvSpPr>
          <p:cNvPr id="2475" name="Google Shape;2475;g56d1131b4f_1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6" name="Google Shape;2476;g56d1131b4f_1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81" name="Shape 2481"/>
        <p:cNvGrpSpPr/>
        <p:nvPr/>
      </p:nvGrpSpPr>
      <p:grpSpPr>
        <a:xfrm>
          <a:off x="0" y="0"/>
          <a:ext cx="0" cy="0"/>
          <a:chOff x="0" y="0"/>
          <a:chExt cx="0" cy="0"/>
        </a:xfrm>
      </p:grpSpPr>
      <p:sp>
        <p:nvSpPr>
          <p:cNvPr id="2482" name="Google Shape;2482;g56d1131b4f_1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3" name="Google Shape;2483;g56d1131b4f_1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89" name="Shape 2489"/>
        <p:cNvGrpSpPr/>
        <p:nvPr/>
      </p:nvGrpSpPr>
      <p:grpSpPr>
        <a:xfrm>
          <a:off x="0" y="0"/>
          <a:ext cx="0" cy="0"/>
          <a:chOff x="0" y="0"/>
          <a:chExt cx="0" cy="0"/>
        </a:xfrm>
      </p:grpSpPr>
      <p:sp>
        <p:nvSpPr>
          <p:cNvPr id="2490" name="Google Shape;2490;g56d1131b4f_1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1" name="Google Shape;2491;g56d1131b4f_1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98" name="Shape 2498"/>
        <p:cNvGrpSpPr/>
        <p:nvPr/>
      </p:nvGrpSpPr>
      <p:grpSpPr>
        <a:xfrm>
          <a:off x="0" y="0"/>
          <a:ext cx="0" cy="0"/>
          <a:chOff x="0" y="0"/>
          <a:chExt cx="0" cy="0"/>
        </a:xfrm>
      </p:grpSpPr>
      <p:sp>
        <p:nvSpPr>
          <p:cNvPr id="2499" name="Google Shape;2499;g56d1131b4f_1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0" name="Google Shape;2500;g56d1131b4f_1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05" name="Shape 2505"/>
        <p:cNvGrpSpPr/>
        <p:nvPr/>
      </p:nvGrpSpPr>
      <p:grpSpPr>
        <a:xfrm>
          <a:off x="0" y="0"/>
          <a:ext cx="0" cy="0"/>
          <a:chOff x="0" y="0"/>
          <a:chExt cx="0" cy="0"/>
        </a:xfrm>
      </p:grpSpPr>
      <p:sp>
        <p:nvSpPr>
          <p:cNvPr id="2506" name="Google Shape;2506;g58e670c0fc_0_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7" name="Google Shape;2507;g58e670c0fc_0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12" name="Shape 2512"/>
        <p:cNvGrpSpPr/>
        <p:nvPr/>
      </p:nvGrpSpPr>
      <p:grpSpPr>
        <a:xfrm>
          <a:off x="0" y="0"/>
          <a:ext cx="0" cy="0"/>
          <a:chOff x="0" y="0"/>
          <a:chExt cx="0" cy="0"/>
        </a:xfrm>
      </p:grpSpPr>
      <p:sp>
        <p:nvSpPr>
          <p:cNvPr id="2513" name="Google Shape;2513;g575c1aba6b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4" name="Google Shape;2514;g575c1aba6b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20" name="Shape 2520"/>
        <p:cNvGrpSpPr/>
        <p:nvPr/>
      </p:nvGrpSpPr>
      <p:grpSpPr>
        <a:xfrm>
          <a:off x="0" y="0"/>
          <a:ext cx="0" cy="0"/>
          <a:chOff x="0" y="0"/>
          <a:chExt cx="0" cy="0"/>
        </a:xfrm>
      </p:grpSpPr>
      <p:sp>
        <p:nvSpPr>
          <p:cNvPr id="2521" name="Google Shape;2521;g575c1aba6b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2" name="Google Shape;2522;g575c1aba6b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28" name="Shape 2528"/>
        <p:cNvGrpSpPr/>
        <p:nvPr/>
      </p:nvGrpSpPr>
      <p:grpSpPr>
        <a:xfrm>
          <a:off x="0" y="0"/>
          <a:ext cx="0" cy="0"/>
          <a:chOff x="0" y="0"/>
          <a:chExt cx="0" cy="0"/>
        </a:xfrm>
      </p:grpSpPr>
      <p:sp>
        <p:nvSpPr>
          <p:cNvPr id="2529" name="Google Shape;2529;g575c1aba6b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0" name="Google Shape;2530;g575c1aba6b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36" name="Shape 2536"/>
        <p:cNvGrpSpPr/>
        <p:nvPr/>
      </p:nvGrpSpPr>
      <p:grpSpPr>
        <a:xfrm>
          <a:off x="0" y="0"/>
          <a:ext cx="0" cy="0"/>
          <a:chOff x="0" y="0"/>
          <a:chExt cx="0" cy="0"/>
        </a:xfrm>
      </p:grpSpPr>
      <p:sp>
        <p:nvSpPr>
          <p:cNvPr id="2537" name="Google Shape;2537;g575c1aba6b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8" name="Google Shape;2538;g575c1aba6b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44" name="Shape 2544"/>
        <p:cNvGrpSpPr/>
        <p:nvPr/>
      </p:nvGrpSpPr>
      <p:grpSpPr>
        <a:xfrm>
          <a:off x="0" y="0"/>
          <a:ext cx="0" cy="0"/>
          <a:chOff x="0" y="0"/>
          <a:chExt cx="0" cy="0"/>
        </a:xfrm>
      </p:grpSpPr>
      <p:sp>
        <p:nvSpPr>
          <p:cNvPr id="2545" name="Google Shape;2545;g575c1aba6b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6" name="Google Shape;2546;g575c1aba6b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6" name="Shape 286"/>
        <p:cNvGrpSpPr/>
        <p:nvPr/>
      </p:nvGrpSpPr>
      <p:grpSpPr>
        <a:xfrm>
          <a:off x="0" y="0"/>
          <a:ext cx="0" cy="0"/>
          <a:chOff x="0" y="0"/>
          <a:chExt cx="0" cy="0"/>
        </a:xfrm>
      </p:grpSpPr>
      <p:sp>
        <p:nvSpPr>
          <p:cNvPr id="287" name="Google Shape;287;g581bfa03fc_0_2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581bfa03fc_0_2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51" name="Shape 2551"/>
        <p:cNvGrpSpPr/>
        <p:nvPr/>
      </p:nvGrpSpPr>
      <p:grpSpPr>
        <a:xfrm>
          <a:off x="0" y="0"/>
          <a:ext cx="0" cy="0"/>
          <a:chOff x="0" y="0"/>
          <a:chExt cx="0" cy="0"/>
        </a:xfrm>
      </p:grpSpPr>
      <p:sp>
        <p:nvSpPr>
          <p:cNvPr id="2552" name="Google Shape;2552;g575c1aba6b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3" name="Google Shape;2553;g575c1aba6b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59" name="Shape 2559"/>
        <p:cNvGrpSpPr/>
        <p:nvPr/>
      </p:nvGrpSpPr>
      <p:grpSpPr>
        <a:xfrm>
          <a:off x="0" y="0"/>
          <a:ext cx="0" cy="0"/>
          <a:chOff x="0" y="0"/>
          <a:chExt cx="0" cy="0"/>
        </a:xfrm>
      </p:grpSpPr>
      <p:sp>
        <p:nvSpPr>
          <p:cNvPr id="2560" name="Google Shape;2560;g575c1aba6b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1" name="Google Shape;2561;g575c1aba6b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67" name="Shape 2567"/>
        <p:cNvGrpSpPr/>
        <p:nvPr/>
      </p:nvGrpSpPr>
      <p:grpSpPr>
        <a:xfrm>
          <a:off x="0" y="0"/>
          <a:ext cx="0" cy="0"/>
          <a:chOff x="0" y="0"/>
          <a:chExt cx="0" cy="0"/>
        </a:xfrm>
      </p:grpSpPr>
      <p:sp>
        <p:nvSpPr>
          <p:cNvPr id="2568" name="Google Shape;2568;g575c1aba6b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9" name="Google Shape;2569;g575c1aba6b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75" name="Shape 2575"/>
        <p:cNvGrpSpPr/>
        <p:nvPr/>
      </p:nvGrpSpPr>
      <p:grpSpPr>
        <a:xfrm>
          <a:off x="0" y="0"/>
          <a:ext cx="0" cy="0"/>
          <a:chOff x="0" y="0"/>
          <a:chExt cx="0" cy="0"/>
        </a:xfrm>
      </p:grpSpPr>
      <p:sp>
        <p:nvSpPr>
          <p:cNvPr id="2576" name="Google Shape;2576;g575c1aba6b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7" name="Google Shape;2577;g575c1aba6b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82" name="Shape 2582"/>
        <p:cNvGrpSpPr/>
        <p:nvPr/>
      </p:nvGrpSpPr>
      <p:grpSpPr>
        <a:xfrm>
          <a:off x="0" y="0"/>
          <a:ext cx="0" cy="0"/>
          <a:chOff x="0" y="0"/>
          <a:chExt cx="0" cy="0"/>
        </a:xfrm>
      </p:grpSpPr>
      <p:sp>
        <p:nvSpPr>
          <p:cNvPr id="2583" name="Google Shape;2583;g575c1aba6b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4" name="Google Shape;2584;g575c1aba6b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89" name="Shape 2589"/>
        <p:cNvGrpSpPr/>
        <p:nvPr/>
      </p:nvGrpSpPr>
      <p:grpSpPr>
        <a:xfrm>
          <a:off x="0" y="0"/>
          <a:ext cx="0" cy="0"/>
          <a:chOff x="0" y="0"/>
          <a:chExt cx="0" cy="0"/>
        </a:xfrm>
      </p:grpSpPr>
      <p:sp>
        <p:nvSpPr>
          <p:cNvPr id="2590" name="Google Shape;2590;g575c1aba6b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1" name="Google Shape;2591;g575c1aba6b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96" name="Shape 2596"/>
        <p:cNvGrpSpPr/>
        <p:nvPr/>
      </p:nvGrpSpPr>
      <p:grpSpPr>
        <a:xfrm>
          <a:off x="0" y="0"/>
          <a:ext cx="0" cy="0"/>
          <a:chOff x="0" y="0"/>
          <a:chExt cx="0" cy="0"/>
        </a:xfrm>
      </p:grpSpPr>
      <p:sp>
        <p:nvSpPr>
          <p:cNvPr id="2597" name="Google Shape;2597;g575c1aba6b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8" name="Google Shape;2598;g575c1aba6b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03" name="Shape 2603"/>
        <p:cNvGrpSpPr/>
        <p:nvPr/>
      </p:nvGrpSpPr>
      <p:grpSpPr>
        <a:xfrm>
          <a:off x="0" y="0"/>
          <a:ext cx="0" cy="0"/>
          <a:chOff x="0" y="0"/>
          <a:chExt cx="0" cy="0"/>
        </a:xfrm>
      </p:grpSpPr>
      <p:sp>
        <p:nvSpPr>
          <p:cNvPr id="2604" name="Google Shape;2604;g575c1aba6b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5" name="Google Shape;2605;g575c1aba6b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10" name="Shape 2610"/>
        <p:cNvGrpSpPr/>
        <p:nvPr/>
      </p:nvGrpSpPr>
      <p:grpSpPr>
        <a:xfrm>
          <a:off x="0" y="0"/>
          <a:ext cx="0" cy="0"/>
          <a:chOff x="0" y="0"/>
          <a:chExt cx="0" cy="0"/>
        </a:xfrm>
      </p:grpSpPr>
      <p:sp>
        <p:nvSpPr>
          <p:cNvPr id="2611" name="Google Shape;2611;g575c1aba6b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2" name="Google Shape;2612;g575c1aba6b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18" name="Shape 2618"/>
        <p:cNvGrpSpPr/>
        <p:nvPr/>
      </p:nvGrpSpPr>
      <p:grpSpPr>
        <a:xfrm>
          <a:off x="0" y="0"/>
          <a:ext cx="0" cy="0"/>
          <a:chOff x="0" y="0"/>
          <a:chExt cx="0" cy="0"/>
        </a:xfrm>
      </p:grpSpPr>
      <p:sp>
        <p:nvSpPr>
          <p:cNvPr id="2619" name="Google Shape;2619;g575c1aba6b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0" name="Google Shape;2620;g575c1aba6b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4" name="Shape 294"/>
        <p:cNvGrpSpPr/>
        <p:nvPr/>
      </p:nvGrpSpPr>
      <p:grpSpPr>
        <a:xfrm>
          <a:off x="0" y="0"/>
          <a:ext cx="0" cy="0"/>
          <a:chOff x="0" y="0"/>
          <a:chExt cx="0" cy="0"/>
        </a:xfrm>
      </p:grpSpPr>
      <p:sp>
        <p:nvSpPr>
          <p:cNvPr id="295" name="Google Shape;295;g581bfa03fc_0_2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581bfa03fc_0_2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25" name="Shape 2625"/>
        <p:cNvGrpSpPr/>
        <p:nvPr/>
      </p:nvGrpSpPr>
      <p:grpSpPr>
        <a:xfrm>
          <a:off x="0" y="0"/>
          <a:ext cx="0" cy="0"/>
          <a:chOff x="0" y="0"/>
          <a:chExt cx="0" cy="0"/>
        </a:xfrm>
      </p:grpSpPr>
      <p:sp>
        <p:nvSpPr>
          <p:cNvPr id="2626" name="Google Shape;2626;g575c1aba6b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7" name="Google Shape;2627;g575c1aba6b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33" name="Shape 2633"/>
        <p:cNvGrpSpPr/>
        <p:nvPr/>
      </p:nvGrpSpPr>
      <p:grpSpPr>
        <a:xfrm>
          <a:off x="0" y="0"/>
          <a:ext cx="0" cy="0"/>
          <a:chOff x="0" y="0"/>
          <a:chExt cx="0" cy="0"/>
        </a:xfrm>
      </p:grpSpPr>
      <p:sp>
        <p:nvSpPr>
          <p:cNvPr id="2634" name="Google Shape;2634;g575c1aba6b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5" name="Google Shape;2635;g575c1aba6b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41" name="Shape 2641"/>
        <p:cNvGrpSpPr/>
        <p:nvPr/>
      </p:nvGrpSpPr>
      <p:grpSpPr>
        <a:xfrm>
          <a:off x="0" y="0"/>
          <a:ext cx="0" cy="0"/>
          <a:chOff x="0" y="0"/>
          <a:chExt cx="0" cy="0"/>
        </a:xfrm>
      </p:grpSpPr>
      <p:sp>
        <p:nvSpPr>
          <p:cNvPr id="2642" name="Google Shape;2642;g575c1aba6b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3" name="Google Shape;2643;g575c1aba6b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49" name="Shape 2649"/>
        <p:cNvGrpSpPr/>
        <p:nvPr/>
      </p:nvGrpSpPr>
      <p:grpSpPr>
        <a:xfrm>
          <a:off x="0" y="0"/>
          <a:ext cx="0" cy="0"/>
          <a:chOff x="0" y="0"/>
          <a:chExt cx="0" cy="0"/>
        </a:xfrm>
      </p:grpSpPr>
      <p:sp>
        <p:nvSpPr>
          <p:cNvPr id="2650" name="Google Shape;2650;g5759bd105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1" name="Google Shape;2651;g5759bd105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57" name="Shape 2657"/>
        <p:cNvGrpSpPr/>
        <p:nvPr/>
      </p:nvGrpSpPr>
      <p:grpSpPr>
        <a:xfrm>
          <a:off x="0" y="0"/>
          <a:ext cx="0" cy="0"/>
          <a:chOff x="0" y="0"/>
          <a:chExt cx="0" cy="0"/>
        </a:xfrm>
      </p:grpSpPr>
      <p:sp>
        <p:nvSpPr>
          <p:cNvPr id="2658" name="Google Shape;2658;g5759bd105a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9" name="Google Shape;2659;g5759bd105a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65" name="Shape 2665"/>
        <p:cNvGrpSpPr/>
        <p:nvPr/>
      </p:nvGrpSpPr>
      <p:grpSpPr>
        <a:xfrm>
          <a:off x="0" y="0"/>
          <a:ext cx="0" cy="0"/>
          <a:chOff x="0" y="0"/>
          <a:chExt cx="0" cy="0"/>
        </a:xfrm>
      </p:grpSpPr>
      <p:sp>
        <p:nvSpPr>
          <p:cNvPr id="2666" name="Google Shape;2666;g5759bd105a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7" name="Google Shape;2667;g5759bd105a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73" name="Shape 2673"/>
        <p:cNvGrpSpPr/>
        <p:nvPr/>
      </p:nvGrpSpPr>
      <p:grpSpPr>
        <a:xfrm>
          <a:off x="0" y="0"/>
          <a:ext cx="0" cy="0"/>
          <a:chOff x="0" y="0"/>
          <a:chExt cx="0" cy="0"/>
        </a:xfrm>
      </p:grpSpPr>
      <p:sp>
        <p:nvSpPr>
          <p:cNvPr id="2674" name="Google Shape;2674;g5759bd105a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5" name="Google Shape;2675;g5759bd105a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81" name="Shape 2681"/>
        <p:cNvGrpSpPr/>
        <p:nvPr/>
      </p:nvGrpSpPr>
      <p:grpSpPr>
        <a:xfrm>
          <a:off x="0" y="0"/>
          <a:ext cx="0" cy="0"/>
          <a:chOff x="0" y="0"/>
          <a:chExt cx="0" cy="0"/>
        </a:xfrm>
      </p:grpSpPr>
      <p:sp>
        <p:nvSpPr>
          <p:cNvPr id="2682" name="Google Shape;2682;g5759bd105a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3" name="Google Shape;2683;g5759bd105a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88" name="Shape 2688"/>
        <p:cNvGrpSpPr/>
        <p:nvPr/>
      </p:nvGrpSpPr>
      <p:grpSpPr>
        <a:xfrm>
          <a:off x="0" y="0"/>
          <a:ext cx="0" cy="0"/>
          <a:chOff x="0" y="0"/>
          <a:chExt cx="0" cy="0"/>
        </a:xfrm>
      </p:grpSpPr>
      <p:sp>
        <p:nvSpPr>
          <p:cNvPr id="2689" name="Google Shape;2689;g59f9dbe47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0" name="Google Shape;2690;g59f9dbe47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96" name="Shape 2696"/>
        <p:cNvGrpSpPr/>
        <p:nvPr/>
      </p:nvGrpSpPr>
      <p:grpSpPr>
        <a:xfrm>
          <a:off x="0" y="0"/>
          <a:ext cx="0" cy="0"/>
          <a:chOff x="0" y="0"/>
          <a:chExt cx="0" cy="0"/>
        </a:xfrm>
      </p:grpSpPr>
      <p:sp>
        <p:nvSpPr>
          <p:cNvPr id="2697" name="Google Shape;2697;g59f9dbe472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8" name="Google Shape;2698;g59f9dbe472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2" name="Shape 302"/>
        <p:cNvGrpSpPr/>
        <p:nvPr/>
      </p:nvGrpSpPr>
      <p:grpSpPr>
        <a:xfrm>
          <a:off x="0" y="0"/>
          <a:ext cx="0" cy="0"/>
          <a:chOff x="0" y="0"/>
          <a:chExt cx="0" cy="0"/>
        </a:xfrm>
      </p:grpSpPr>
      <p:sp>
        <p:nvSpPr>
          <p:cNvPr id="303" name="Google Shape;303;g581bfa03fc_0_2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581bfa03fc_0_2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04" name="Shape 2704"/>
        <p:cNvGrpSpPr/>
        <p:nvPr/>
      </p:nvGrpSpPr>
      <p:grpSpPr>
        <a:xfrm>
          <a:off x="0" y="0"/>
          <a:ext cx="0" cy="0"/>
          <a:chOff x="0" y="0"/>
          <a:chExt cx="0" cy="0"/>
        </a:xfrm>
      </p:grpSpPr>
      <p:sp>
        <p:nvSpPr>
          <p:cNvPr id="2705" name="Google Shape;2705;g59f9dbe472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6" name="Google Shape;2706;g59f9dbe472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11" name="Shape 2711"/>
        <p:cNvGrpSpPr/>
        <p:nvPr/>
      </p:nvGrpSpPr>
      <p:grpSpPr>
        <a:xfrm>
          <a:off x="0" y="0"/>
          <a:ext cx="0" cy="0"/>
          <a:chOff x="0" y="0"/>
          <a:chExt cx="0" cy="0"/>
        </a:xfrm>
      </p:grpSpPr>
      <p:sp>
        <p:nvSpPr>
          <p:cNvPr id="2712" name="Google Shape;2712;g5adc9017c6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3" name="Google Shape;2713;g5adc9017c6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0" name="Shape 310"/>
        <p:cNvGrpSpPr/>
        <p:nvPr/>
      </p:nvGrpSpPr>
      <p:grpSpPr>
        <a:xfrm>
          <a:off x="0" y="0"/>
          <a:ext cx="0" cy="0"/>
          <a:chOff x="0" y="0"/>
          <a:chExt cx="0" cy="0"/>
        </a:xfrm>
      </p:grpSpPr>
      <p:sp>
        <p:nvSpPr>
          <p:cNvPr id="311" name="Google Shape;311;g581bfa03fc_0_2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581bfa03fc_0_2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7" name="Shape 317"/>
        <p:cNvGrpSpPr/>
        <p:nvPr/>
      </p:nvGrpSpPr>
      <p:grpSpPr>
        <a:xfrm>
          <a:off x="0" y="0"/>
          <a:ext cx="0" cy="0"/>
          <a:chOff x="0" y="0"/>
          <a:chExt cx="0" cy="0"/>
        </a:xfrm>
      </p:grpSpPr>
      <p:sp>
        <p:nvSpPr>
          <p:cNvPr id="318" name="Google Shape;318;g581bfa03fc_0_3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581bfa03fc_0_3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5" name="Shape 325"/>
        <p:cNvGrpSpPr/>
        <p:nvPr/>
      </p:nvGrpSpPr>
      <p:grpSpPr>
        <a:xfrm>
          <a:off x="0" y="0"/>
          <a:ext cx="0" cy="0"/>
          <a:chOff x="0" y="0"/>
          <a:chExt cx="0" cy="0"/>
        </a:xfrm>
      </p:grpSpPr>
      <p:sp>
        <p:nvSpPr>
          <p:cNvPr id="326" name="Google Shape;326;g581bfa03fc_0_3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581bfa03fc_0_3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3" name="Shape 333"/>
        <p:cNvGrpSpPr/>
        <p:nvPr/>
      </p:nvGrpSpPr>
      <p:grpSpPr>
        <a:xfrm>
          <a:off x="0" y="0"/>
          <a:ext cx="0" cy="0"/>
          <a:chOff x="0" y="0"/>
          <a:chExt cx="0" cy="0"/>
        </a:xfrm>
      </p:grpSpPr>
      <p:sp>
        <p:nvSpPr>
          <p:cNvPr id="334" name="Google Shape;334;g581bfa03fc_0_3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581bfa03fc_0_3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1" name="Shape 341"/>
        <p:cNvGrpSpPr/>
        <p:nvPr/>
      </p:nvGrpSpPr>
      <p:grpSpPr>
        <a:xfrm>
          <a:off x="0" y="0"/>
          <a:ext cx="0" cy="0"/>
          <a:chOff x="0" y="0"/>
          <a:chExt cx="0" cy="0"/>
        </a:xfrm>
      </p:grpSpPr>
      <p:sp>
        <p:nvSpPr>
          <p:cNvPr id="342" name="Google Shape;342;g581bfa03fc_0_3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581bfa03fc_0_3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 name="Shape 73"/>
        <p:cNvGrpSpPr/>
        <p:nvPr/>
      </p:nvGrpSpPr>
      <p:grpSpPr>
        <a:xfrm>
          <a:off x="0" y="0"/>
          <a:ext cx="0" cy="0"/>
          <a:chOff x="0" y="0"/>
          <a:chExt cx="0" cy="0"/>
        </a:xfrm>
      </p:grpSpPr>
      <p:sp>
        <p:nvSpPr>
          <p:cNvPr id="74" name="Google Shape;74;g5115d6a809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5115d6a809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9" name="Shape 349"/>
        <p:cNvGrpSpPr/>
        <p:nvPr/>
      </p:nvGrpSpPr>
      <p:grpSpPr>
        <a:xfrm>
          <a:off x="0" y="0"/>
          <a:ext cx="0" cy="0"/>
          <a:chOff x="0" y="0"/>
          <a:chExt cx="0" cy="0"/>
        </a:xfrm>
      </p:grpSpPr>
      <p:sp>
        <p:nvSpPr>
          <p:cNvPr id="350" name="Google Shape;350;g581bfa03fc_0_3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581bfa03fc_0_3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7" name="Shape 357"/>
        <p:cNvGrpSpPr/>
        <p:nvPr/>
      </p:nvGrpSpPr>
      <p:grpSpPr>
        <a:xfrm>
          <a:off x="0" y="0"/>
          <a:ext cx="0" cy="0"/>
          <a:chOff x="0" y="0"/>
          <a:chExt cx="0" cy="0"/>
        </a:xfrm>
      </p:grpSpPr>
      <p:sp>
        <p:nvSpPr>
          <p:cNvPr id="358" name="Google Shape;358;g581bfa03fc_0_3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581bfa03fc_0_3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5" name="Shape 365"/>
        <p:cNvGrpSpPr/>
        <p:nvPr/>
      </p:nvGrpSpPr>
      <p:grpSpPr>
        <a:xfrm>
          <a:off x="0" y="0"/>
          <a:ext cx="0" cy="0"/>
          <a:chOff x="0" y="0"/>
          <a:chExt cx="0" cy="0"/>
        </a:xfrm>
      </p:grpSpPr>
      <p:sp>
        <p:nvSpPr>
          <p:cNvPr id="366" name="Google Shape;366;g581bfa03fc_0_3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581bfa03fc_0_3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2" name="Shape 372"/>
        <p:cNvGrpSpPr/>
        <p:nvPr/>
      </p:nvGrpSpPr>
      <p:grpSpPr>
        <a:xfrm>
          <a:off x="0" y="0"/>
          <a:ext cx="0" cy="0"/>
          <a:chOff x="0" y="0"/>
          <a:chExt cx="0" cy="0"/>
        </a:xfrm>
      </p:grpSpPr>
      <p:sp>
        <p:nvSpPr>
          <p:cNvPr id="373" name="Google Shape;373;g581bfa03fc_0_3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581bfa03fc_0_3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0" name="Shape 380"/>
        <p:cNvGrpSpPr/>
        <p:nvPr/>
      </p:nvGrpSpPr>
      <p:grpSpPr>
        <a:xfrm>
          <a:off x="0" y="0"/>
          <a:ext cx="0" cy="0"/>
          <a:chOff x="0" y="0"/>
          <a:chExt cx="0" cy="0"/>
        </a:xfrm>
      </p:grpSpPr>
      <p:sp>
        <p:nvSpPr>
          <p:cNvPr id="381" name="Google Shape;381;g58952ecbb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58952ecbb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7" name="Shape 387"/>
        <p:cNvGrpSpPr/>
        <p:nvPr/>
      </p:nvGrpSpPr>
      <p:grpSpPr>
        <a:xfrm>
          <a:off x="0" y="0"/>
          <a:ext cx="0" cy="0"/>
          <a:chOff x="0" y="0"/>
          <a:chExt cx="0" cy="0"/>
        </a:xfrm>
      </p:grpSpPr>
      <p:sp>
        <p:nvSpPr>
          <p:cNvPr id="388" name="Google Shape;388;g581e144ad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581e144ad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5" name="Shape 395"/>
        <p:cNvGrpSpPr/>
        <p:nvPr/>
      </p:nvGrpSpPr>
      <p:grpSpPr>
        <a:xfrm>
          <a:off x="0" y="0"/>
          <a:ext cx="0" cy="0"/>
          <a:chOff x="0" y="0"/>
          <a:chExt cx="0" cy="0"/>
        </a:xfrm>
      </p:grpSpPr>
      <p:sp>
        <p:nvSpPr>
          <p:cNvPr id="396" name="Google Shape;396;g581e144ad0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7" name="Google Shape;397;g581e144ad0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2" name="Shape 402"/>
        <p:cNvGrpSpPr/>
        <p:nvPr/>
      </p:nvGrpSpPr>
      <p:grpSpPr>
        <a:xfrm>
          <a:off x="0" y="0"/>
          <a:ext cx="0" cy="0"/>
          <a:chOff x="0" y="0"/>
          <a:chExt cx="0" cy="0"/>
        </a:xfrm>
      </p:grpSpPr>
      <p:sp>
        <p:nvSpPr>
          <p:cNvPr id="403" name="Google Shape;403;g581e144ad0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4" name="Google Shape;404;g581e144ad0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0" name="Shape 410"/>
        <p:cNvGrpSpPr/>
        <p:nvPr/>
      </p:nvGrpSpPr>
      <p:grpSpPr>
        <a:xfrm>
          <a:off x="0" y="0"/>
          <a:ext cx="0" cy="0"/>
          <a:chOff x="0" y="0"/>
          <a:chExt cx="0" cy="0"/>
        </a:xfrm>
      </p:grpSpPr>
      <p:sp>
        <p:nvSpPr>
          <p:cNvPr id="411" name="Google Shape;411;g581e144ad0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581e144ad0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7" name="Shape 417"/>
        <p:cNvGrpSpPr/>
        <p:nvPr/>
      </p:nvGrpSpPr>
      <p:grpSpPr>
        <a:xfrm>
          <a:off x="0" y="0"/>
          <a:ext cx="0" cy="0"/>
          <a:chOff x="0" y="0"/>
          <a:chExt cx="0" cy="0"/>
        </a:xfrm>
      </p:grpSpPr>
      <p:sp>
        <p:nvSpPr>
          <p:cNvPr id="418" name="Google Shape;418;g581e144ad0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9" name="Google Shape;419;g581e144ad0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 name="Shape 80"/>
        <p:cNvGrpSpPr/>
        <p:nvPr/>
      </p:nvGrpSpPr>
      <p:grpSpPr>
        <a:xfrm>
          <a:off x="0" y="0"/>
          <a:ext cx="0" cy="0"/>
          <a:chOff x="0" y="0"/>
          <a:chExt cx="0" cy="0"/>
        </a:xfrm>
      </p:grpSpPr>
      <p:sp>
        <p:nvSpPr>
          <p:cNvPr id="81" name="Google Shape;81;g581bfa03fc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581bfa03fc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5" name="Shape 425"/>
        <p:cNvGrpSpPr/>
        <p:nvPr/>
      </p:nvGrpSpPr>
      <p:grpSpPr>
        <a:xfrm>
          <a:off x="0" y="0"/>
          <a:ext cx="0" cy="0"/>
          <a:chOff x="0" y="0"/>
          <a:chExt cx="0" cy="0"/>
        </a:xfrm>
      </p:grpSpPr>
      <p:sp>
        <p:nvSpPr>
          <p:cNvPr id="426" name="Google Shape;426;g581e144ad0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7" name="Google Shape;427;g581e144ad0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2" name="Shape 432"/>
        <p:cNvGrpSpPr/>
        <p:nvPr/>
      </p:nvGrpSpPr>
      <p:grpSpPr>
        <a:xfrm>
          <a:off x="0" y="0"/>
          <a:ext cx="0" cy="0"/>
          <a:chOff x="0" y="0"/>
          <a:chExt cx="0" cy="0"/>
        </a:xfrm>
      </p:grpSpPr>
      <p:sp>
        <p:nvSpPr>
          <p:cNvPr id="433" name="Google Shape;433;g581e144ad0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4" name="Google Shape;434;g581e144ad0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9" name="Shape 439"/>
        <p:cNvGrpSpPr/>
        <p:nvPr/>
      </p:nvGrpSpPr>
      <p:grpSpPr>
        <a:xfrm>
          <a:off x="0" y="0"/>
          <a:ext cx="0" cy="0"/>
          <a:chOff x="0" y="0"/>
          <a:chExt cx="0" cy="0"/>
        </a:xfrm>
      </p:grpSpPr>
      <p:sp>
        <p:nvSpPr>
          <p:cNvPr id="440" name="Google Shape;440;g581e144ad0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1" name="Google Shape;441;g581e144ad0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7" name="Shape 447"/>
        <p:cNvGrpSpPr/>
        <p:nvPr/>
      </p:nvGrpSpPr>
      <p:grpSpPr>
        <a:xfrm>
          <a:off x="0" y="0"/>
          <a:ext cx="0" cy="0"/>
          <a:chOff x="0" y="0"/>
          <a:chExt cx="0" cy="0"/>
        </a:xfrm>
      </p:grpSpPr>
      <p:sp>
        <p:nvSpPr>
          <p:cNvPr id="448" name="Google Shape;448;g581e144ad0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9" name="Google Shape;449;g581e144ad0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4" name="Shape 454"/>
        <p:cNvGrpSpPr/>
        <p:nvPr/>
      </p:nvGrpSpPr>
      <p:grpSpPr>
        <a:xfrm>
          <a:off x="0" y="0"/>
          <a:ext cx="0" cy="0"/>
          <a:chOff x="0" y="0"/>
          <a:chExt cx="0" cy="0"/>
        </a:xfrm>
      </p:grpSpPr>
      <p:sp>
        <p:nvSpPr>
          <p:cNvPr id="455" name="Google Shape;455;g581e144ad0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6" name="Google Shape;456;g581e144ad0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1" name="Shape 461"/>
        <p:cNvGrpSpPr/>
        <p:nvPr/>
      </p:nvGrpSpPr>
      <p:grpSpPr>
        <a:xfrm>
          <a:off x="0" y="0"/>
          <a:ext cx="0" cy="0"/>
          <a:chOff x="0" y="0"/>
          <a:chExt cx="0" cy="0"/>
        </a:xfrm>
      </p:grpSpPr>
      <p:sp>
        <p:nvSpPr>
          <p:cNvPr id="462" name="Google Shape;462;g581e144ad0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3" name="Google Shape;463;g581e144ad0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9" name="Shape 469"/>
        <p:cNvGrpSpPr/>
        <p:nvPr/>
      </p:nvGrpSpPr>
      <p:grpSpPr>
        <a:xfrm>
          <a:off x="0" y="0"/>
          <a:ext cx="0" cy="0"/>
          <a:chOff x="0" y="0"/>
          <a:chExt cx="0" cy="0"/>
        </a:xfrm>
      </p:grpSpPr>
      <p:sp>
        <p:nvSpPr>
          <p:cNvPr id="470" name="Google Shape;470;g581e144ad0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1" name="Google Shape;471;g581e144ad0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7" name="Shape 477"/>
        <p:cNvGrpSpPr/>
        <p:nvPr/>
      </p:nvGrpSpPr>
      <p:grpSpPr>
        <a:xfrm>
          <a:off x="0" y="0"/>
          <a:ext cx="0" cy="0"/>
          <a:chOff x="0" y="0"/>
          <a:chExt cx="0" cy="0"/>
        </a:xfrm>
      </p:grpSpPr>
      <p:sp>
        <p:nvSpPr>
          <p:cNvPr id="478" name="Google Shape;478;g581e144ad0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9" name="Google Shape;479;g581e144ad0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5" name="Shape 485"/>
        <p:cNvGrpSpPr/>
        <p:nvPr/>
      </p:nvGrpSpPr>
      <p:grpSpPr>
        <a:xfrm>
          <a:off x="0" y="0"/>
          <a:ext cx="0" cy="0"/>
          <a:chOff x="0" y="0"/>
          <a:chExt cx="0" cy="0"/>
        </a:xfrm>
      </p:grpSpPr>
      <p:sp>
        <p:nvSpPr>
          <p:cNvPr id="486" name="Google Shape;486;g581e144ad0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7" name="Google Shape;487;g581e144ad0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3" name="Shape 493"/>
        <p:cNvGrpSpPr/>
        <p:nvPr/>
      </p:nvGrpSpPr>
      <p:grpSpPr>
        <a:xfrm>
          <a:off x="0" y="0"/>
          <a:ext cx="0" cy="0"/>
          <a:chOff x="0" y="0"/>
          <a:chExt cx="0" cy="0"/>
        </a:xfrm>
      </p:grpSpPr>
      <p:sp>
        <p:nvSpPr>
          <p:cNvPr id="494" name="Google Shape;494;g581e144ad0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5" name="Google Shape;495;g581e144ad0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 name="Shape 87"/>
        <p:cNvGrpSpPr/>
        <p:nvPr/>
      </p:nvGrpSpPr>
      <p:grpSpPr>
        <a:xfrm>
          <a:off x="0" y="0"/>
          <a:ext cx="0" cy="0"/>
          <a:chOff x="0" y="0"/>
          <a:chExt cx="0" cy="0"/>
        </a:xfrm>
      </p:grpSpPr>
      <p:sp>
        <p:nvSpPr>
          <p:cNvPr id="88" name="Google Shape;88;g581bfa03fc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581bfa03fc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1" name="Shape 501"/>
        <p:cNvGrpSpPr/>
        <p:nvPr/>
      </p:nvGrpSpPr>
      <p:grpSpPr>
        <a:xfrm>
          <a:off x="0" y="0"/>
          <a:ext cx="0" cy="0"/>
          <a:chOff x="0" y="0"/>
          <a:chExt cx="0" cy="0"/>
        </a:xfrm>
      </p:grpSpPr>
      <p:sp>
        <p:nvSpPr>
          <p:cNvPr id="502" name="Google Shape;502;g581e144ad0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3" name="Google Shape;503;g581e144ad0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7" name="Shape 527"/>
        <p:cNvGrpSpPr/>
        <p:nvPr/>
      </p:nvGrpSpPr>
      <p:grpSpPr>
        <a:xfrm>
          <a:off x="0" y="0"/>
          <a:ext cx="0" cy="0"/>
          <a:chOff x="0" y="0"/>
          <a:chExt cx="0" cy="0"/>
        </a:xfrm>
      </p:grpSpPr>
      <p:sp>
        <p:nvSpPr>
          <p:cNvPr id="528" name="Google Shape;528;g581e144ad0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9" name="Google Shape;529;g581e144ad0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7" name="Shape 547"/>
        <p:cNvGrpSpPr/>
        <p:nvPr/>
      </p:nvGrpSpPr>
      <p:grpSpPr>
        <a:xfrm>
          <a:off x="0" y="0"/>
          <a:ext cx="0" cy="0"/>
          <a:chOff x="0" y="0"/>
          <a:chExt cx="0" cy="0"/>
        </a:xfrm>
      </p:grpSpPr>
      <p:sp>
        <p:nvSpPr>
          <p:cNvPr id="548" name="Google Shape;548;g581e144ad0_0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9" name="Google Shape;549;g581e144ad0_0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5" name="Shape 555"/>
        <p:cNvGrpSpPr/>
        <p:nvPr/>
      </p:nvGrpSpPr>
      <p:grpSpPr>
        <a:xfrm>
          <a:off x="0" y="0"/>
          <a:ext cx="0" cy="0"/>
          <a:chOff x="0" y="0"/>
          <a:chExt cx="0" cy="0"/>
        </a:xfrm>
      </p:grpSpPr>
      <p:sp>
        <p:nvSpPr>
          <p:cNvPr id="556" name="Google Shape;556;g581e144ad0_0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7" name="Google Shape;557;g581e144ad0_0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3" name="Shape 563"/>
        <p:cNvGrpSpPr/>
        <p:nvPr/>
      </p:nvGrpSpPr>
      <p:grpSpPr>
        <a:xfrm>
          <a:off x="0" y="0"/>
          <a:ext cx="0" cy="0"/>
          <a:chOff x="0" y="0"/>
          <a:chExt cx="0" cy="0"/>
        </a:xfrm>
      </p:grpSpPr>
      <p:sp>
        <p:nvSpPr>
          <p:cNvPr id="564" name="Google Shape;564;g581e144ad0_0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5" name="Google Shape;565;g581e144ad0_0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1" name="Shape 571"/>
        <p:cNvGrpSpPr/>
        <p:nvPr/>
      </p:nvGrpSpPr>
      <p:grpSpPr>
        <a:xfrm>
          <a:off x="0" y="0"/>
          <a:ext cx="0" cy="0"/>
          <a:chOff x="0" y="0"/>
          <a:chExt cx="0" cy="0"/>
        </a:xfrm>
      </p:grpSpPr>
      <p:sp>
        <p:nvSpPr>
          <p:cNvPr id="572" name="Google Shape;572;g581e144ad0_0_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3" name="Google Shape;573;g581e144ad0_0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8" name="Shape 578"/>
        <p:cNvGrpSpPr/>
        <p:nvPr/>
      </p:nvGrpSpPr>
      <p:grpSpPr>
        <a:xfrm>
          <a:off x="0" y="0"/>
          <a:ext cx="0" cy="0"/>
          <a:chOff x="0" y="0"/>
          <a:chExt cx="0" cy="0"/>
        </a:xfrm>
      </p:grpSpPr>
      <p:sp>
        <p:nvSpPr>
          <p:cNvPr id="579" name="Google Shape;579;g581e144ad0_0_1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0" name="Google Shape;580;g581e144ad0_0_1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6" name="Shape 586"/>
        <p:cNvGrpSpPr/>
        <p:nvPr/>
      </p:nvGrpSpPr>
      <p:grpSpPr>
        <a:xfrm>
          <a:off x="0" y="0"/>
          <a:ext cx="0" cy="0"/>
          <a:chOff x="0" y="0"/>
          <a:chExt cx="0" cy="0"/>
        </a:xfrm>
      </p:grpSpPr>
      <p:sp>
        <p:nvSpPr>
          <p:cNvPr id="587" name="Google Shape;587;g581e144ad0_0_1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8" name="Google Shape;588;g581e144ad0_0_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4" name="Shape 594"/>
        <p:cNvGrpSpPr/>
        <p:nvPr/>
      </p:nvGrpSpPr>
      <p:grpSpPr>
        <a:xfrm>
          <a:off x="0" y="0"/>
          <a:ext cx="0" cy="0"/>
          <a:chOff x="0" y="0"/>
          <a:chExt cx="0" cy="0"/>
        </a:xfrm>
      </p:grpSpPr>
      <p:sp>
        <p:nvSpPr>
          <p:cNvPr id="595" name="Google Shape;595;g581e144ad0_0_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6" name="Google Shape;596;g581e144ad0_0_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2" name="Shape 602"/>
        <p:cNvGrpSpPr/>
        <p:nvPr/>
      </p:nvGrpSpPr>
      <p:grpSpPr>
        <a:xfrm>
          <a:off x="0" y="0"/>
          <a:ext cx="0" cy="0"/>
          <a:chOff x="0" y="0"/>
          <a:chExt cx="0" cy="0"/>
        </a:xfrm>
      </p:grpSpPr>
      <p:sp>
        <p:nvSpPr>
          <p:cNvPr id="603" name="Google Shape;603;g581e144ad0_0_2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4" name="Google Shape;604;g581e144ad0_0_2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 name="Shape 94"/>
        <p:cNvGrpSpPr/>
        <p:nvPr/>
      </p:nvGrpSpPr>
      <p:grpSpPr>
        <a:xfrm>
          <a:off x="0" y="0"/>
          <a:ext cx="0" cy="0"/>
          <a:chOff x="0" y="0"/>
          <a:chExt cx="0" cy="0"/>
        </a:xfrm>
      </p:grpSpPr>
      <p:sp>
        <p:nvSpPr>
          <p:cNvPr id="95" name="Google Shape;95;g581bfa03fc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581bfa03fc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0" name="Shape 610"/>
        <p:cNvGrpSpPr/>
        <p:nvPr/>
      </p:nvGrpSpPr>
      <p:grpSpPr>
        <a:xfrm>
          <a:off x="0" y="0"/>
          <a:ext cx="0" cy="0"/>
          <a:chOff x="0" y="0"/>
          <a:chExt cx="0" cy="0"/>
        </a:xfrm>
      </p:grpSpPr>
      <p:sp>
        <p:nvSpPr>
          <p:cNvPr id="611" name="Google Shape;611;g581e144ad0_0_2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2" name="Google Shape;612;g581e144ad0_0_2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8" name="Shape 618"/>
        <p:cNvGrpSpPr/>
        <p:nvPr/>
      </p:nvGrpSpPr>
      <p:grpSpPr>
        <a:xfrm>
          <a:off x="0" y="0"/>
          <a:ext cx="0" cy="0"/>
          <a:chOff x="0" y="0"/>
          <a:chExt cx="0" cy="0"/>
        </a:xfrm>
      </p:grpSpPr>
      <p:sp>
        <p:nvSpPr>
          <p:cNvPr id="619" name="Google Shape;619;g581e144ad0_0_2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0" name="Google Shape;620;g581e144ad0_0_2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5" name="Shape 625"/>
        <p:cNvGrpSpPr/>
        <p:nvPr/>
      </p:nvGrpSpPr>
      <p:grpSpPr>
        <a:xfrm>
          <a:off x="0" y="0"/>
          <a:ext cx="0" cy="0"/>
          <a:chOff x="0" y="0"/>
          <a:chExt cx="0" cy="0"/>
        </a:xfrm>
      </p:grpSpPr>
      <p:sp>
        <p:nvSpPr>
          <p:cNvPr id="626" name="Google Shape;626;g581e144ad0_0_2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7" name="Google Shape;627;g581e144ad0_0_2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3" name="Shape 633"/>
        <p:cNvGrpSpPr/>
        <p:nvPr/>
      </p:nvGrpSpPr>
      <p:grpSpPr>
        <a:xfrm>
          <a:off x="0" y="0"/>
          <a:ext cx="0" cy="0"/>
          <a:chOff x="0" y="0"/>
          <a:chExt cx="0" cy="0"/>
        </a:xfrm>
      </p:grpSpPr>
      <p:sp>
        <p:nvSpPr>
          <p:cNvPr id="634" name="Google Shape;634;g581e144ad0_0_2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5" name="Google Shape;635;g581e144ad0_0_2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1" name="Shape 641"/>
        <p:cNvGrpSpPr/>
        <p:nvPr/>
      </p:nvGrpSpPr>
      <p:grpSpPr>
        <a:xfrm>
          <a:off x="0" y="0"/>
          <a:ext cx="0" cy="0"/>
          <a:chOff x="0" y="0"/>
          <a:chExt cx="0" cy="0"/>
        </a:xfrm>
      </p:grpSpPr>
      <p:sp>
        <p:nvSpPr>
          <p:cNvPr id="642" name="Google Shape;642;g581e144ad0_0_2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3" name="Google Shape;643;g581e144ad0_0_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8" name="Shape 648"/>
        <p:cNvGrpSpPr/>
        <p:nvPr/>
      </p:nvGrpSpPr>
      <p:grpSpPr>
        <a:xfrm>
          <a:off x="0" y="0"/>
          <a:ext cx="0" cy="0"/>
          <a:chOff x="0" y="0"/>
          <a:chExt cx="0" cy="0"/>
        </a:xfrm>
      </p:grpSpPr>
      <p:sp>
        <p:nvSpPr>
          <p:cNvPr id="649" name="Google Shape;649;g581e144ad0_0_2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0" name="Google Shape;650;g581e144ad0_0_2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6" name="Shape 656"/>
        <p:cNvGrpSpPr/>
        <p:nvPr/>
      </p:nvGrpSpPr>
      <p:grpSpPr>
        <a:xfrm>
          <a:off x="0" y="0"/>
          <a:ext cx="0" cy="0"/>
          <a:chOff x="0" y="0"/>
          <a:chExt cx="0" cy="0"/>
        </a:xfrm>
      </p:grpSpPr>
      <p:sp>
        <p:nvSpPr>
          <p:cNvPr id="657" name="Google Shape;657;g58952ecbb8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8" name="Google Shape;658;g58952ecbb8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3" name="Shape 663"/>
        <p:cNvGrpSpPr/>
        <p:nvPr/>
      </p:nvGrpSpPr>
      <p:grpSpPr>
        <a:xfrm>
          <a:off x="0" y="0"/>
          <a:ext cx="0" cy="0"/>
          <a:chOff x="0" y="0"/>
          <a:chExt cx="0" cy="0"/>
        </a:xfrm>
      </p:grpSpPr>
      <p:sp>
        <p:nvSpPr>
          <p:cNvPr id="664" name="Google Shape;664;g581e144ad0_0_2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5" name="Google Shape;665;g581e144ad0_0_2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0" name="Shape 670"/>
        <p:cNvGrpSpPr/>
        <p:nvPr/>
      </p:nvGrpSpPr>
      <p:grpSpPr>
        <a:xfrm>
          <a:off x="0" y="0"/>
          <a:ext cx="0" cy="0"/>
          <a:chOff x="0" y="0"/>
          <a:chExt cx="0" cy="0"/>
        </a:xfrm>
      </p:grpSpPr>
      <p:sp>
        <p:nvSpPr>
          <p:cNvPr id="671" name="Google Shape;671;g581e144ad0_0_2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2" name="Google Shape;672;g581e144ad0_0_2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8" name="Shape 678"/>
        <p:cNvGrpSpPr/>
        <p:nvPr/>
      </p:nvGrpSpPr>
      <p:grpSpPr>
        <a:xfrm>
          <a:off x="0" y="0"/>
          <a:ext cx="0" cy="0"/>
          <a:chOff x="0" y="0"/>
          <a:chExt cx="0" cy="0"/>
        </a:xfrm>
      </p:grpSpPr>
      <p:sp>
        <p:nvSpPr>
          <p:cNvPr id="679" name="Google Shape;679;g581e144ad0_0_2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0" name="Google Shape;680;g581e144ad0_0_2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 name="Shape 101"/>
        <p:cNvGrpSpPr/>
        <p:nvPr/>
      </p:nvGrpSpPr>
      <p:grpSpPr>
        <a:xfrm>
          <a:off x="0" y="0"/>
          <a:ext cx="0" cy="0"/>
          <a:chOff x="0" y="0"/>
          <a:chExt cx="0" cy="0"/>
        </a:xfrm>
      </p:grpSpPr>
      <p:sp>
        <p:nvSpPr>
          <p:cNvPr id="102" name="Google Shape;102;g581bfa03fc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581bfa03fc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6" name="Shape 686"/>
        <p:cNvGrpSpPr/>
        <p:nvPr/>
      </p:nvGrpSpPr>
      <p:grpSpPr>
        <a:xfrm>
          <a:off x="0" y="0"/>
          <a:ext cx="0" cy="0"/>
          <a:chOff x="0" y="0"/>
          <a:chExt cx="0" cy="0"/>
        </a:xfrm>
      </p:grpSpPr>
      <p:sp>
        <p:nvSpPr>
          <p:cNvPr id="687" name="Google Shape;687;g581e144ad0_0_2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8" name="Google Shape;688;g581e144ad0_0_2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3" name="Shape 693"/>
        <p:cNvGrpSpPr/>
        <p:nvPr/>
      </p:nvGrpSpPr>
      <p:grpSpPr>
        <a:xfrm>
          <a:off x="0" y="0"/>
          <a:ext cx="0" cy="0"/>
          <a:chOff x="0" y="0"/>
          <a:chExt cx="0" cy="0"/>
        </a:xfrm>
      </p:grpSpPr>
      <p:sp>
        <p:nvSpPr>
          <p:cNvPr id="694" name="Google Shape;694;g581e144ad0_0_2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5" name="Google Shape;695;g581e144ad0_0_2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0" name="Shape 700"/>
        <p:cNvGrpSpPr/>
        <p:nvPr/>
      </p:nvGrpSpPr>
      <p:grpSpPr>
        <a:xfrm>
          <a:off x="0" y="0"/>
          <a:ext cx="0" cy="0"/>
          <a:chOff x="0" y="0"/>
          <a:chExt cx="0" cy="0"/>
        </a:xfrm>
      </p:grpSpPr>
      <p:sp>
        <p:nvSpPr>
          <p:cNvPr id="701" name="Google Shape;701;g581e144ad0_0_3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2" name="Google Shape;702;g581e144ad0_0_3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8" name="Shape 708"/>
        <p:cNvGrpSpPr/>
        <p:nvPr/>
      </p:nvGrpSpPr>
      <p:grpSpPr>
        <a:xfrm>
          <a:off x="0" y="0"/>
          <a:ext cx="0" cy="0"/>
          <a:chOff x="0" y="0"/>
          <a:chExt cx="0" cy="0"/>
        </a:xfrm>
      </p:grpSpPr>
      <p:sp>
        <p:nvSpPr>
          <p:cNvPr id="709" name="Google Shape;709;g581e144ad0_0_3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0" name="Google Shape;710;g581e144ad0_0_3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6" name="Shape 716"/>
        <p:cNvGrpSpPr/>
        <p:nvPr/>
      </p:nvGrpSpPr>
      <p:grpSpPr>
        <a:xfrm>
          <a:off x="0" y="0"/>
          <a:ext cx="0" cy="0"/>
          <a:chOff x="0" y="0"/>
          <a:chExt cx="0" cy="0"/>
        </a:xfrm>
      </p:grpSpPr>
      <p:sp>
        <p:nvSpPr>
          <p:cNvPr id="717" name="Google Shape;717;g581e144ad0_0_3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8" name="Google Shape;718;g581e144ad0_0_3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4" name="Shape 724"/>
        <p:cNvGrpSpPr/>
        <p:nvPr/>
      </p:nvGrpSpPr>
      <p:grpSpPr>
        <a:xfrm>
          <a:off x="0" y="0"/>
          <a:ext cx="0" cy="0"/>
          <a:chOff x="0" y="0"/>
          <a:chExt cx="0" cy="0"/>
        </a:xfrm>
      </p:grpSpPr>
      <p:sp>
        <p:nvSpPr>
          <p:cNvPr id="725" name="Google Shape;725;g581e144ad0_0_3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6" name="Google Shape;726;g581e144ad0_0_3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2" name="Shape 732"/>
        <p:cNvGrpSpPr/>
        <p:nvPr/>
      </p:nvGrpSpPr>
      <p:grpSpPr>
        <a:xfrm>
          <a:off x="0" y="0"/>
          <a:ext cx="0" cy="0"/>
          <a:chOff x="0" y="0"/>
          <a:chExt cx="0" cy="0"/>
        </a:xfrm>
      </p:grpSpPr>
      <p:sp>
        <p:nvSpPr>
          <p:cNvPr id="733" name="Google Shape;733;g581e144ad0_0_3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4" name="Google Shape;734;g581e144ad0_0_3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9" name="Shape 739"/>
        <p:cNvGrpSpPr/>
        <p:nvPr/>
      </p:nvGrpSpPr>
      <p:grpSpPr>
        <a:xfrm>
          <a:off x="0" y="0"/>
          <a:ext cx="0" cy="0"/>
          <a:chOff x="0" y="0"/>
          <a:chExt cx="0" cy="0"/>
        </a:xfrm>
      </p:grpSpPr>
      <p:sp>
        <p:nvSpPr>
          <p:cNvPr id="740" name="Google Shape;740;g581e144ad0_0_3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1" name="Google Shape;741;g581e144ad0_0_3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7" name="Shape 747"/>
        <p:cNvGrpSpPr/>
        <p:nvPr/>
      </p:nvGrpSpPr>
      <p:grpSpPr>
        <a:xfrm>
          <a:off x="0" y="0"/>
          <a:ext cx="0" cy="0"/>
          <a:chOff x="0" y="0"/>
          <a:chExt cx="0" cy="0"/>
        </a:xfrm>
      </p:grpSpPr>
      <p:sp>
        <p:nvSpPr>
          <p:cNvPr id="748" name="Google Shape;748;g581e144ad0_0_3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9" name="Google Shape;749;g581e144ad0_0_3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4" name="Shape 754"/>
        <p:cNvGrpSpPr/>
        <p:nvPr/>
      </p:nvGrpSpPr>
      <p:grpSpPr>
        <a:xfrm>
          <a:off x="0" y="0"/>
          <a:ext cx="0" cy="0"/>
          <a:chOff x="0" y="0"/>
          <a:chExt cx="0" cy="0"/>
        </a:xfrm>
      </p:grpSpPr>
      <p:sp>
        <p:nvSpPr>
          <p:cNvPr id="755" name="Google Shape;755;g581e144ad0_0_3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6" name="Google Shape;756;g581e144ad0_0_3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 name="Shape 109"/>
        <p:cNvGrpSpPr/>
        <p:nvPr/>
      </p:nvGrpSpPr>
      <p:grpSpPr>
        <a:xfrm>
          <a:off x="0" y="0"/>
          <a:ext cx="0" cy="0"/>
          <a:chOff x="0" y="0"/>
          <a:chExt cx="0" cy="0"/>
        </a:xfrm>
      </p:grpSpPr>
      <p:sp>
        <p:nvSpPr>
          <p:cNvPr id="110" name="Google Shape;110;g581bfa03fc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581bfa03fc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2" name="Shape 762"/>
        <p:cNvGrpSpPr/>
        <p:nvPr/>
      </p:nvGrpSpPr>
      <p:grpSpPr>
        <a:xfrm>
          <a:off x="0" y="0"/>
          <a:ext cx="0" cy="0"/>
          <a:chOff x="0" y="0"/>
          <a:chExt cx="0" cy="0"/>
        </a:xfrm>
      </p:grpSpPr>
      <p:sp>
        <p:nvSpPr>
          <p:cNvPr id="763" name="Google Shape;763;g581e144ad0_0_3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4" name="Google Shape;764;g581e144ad0_0_3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9" name="Shape 769"/>
        <p:cNvGrpSpPr/>
        <p:nvPr/>
      </p:nvGrpSpPr>
      <p:grpSpPr>
        <a:xfrm>
          <a:off x="0" y="0"/>
          <a:ext cx="0" cy="0"/>
          <a:chOff x="0" y="0"/>
          <a:chExt cx="0" cy="0"/>
        </a:xfrm>
      </p:grpSpPr>
      <p:sp>
        <p:nvSpPr>
          <p:cNvPr id="770" name="Google Shape;770;g581e144ad0_0_3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1" name="Google Shape;771;g581e144ad0_0_3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7" name="Shape 777"/>
        <p:cNvGrpSpPr/>
        <p:nvPr/>
      </p:nvGrpSpPr>
      <p:grpSpPr>
        <a:xfrm>
          <a:off x="0" y="0"/>
          <a:ext cx="0" cy="0"/>
          <a:chOff x="0" y="0"/>
          <a:chExt cx="0" cy="0"/>
        </a:xfrm>
      </p:grpSpPr>
      <p:sp>
        <p:nvSpPr>
          <p:cNvPr id="778" name="Google Shape;778;g58201b27e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9" name="Google Shape;779;g58201b27e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5" name="Shape 785"/>
        <p:cNvGrpSpPr/>
        <p:nvPr/>
      </p:nvGrpSpPr>
      <p:grpSpPr>
        <a:xfrm>
          <a:off x="0" y="0"/>
          <a:ext cx="0" cy="0"/>
          <a:chOff x="0" y="0"/>
          <a:chExt cx="0" cy="0"/>
        </a:xfrm>
      </p:grpSpPr>
      <p:sp>
        <p:nvSpPr>
          <p:cNvPr id="786" name="Google Shape;786;g58201b27e5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7" name="Google Shape;787;g58201b27e5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3" name="Shape 793"/>
        <p:cNvGrpSpPr/>
        <p:nvPr/>
      </p:nvGrpSpPr>
      <p:grpSpPr>
        <a:xfrm>
          <a:off x="0" y="0"/>
          <a:ext cx="0" cy="0"/>
          <a:chOff x="0" y="0"/>
          <a:chExt cx="0" cy="0"/>
        </a:xfrm>
      </p:grpSpPr>
      <p:sp>
        <p:nvSpPr>
          <p:cNvPr id="794" name="Google Shape;794;g58201b27e5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5" name="Google Shape;795;g58201b27e5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1" name="Shape 801"/>
        <p:cNvGrpSpPr/>
        <p:nvPr/>
      </p:nvGrpSpPr>
      <p:grpSpPr>
        <a:xfrm>
          <a:off x="0" y="0"/>
          <a:ext cx="0" cy="0"/>
          <a:chOff x="0" y="0"/>
          <a:chExt cx="0" cy="0"/>
        </a:xfrm>
      </p:grpSpPr>
      <p:sp>
        <p:nvSpPr>
          <p:cNvPr id="802" name="Google Shape;802;g58201b27e5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3" name="Google Shape;803;g58201b27e5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9" name="Shape 809"/>
        <p:cNvGrpSpPr/>
        <p:nvPr/>
      </p:nvGrpSpPr>
      <p:grpSpPr>
        <a:xfrm>
          <a:off x="0" y="0"/>
          <a:ext cx="0" cy="0"/>
          <a:chOff x="0" y="0"/>
          <a:chExt cx="0" cy="0"/>
        </a:xfrm>
      </p:grpSpPr>
      <p:sp>
        <p:nvSpPr>
          <p:cNvPr id="810" name="Google Shape;810;g58201b27e5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1" name="Google Shape;811;g58201b27e5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7" name="Shape 817"/>
        <p:cNvGrpSpPr/>
        <p:nvPr/>
      </p:nvGrpSpPr>
      <p:grpSpPr>
        <a:xfrm>
          <a:off x="0" y="0"/>
          <a:ext cx="0" cy="0"/>
          <a:chOff x="0" y="0"/>
          <a:chExt cx="0" cy="0"/>
        </a:xfrm>
      </p:grpSpPr>
      <p:sp>
        <p:nvSpPr>
          <p:cNvPr id="818" name="Google Shape;818;g58225c0ed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9" name="Google Shape;819;g58225c0ed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4" name="Shape 824"/>
        <p:cNvGrpSpPr/>
        <p:nvPr/>
      </p:nvGrpSpPr>
      <p:grpSpPr>
        <a:xfrm>
          <a:off x="0" y="0"/>
          <a:ext cx="0" cy="0"/>
          <a:chOff x="0" y="0"/>
          <a:chExt cx="0" cy="0"/>
        </a:xfrm>
      </p:grpSpPr>
      <p:sp>
        <p:nvSpPr>
          <p:cNvPr id="825" name="Google Shape;825;g58225c0ede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6" name="Google Shape;826;g58225c0ede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2" name="Shape 832"/>
        <p:cNvGrpSpPr/>
        <p:nvPr/>
      </p:nvGrpSpPr>
      <p:grpSpPr>
        <a:xfrm>
          <a:off x="0" y="0"/>
          <a:ext cx="0" cy="0"/>
          <a:chOff x="0" y="0"/>
          <a:chExt cx="0" cy="0"/>
        </a:xfrm>
      </p:grpSpPr>
      <p:sp>
        <p:nvSpPr>
          <p:cNvPr id="833" name="Google Shape;833;g58225c0ede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4" name="Google Shape;834;g58225c0ede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png"/><Relationship Id="rId4" Type="http://schemas.openxmlformats.org/officeDocument/2006/relationships/image" Target="../media/image1.png"/><Relationship Id="rId5"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4.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0.xml"/><Relationship Id="rId3" Type="http://schemas.openxmlformats.org/officeDocument/2006/relationships/image" Target="../media/image4.png"/><Relationship Id="rId4" Type="http://schemas.openxmlformats.org/officeDocument/2006/relationships/hyperlink" Target="http://localhost:8888/notebooks/Idiomatic%20Programmer%20-%20handbook%201%20-%20Codelab%203.ipynb" TargetMode="Externa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1.xml"/><Relationship Id="rId3" Type="http://schemas.openxmlformats.org/officeDocument/2006/relationships/image" Target="../media/image4.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2.xml"/><Relationship Id="rId3" Type="http://schemas.openxmlformats.org/officeDocument/2006/relationships/image" Target="../media/image4.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3.xml"/><Relationship Id="rId3" Type="http://schemas.openxmlformats.org/officeDocument/2006/relationships/image" Target="../media/image4.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4.xml"/><Relationship Id="rId3" Type="http://schemas.openxmlformats.org/officeDocument/2006/relationships/image" Target="../media/image4.png"/><Relationship Id="rId4" Type="http://schemas.openxmlformats.org/officeDocument/2006/relationships/image" Target="../media/image11.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5.xml"/><Relationship Id="rId3" Type="http://schemas.openxmlformats.org/officeDocument/2006/relationships/image" Target="../media/image4.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6.xml"/><Relationship Id="rId3" Type="http://schemas.openxmlformats.org/officeDocument/2006/relationships/image" Target="../media/image4.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7.xml"/><Relationship Id="rId3" Type="http://schemas.openxmlformats.org/officeDocument/2006/relationships/image" Target="../media/image4.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8.xml"/><Relationship Id="rId3" Type="http://schemas.openxmlformats.org/officeDocument/2006/relationships/image" Target="../media/image4.png"/><Relationship Id="rId4" Type="http://schemas.openxmlformats.org/officeDocument/2006/relationships/image" Target="../media/image32.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9.xml"/><Relationship Id="rId3"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4.png"/><Relationship Id="rId4" Type="http://schemas.openxmlformats.org/officeDocument/2006/relationships/image" Target="../media/image3.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0.xml"/><Relationship Id="rId3" Type="http://schemas.openxmlformats.org/officeDocument/2006/relationships/image" Target="../media/image4.png"/><Relationship Id="rId4" Type="http://schemas.openxmlformats.org/officeDocument/2006/relationships/image" Target="../media/image30.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1.xml"/><Relationship Id="rId3" Type="http://schemas.openxmlformats.org/officeDocument/2006/relationships/image" Target="../media/image4.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2.xml"/><Relationship Id="rId3" Type="http://schemas.openxmlformats.org/officeDocument/2006/relationships/image" Target="../media/image4.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3.xml"/><Relationship Id="rId3" Type="http://schemas.openxmlformats.org/officeDocument/2006/relationships/image" Target="../media/image4.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4.xml"/><Relationship Id="rId3" Type="http://schemas.openxmlformats.org/officeDocument/2006/relationships/image" Target="../media/image4.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5.xml"/><Relationship Id="rId3" Type="http://schemas.openxmlformats.org/officeDocument/2006/relationships/image" Target="../media/image4.png"/><Relationship Id="rId4" Type="http://schemas.openxmlformats.org/officeDocument/2006/relationships/image" Target="../media/image12.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6.xml"/><Relationship Id="rId3" Type="http://schemas.openxmlformats.org/officeDocument/2006/relationships/image" Target="../media/image4.png"/><Relationship Id="rId4" Type="http://schemas.openxmlformats.org/officeDocument/2006/relationships/image" Target="../media/image27.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7.xml"/><Relationship Id="rId3" Type="http://schemas.openxmlformats.org/officeDocument/2006/relationships/image" Target="../media/image4.png"/><Relationship Id="rId4" Type="http://schemas.openxmlformats.org/officeDocument/2006/relationships/image" Target="../media/image31.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8.xml"/><Relationship Id="rId3" Type="http://schemas.openxmlformats.org/officeDocument/2006/relationships/image" Target="../media/image4.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9.xml"/><Relationship Id="rId3" Type="http://schemas.openxmlformats.org/officeDocument/2006/relationships/image" Target="../media/image4.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4.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0.xml"/><Relationship Id="rId3" Type="http://schemas.openxmlformats.org/officeDocument/2006/relationships/image" Target="../media/image4.png"/><Relationship Id="rId4" Type="http://schemas.openxmlformats.org/officeDocument/2006/relationships/image" Target="../media/image39.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1.xml"/><Relationship Id="rId3" Type="http://schemas.openxmlformats.org/officeDocument/2006/relationships/image" Target="../media/image4.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2.xml"/><Relationship Id="rId3" Type="http://schemas.openxmlformats.org/officeDocument/2006/relationships/image" Target="../media/image4.png"/><Relationship Id="rId4" Type="http://schemas.openxmlformats.org/officeDocument/2006/relationships/image" Target="../media/image53.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3.xml"/><Relationship Id="rId3" Type="http://schemas.openxmlformats.org/officeDocument/2006/relationships/image" Target="../media/image4.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4.xml"/><Relationship Id="rId3" Type="http://schemas.openxmlformats.org/officeDocument/2006/relationships/image" Target="../media/image4.png"/><Relationship Id="rId4" Type="http://schemas.openxmlformats.org/officeDocument/2006/relationships/hyperlink" Target="http://localhost:8888/notebooks/Idiomatic%20Programmer%20-%20handbook%201%20-%20Codelab%204.ipynb" TargetMode="Externa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5.xml"/><Relationship Id="rId3" Type="http://schemas.openxmlformats.org/officeDocument/2006/relationships/image" Target="../media/image4.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6.xml"/><Relationship Id="rId3" Type="http://schemas.openxmlformats.org/officeDocument/2006/relationships/image" Target="../media/image4.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7.xml"/><Relationship Id="rId3" Type="http://schemas.openxmlformats.org/officeDocument/2006/relationships/image" Target="../media/image4.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8.xml"/><Relationship Id="rId3" Type="http://schemas.openxmlformats.org/officeDocument/2006/relationships/image" Target="../media/image4.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9.xml"/><Relationship Id="rId3"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4.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0.xml"/><Relationship Id="rId3" Type="http://schemas.openxmlformats.org/officeDocument/2006/relationships/image" Target="../media/image4.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1.xml"/><Relationship Id="rId3" Type="http://schemas.openxmlformats.org/officeDocument/2006/relationships/image" Target="../media/image4.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2.xml"/><Relationship Id="rId3" Type="http://schemas.openxmlformats.org/officeDocument/2006/relationships/image" Target="../media/image4.png"/><Relationship Id="rId4" Type="http://schemas.openxmlformats.org/officeDocument/2006/relationships/image" Target="../media/image24.pn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3.xml"/><Relationship Id="rId3" Type="http://schemas.openxmlformats.org/officeDocument/2006/relationships/image" Target="../media/image4.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4.xml"/><Relationship Id="rId3" Type="http://schemas.openxmlformats.org/officeDocument/2006/relationships/image" Target="../media/image4.png"/><Relationship Id="rId4" Type="http://schemas.openxmlformats.org/officeDocument/2006/relationships/image" Target="../media/image43.pn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5.xml"/><Relationship Id="rId3" Type="http://schemas.openxmlformats.org/officeDocument/2006/relationships/image" Target="../media/image4.pn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6.xml"/><Relationship Id="rId3" Type="http://schemas.openxmlformats.org/officeDocument/2006/relationships/image" Target="../media/image4.pn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7.xml"/><Relationship Id="rId3" Type="http://schemas.openxmlformats.org/officeDocument/2006/relationships/image" Target="../media/image4.pn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8.xml"/><Relationship Id="rId3" Type="http://schemas.openxmlformats.org/officeDocument/2006/relationships/image" Target="../media/image4.pn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9.xml"/><Relationship Id="rId3" Type="http://schemas.openxmlformats.org/officeDocument/2006/relationships/image" Target="../media/image4.png"/><Relationship Id="rId4" Type="http://schemas.openxmlformats.org/officeDocument/2006/relationships/image" Target="../media/image46.png"/><Relationship Id="rId11" Type="http://schemas.openxmlformats.org/officeDocument/2006/relationships/image" Target="../media/image40.png"/><Relationship Id="rId10" Type="http://schemas.openxmlformats.org/officeDocument/2006/relationships/image" Target="../media/image58.png"/><Relationship Id="rId12" Type="http://schemas.openxmlformats.org/officeDocument/2006/relationships/image" Target="../media/image57.png"/><Relationship Id="rId9" Type="http://schemas.openxmlformats.org/officeDocument/2006/relationships/image" Target="../media/image54.png"/><Relationship Id="rId5" Type="http://schemas.openxmlformats.org/officeDocument/2006/relationships/image" Target="../media/image21.png"/><Relationship Id="rId6" Type="http://schemas.openxmlformats.org/officeDocument/2006/relationships/image" Target="../media/image45.png"/><Relationship Id="rId7" Type="http://schemas.openxmlformats.org/officeDocument/2006/relationships/image" Target="../media/image36.png"/><Relationship Id="rId8" Type="http://schemas.openxmlformats.org/officeDocument/2006/relationships/image" Target="../media/image4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4.pn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0.xml"/><Relationship Id="rId3" Type="http://schemas.openxmlformats.org/officeDocument/2006/relationships/image" Target="../media/image4.png"/><Relationship Id="rId4" Type="http://schemas.openxmlformats.org/officeDocument/2006/relationships/image" Target="../media/image48.png"/><Relationship Id="rId10" Type="http://schemas.openxmlformats.org/officeDocument/2006/relationships/image" Target="../media/image61.png"/><Relationship Id="rId9" Type="http://schemas.openxmlformats.org/officeDocument/2006/relationships/image" Target="../media/image66.png"/><Relationship Id="rId5" Type="http://schemas.openxmlformats.org/officeDocument/2006/relationships/image" Target="../media/image28.png"/><Relationship Id="rId6" Type="http://schemas.openxmlformats.org/officeDocument/2006/relationships/image" Target="../media/image68.png"/><Relationship Id="rId7" Type="http://schemas.openxmlformats.org/officeDocument/2006/relationships/image" Target="../media/image56.png"/><Relationship Id="rId8" Type="http://schemas.openxmlformats.org/officeDocument/2006/relationships/image" Target="../media/image33.png"/></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1.xml"/><Relationship Id="rId3" Type="http://schemas.openxmlformats.org/officeDocument/2006/relationships/image" Target="../media/image4.pn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2.xml"/><Relationship Id="rId3" Type="http://schemas.openxmlformats.org/officeDocument/2006/relationships/image" Target="../media/image4.pn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3.xml"/><Relationship Id="rId3" Type="http://schemas.openxmlformats.org/officeDocument/2006/relationships/image" Target="../media/image4.png"/></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4.xml"/><Relationship Id="rId3" Type="http://schemas.openxmlformats.org/officeDocument/2006/relationships/image" Target="../media/image4.png"/><Relationship Id="rId4" Type="http://schemas.openxmlformats.org/officeDocument/2006/relationships/image" Target="../media/image35.png"/><Relationship Id="rId5" Type="http://schemas.openxmlformats.org/officeDocument/2006/relationships/image" Target="../media/image75.png"/></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5.xml"/><Relationship Id="rId3" Type="http://schemas.openxmlformats.org/officeDocument/2006/relationships/image" Target="../media/image4.png"/><Relationship Id="rId4" Type="http://schemas.openxmlformats.org/officeDocument/2006/relationships/image" Target="../media/image51.png"/></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6.xml"/><Relationship Id="rId3" Type="http://schemas.openxmlformats.org/officeDocument/2006/relationships/image" Target="../media/image4.png"/></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7.xml"/><Relationship Id="rId3" Type="http://schemas.openxmlformats.org/officeDocument/2006/relationships/image" Target="../media/image4.png"/><Relationship Id="rId4" Type="http://schemas.openxmlformats.org/officeDocument/2006/relationships/image" Target="../media/image38.png"/></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8.xml"/><Relationship Id="rId3" Type="http://schemas.openxmlformats.org/officeDocument/2006/relationships/image" Target="../media/image4.png"/></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9.xml"/><Relationship Id="rId3" Type="http://schemas.openxmlformats.org/officeDocument/2006/relationships/image" Target="../media/image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4.png"/></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0.xml"/><Relationship Id="rId3" Type="http://schemas.openxmlformats.org/officeDocument/2006/relationships/image" Target="../media/image4.png"/><Relationship Id="rId4" Type="http://schemas.openxmlformats.org/officeDocument/2006/relationships/image" Target="../media/image71.png"/></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1.xml"/><Relationship Id="rId3" Type="http://schemas.openxmlformats.org/officeDocument/2006/relationships/image" Target="../media/image4.png"/><Relationship Id="rId4" Type="http://schemas.openxmlformats.org/officeDocument/2006/relationships/image" Target="../media/image72.png"/></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2.xml"/><Relationship Id="rId3" Type="http://schemas.openxmlformats.org/officeDocument/2006/relationships/image" Target="../media/image4.png"/><Relationship Id="rId4" Type="http://schemas.openxmlformats.org/officeDocument/2006/relationships/image" Target="../media/image41.png"/></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3.xml"/><Relationship Id="rId3" Type="http://schemas.openxmlformats.org/officeDocument/2006/relationships/image" Target="../media/image4.png"/></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4.xml"/><Relationship Id="rId3" Type="http://schemas.openxmlformats.org/officeDocument/2006/relationships/image" Target="../media/image4.png"/></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5.xml"/><Relationship Id="rId3" Type="http://schemas.openxmlformats.org/officeDocument/2006/relationships/image" Target="../media/image4.png"/></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6.xml"/><Relationship Id="rId3" Type="http://schemas.openxmlformats.org/officeDocument/2006/relationships/image" Target="../media/image4.png"/></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7.xml"/><Relationship Id="rId3" Type="http://schemas.openxmlformats.org/officeDocument/2006/relationships/image" Target="../media/image4.png"/></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8.xml"/><Relationship Id="rId3" Type="http://schemas.openxmlformats.org/officeDocument/2006/relationships/image" Target="../media/image4.png"/></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9.xml"/><Relationship Id="rId3" Type="http://schemas.openxmlformats.org/officeDocument/2006/relationships/image" Target="../media/image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4.png"/></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0.xml"/><Relationship Id="rId3" Type="http://schemas.openxmlformats.org/officeDocument/2006/relationships/image" Target="../media/image4.png"/></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1.xml"/><Relationship Id="rId3" Type="http://schemas.openxmlformats.org/officeDocument/2006/relationships/image" Target="../media/image4.png"/></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2.xml"/><Relationship Id="rId3" Type="http://schemas.openxmlformats.org/officeDocument/2006/relationships/image" Target="../media/image4.png"/></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3.xml"/><Relationship Id="rId3" Type="http://schemas.openxmlformats.org/officeDocument/2006/relationships/image" Target="../media/image4.png"/></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4.xml"/><Relationship Id="rId3" Type="http://schemas.openxmlformats.org/officeDocument/2006/relationships/image" Target="../media/image4.png"/><Relationship Id="rId4" Type="http://schemas.openxmlformats.org/officeDocument/2006/relationships/image" Target="../media/image80.png"/></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5.xml"/><Relationship Id="rId3" Type="http://schemas.openxmlformats.org/officeDocument/2006/relationships/image" Target="../media/image4.png"/></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6.xml"/><Relationship Id="rId3" Type="http://schemas.openxmlformats.org/officeDocument/2006/relationships/image" Target="../media/image4.png"/></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7.xml"/><Relationship Id="rId3" Type="http://schemas.openxmlformats.org/officeDocument/2006/relationships/image" Target="../media/image4.png"/></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8.xml"/><Relationship Id="rId3" Type="http://schemas.openxmlformats.org/officeDocument/2006/relationships/image" Target="../media/image4.png"/></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9.xml"/><Relationship Id="rId3" Type="http://schemas.openxmlformats.org/officeDocument/2006/relationships/image" Target="../media/image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4.png"/></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0.xml"/><Relationship Id="rId3" Type="http://schemas.openxmlformats.org/officeDocument/2006/relationships/image" Target="../media/image4.png"/></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1.xml"/><Relationship Id="rId3" Type="http://schemas.openxmlformats.org/officeDocument/2006/relationships/image" Target="../media/image4.png"/></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2.xml"/><Relationship Id="rId3" Type="http://schemas.openxmlformats.org/officeDocument/2006/relationships/image" Target="../media/image4.png"/></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3.xml"/><Relationship Id="rId3" Type="http://schemas.openxmlformats.org/officeDocument/2006/relationships/image" Target="../media/image4.png"/></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4.xml"/><Relationship Id="rId3" Type="http://schemas.openxmlformats.org/officeDocument/2006/relationships/image" Target="../media/image4.png"/></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5.xml"/><Relationship Id="rId3" Type="http://schemas.openxmlformats.org/officeDocument/2006/relationships/image" Target="../media/image4.png"/></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6.xml"/><Relationship Id="rId3" Type="http://schemas.openxmlformats.org/officeDocument/2006/relationships/image" Target="../media/image4.png"/></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7.xml"/><Relationship Id="rId3" Type="http://schemas.openxmlformats.org/officeDocument/2006/relationships/image" Target="../media/image4.png"/></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8.xml"/><Relationship Id="rId3" Type="http://schemas.openxmlformats.org/officeDocument/2006/relationships/image" Target="../media/image4.png"/></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9.xml"/><Relationship Id="rId3" Type="http://schemas.openxmlformats.org/officeDocument/2006/relationships/image" Target="../media/image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4.png"/></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0.xml"/><Relationship Id="rId3" Type="http://schemas.openxmlformats.org/officeDocument/2006/relationships/image" Target="../media/image4.png"/></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1.xml"/><Relationship Id="rId3" Type="http://schemas.openxmlformats.org/officeDocument/2006/relationships/image" Target="../media/image4.png"/></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2.xml"/><Relationship Id="rId3" Type="http://schemas.openxmlformats.org/officeDocument/2006/relationships/image" Target="../media/image4.png"/></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3.xml"/><Relationship Id="rId3" Type="http://schemas.openxmlformats.org/officeDocument/2006/relationships/image" Target="../media/image4.png"/></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4.xml"/><Relationship Id="rId3" Type="http://schemas.openxmlformats.org/officeDocument/2006/relationships/image" Target="../media/image4.png"/></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5.xml"/><Relationship Id="rId3" Type="http://schemas.openxmlformats.org/officeDocument/2006/relationships/image" Target="../media/image4.png"/></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6.xml"/><Relationship Id="rId3" Type="http://schemas.openxmlformats.org/officeDocument/2006/relationships/image" Target="../media/image4.png"/></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7.xml"/><Relationship Id="rId3" Type="http://schemas.openxmlformats.org/officeDocument/2006/relationships/image" Target="../media/image4.png"/></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8.xml"/><Relationship Id="rId3" Type="http://schemas.openxmlformats.org/officeDocument/2006/relationships/image" Target="../media/image4.png"/></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9.xml"/><Relationship Id="rId3" Type="http://schemas.openxmlformats.org/officeDocument/2006/relationships/image" Target="../media/image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4.png"/></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0.xml"/><Relationship Id="rId3" Type="http://schemas.openxmlformats.org/officeDocument/2006/relationships/image" Target="../media/image4.png"/><Relationship Id="rId4" Type="http://schemas.openxmlformats.org/officeDocument/2006/relationships/hyperlink" Target="https://www.kaggle.com/moltean/fruits" TargetMode="External"/><Relationship Id="rId5" Type="http://schemas.openxmlformats.org/officeDocument/2006/relationships/image" Target="../media/image62.png"/></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1.xml"/><Relationship Id="rId3" Type="http://schemas.openxmlformats.org/officeDocument/2006/relationships/image" Target="../media/image4.png"/></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2.xml"/><Relationship Id="rId3" Type="http://schemas.openxmlformats.org/officeDocument/2006/relationships/image" Target="../media/image4.png"/><Relationship Id="rId4" Type="http://schemas.openxmlformats.org/officeDocument/2006/relationships/image" Target="../media/image44.png"/></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3.xml"/><Relationship Id="rId3" Type="http://schemas.openxmlformats.org/officeDocument/2006/relationships/image" Target="../media/image4.png"/><Relationship Id="rId4" Type="http://schemas.openxmlformats.org/officeDocument/2006/relationships/image" Target="../media/image64.png"/></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4.xml"/><Relationship Id="rId3" Type="http://schemas.openxmlformats.org/officeDocument/2006/relationships/image" Target="../media/image4.png"/><Relationship Id="rId4" Type="http://schemas.openxmlformats.org/officeDocument/2006/relationships/image" Target="../media/image60.png"/></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5.xml"/><Relationship Id="rId3" Type="http://schemas.openxmlformats.org/officeDocument/2006/relationships/image" Target="../media/image4.png"/></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6.xml"/><Relationship Id="rId3" Type="http://schemas.openxmlformats.org/officeDocument/2006/relationships/image" Target="../media/image4.png"/></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7.xml"/><Relationship Id="rId3" Type="http://schemas.openxmlformats.org/officeDocument/2006/relationships/image" Target="../media/image4.png"/></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8.xml"/><Relationship Id="rId3" Type="http://schemas.openxmlformats.org/officeDocument/2006/relationships/image" Target="../media/image4.png"/></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9.xml"/><Relationship Id="rId3" Type="http://schemas.openxmlformats.org/officeDocument/2006/relationships/image" Target="../media/image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4.png"/></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0.xml"/><Relationship Id="rId3" Type="http://schemas.openxmlformats.org/officeDocument/2006/relationships/image" Target="../media/image4.png"/></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1.xml"/><Relationship Id="rId3" Type="http://schemas.openxmlformats.org/officeDocument/2006/relationships/image" Target="../media/image4.png"/></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2.xml"/><Relationship Id="rId3" Type="http://schemas.openxmlformats.org/officeDocument/2006/relationships/image" Target="../media/image4.png"/></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3.xml"/><Relationship Id="rId3" Type="http://schemas.openxmlformats.org/officeDocument/2006/relationships/image" Target="../media/image4.png"/></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4.xml"/><Relationship Id="rId3" Type="http://schemas.openxmlformats.org/officeDocument/2006/relationships/image" Target="../media/image4.png"/></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5.xml"/><Relationship Id="rId3" Type="http://schemas.openxmlformats.org/officeDocument/2006/relationships/image" Target="../media/image4.png"/><Relationship Id="rId4" Type="http://schemas.openxmlformats.org/officeDocument/2006/relationships/image" Target="../media/image47.png"/><Relationship Id="rId5" Type="http://schemas.openxmlformats.org/officeDocument/2006/relationships/image" Target="../media/image74.png"/><Relationship Id="rId6" Type="http://schemas.openxmlformats.org/officeDocument/2006/relationships/image" Target="../media/image70.png"/></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6.xml"/><Relationship Id="rId3" Type="http://schemas.openxmlformats.org/officeDocument/2006/relationships/image" Target="../media/image4.png"/></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7.xml"/><Relationship Id="rId3" Type="http://schemas.openxmlformats.org/officeDocument/2006/relationships/image" Target="../media/image4.png"/></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8.xml"/><Relationship Id="rId3" Type="http://schemas.openxmlformats.org/officeDocument/2006/relationships/image" Target="../media/image4.png"/></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9.xml"/><Relationship Id="rId3" Type="http://schemas.openxmlformats.org/officeDocument/2006/relationships/image" Target="../media/image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4.pn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0.xml"/><Relationship Id="rId3" Type="http://schemas.openxmlformats.org/officeDocument/2006/relationships/image" Target="../media/image4.png"/><Relationship Id="rId4" Type="http://schemas.openxmlformats.org/officeDocument/2006/relationships/image" Target="../media/image50.png"/><Relationship Id="rId5" Type="http://schemas.openxmlformats.org/officeDocument/2006/relationships/image" Target="../media/image73.png"/><Relationship Id="rId6" Type="http://schemas.openxmlformats.org/officeDocument/2006/relationships/image" Target="../media/image69.png"/></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1.xml"/><Relationship Id="rId3" Type="http://schemas.openxmlformats.org/officeDocument/2006/relationships/image" Target="../media/image4.png"/></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2.xml"/><Relationship Id="rId3" Type="http://schemas.openxmlformats.org/officeDocument/2006/relationships/image" Target="../media/image4.png"/></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3.xml"/><Relationship Id="rId3" Type="http://schemas.openxmlformats.org/officeDocument/2006/relationships/image" Target="../media/image4.png"/></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4.xml"/><Relationship Id="rId3" Type="http://schemas.openxmlformats.org/officeDocument/2006/relationships/image" Target="../media/image4.png"/><Relationship Id="rId4" Type="http://schemas.openxmlformats.org/officeDocument/2006/relationships/image" Target="../media/image52.png"/></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5.xml"/><Relationship Id="rId3" Type="http://schemas.openxmlformats.org/officeDocument/2006/relationships/image" Target="../media/image4.png"/><Relationship Id="rId4" Type="http://schemas.openxmlformats.org/officeDocument/2006/relationships/hyperlink" Target="https://www.pyimagesearch.com/2015/02/02/just-open-sourced-personal-imutils-package-series-opencv-convenience-functions/" TargetMode="Externa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6.xml"/><Relationship Id="rId3" Type="http://schemas.openxmlformats.org/officeDocument/2006/relationships/image" Target="../media/image4.png"/></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7.xml"/><Relationship Id="rId3" Type="http://schemas.openxmlformats.org/officeDocument/2006/relationships/image" Target="../media/image4.png"/></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8.xml"/><Relationship Id="rId3" Type="http://schemas.openxmlformats.org/officeDocument/2006/relationships/image" Target="../media/image4.png"/></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9.xml"/><Relationship Id="rId3" Type="http://schemas.openxmlformats.org/officeDocument/2006/relationships/image" Target="../media/image4.png"/><Relationship Id="rId4" Type="http://schemas.openxmlformats.org/officeDocument/2006/relationships/image" Target="../media/image7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4.png"/></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0.xml"/><Relationship Id="rId3" Type="http://schemas.openxmlformats.org/officeDocument/2006/relationships/image" Target="../media/image4.png"/><Relationship Id="rId4" Type="http://schemas.openxmlformats.org/officeDocument/2006/relationships/image" Target="../media/image76.jpg"/></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1.xml"/><Relationship Id="rId3" Type="http://schemas.openxmlformats.org/officeDocument/2006/relationships/image" Target="../media/image4.png"/><Relationship Id="rId4" Type="http://schemas.openxmlformats.org/officeDocument/2006/relationships/image" Target="../media/image55.jpg"/></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2.xml"/><Relationship Id="rId3" Type="http://schemas.openxmlformats.org/officeDocument/2006/relationships/image" Target="../media/image4.png"/></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3.xml"/><Relationship Id="rId3" Type="http://schemas.openxmlformats.org/officeDocument/2006/relationships/image" Target="../media/image4.png"/></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4.xml"/><Relationship Id="rId3" Type="http://schemas.openxmlformats.org/officeDocument/2006/relationships/image" Target="../media/image4.png"/></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5.xml"/><Relationship Id="rId3" Type="http://schemas.openxmlformats.org/officeDocument/2006/relationships/image" Target="../media/image4.png"/></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6.xml"/><Relationship Id="rId3" Type="http://schemas.openxmlformats.org/officeDocument/2006/relationships/image" Target="../media/image4.png"/></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7.xml"/><Relationship Id="rId3" Type="http://schemas.openxmlformats.org/officeDocument/2006/relationships/image" Target="../media/image4.png"/></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8.xml"/><Relationship Id="rId3" Type="http://schemas.openxmlformats.org/officeDocument/2006/relationships/image" Target="../media/image4.png"/></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9.xml"/><Relationship Id="rId3" Type="http://schemas.openxmlformats.org/officeDocument/2006/relationships/image" Target="../media/image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4.png"/></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0.xml"/><Relationship Id="rId3" Type="http://schemas.openxmlformats.org/officeDocument/2006/relationships/image" Target="../media/image4.png"/></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1.xml"/><Relationship Id="rId3" Type="http://schemas.openxmlformats.org/officeDocument/2006/relationships/image" Target="../media/image4.png"/></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2.xml"/><Relationship Id="rId3" Type="http://schemas.openxmlformats.org/officeDocument/2006/relationships/image" Target="../media/image4.png"/></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3.xml"/><Relationship Id="rId3" Type="http://schemas.openxmlformats.org/officeDocument/2006/relationships/image" Target="../media/image4.png"/><Relationship Id="rId4" Type="http://schemas.openxmlformats.org/officeDocument/2006/relationships/image" Target="../media/image85.png"/></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4.xml"/><Relationship Id="rId3" Type="http://schemas.openxmlformats.org/officeDocument/2006/relationships/image" Target="../media/image4.png"/><Relationship Id="rId4" Type="http://schemas.openxmlformats.org/officeDocument/2006/relationships/image" Target="../media/image81.png"/></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5.xml"/><Relationship Id="rId3" Type="http://schemas.openxmlformats.org/officeDocument/2006/relationships/image" Target="../media/image4.png"/><Relationship Id="rId4" Type="http://schemas.openxmlformats.org/officeDocument/2006/relationships/image" Target="../media/image59.png"/></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6.xml"/><Relationship Id="rId3" Type="http://schemas.openxmlformats.org/officeDocument/2006/relationships/image" Target="../media/image4.png"/></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7.xml"/><Relationship Id="rId3" Type="http://schemas.openxmlformats.org/officeDocument/2006/relationships/image" Target="../media/image4.png"/></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8.xml"/><Relationship Id="rId3" Type="http://schemas.openxmlformats.org/officeDocument/2006/relationships/image" Target="../media/image4.png"/></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9.xml"/><Relationship Id="rId3" Type="http://schemas.openxmlformats.org/officeDocument/2006/relationships/image" Target="../media/image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4.png"/><Relationship Id="rId4" Type="http://schemas.openxmlformats.org/officeDocument/2006/relationships/image" Target="../media/image7.png"/></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0.xml"/><Relationship Id="rId3" Type="http://schemas.openxmlformats.org/officeDocument/2006/relationships/image" Target="../media/image4.png"/></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1.xml"/><Relationship Id="rId3" Type="http://schemas.openxmlformats.org/officeDocument/2006/relationships/image" Target="../media/image4.png"/><Relationship Id="rId4" Type="http://schemas.openxmlformats.org/officeDocument/2006/relationships/image" Target="../media/image87.png"/><Relationship Id="rId5" Type="http://schemas.openxmlformats.org/officeDocument/2006/relationships/image" Target="../media/image83.png"/><Relationship Id="rId6" Type="http://schemas.openxmlformats.org/officeDocument/2006/relationships/image" Target="../media/image63.png"/></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2.xml"/><Relationship Id="rId3" Type="http://schemas.openxmlformats.org/officeDocument/2006/relationships/image" Target="../media/image4.png"/></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3.xml"/><Relationship Id="rId3" Type="http://schemas.openxmlformats.org/officeDocument/2006/relationships/image" Target="../media/image4.png"/></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4.xml"/><Relationship Id="rId3" Type="http://schemas.openxmlformats.org/officeDocument/2006/relationships/image" Target="../media/image4.png"/></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5.xml"/><Relationship Id="rId3" Type="http://schemas.openxmlformats.org/officeDocument/2006/relationships/image" Target="../media/image4.png"/></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6.xml"/><Relationship Id="rId3" Type="http://schemas.openxmlformats.org/officeDocument/2006/relationships/image" Target="../media/image4.png"/></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7.xml"/><Relationship Id="rId3" Type="http://schemas.openxmlformats.org/officeDocument/2006/relationships/image" Target="../media/image4.png"/></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8.xml"/><Relationship Id="rId3" Type="http://schemas.openxmlformats.org/officeDocument/2006/relationships/image" Target="../media/image4.png"/></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9.xml"/><Relationship Id="rId3" Type="http://schemas.openxmlformats.org/officeDocument/2006/relationships/image" Target="../media/image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4.png"/></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0.xml"/><Relationship Id="rId3" Type="http://schemas.openxmlformats.org/officeDocument/2006/relationships/image" Target="../media/image4.png"/></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1.xml"/><Relationship Id="rId3" Type="http://schemas.openxmlformats.org/officeDocument/2006/relationships/image" Target="../media/image4.png"/></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2.xml"/><Relationship Id="rId3" Type="http://schemas.openxmlformats.org/officeDocument/2006/relationships/image" Target="../media/image4.png"/></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3.xml"/><Relationship Id="rId3" Type="http://schemas.openxmlformats.org/officeDocument/2006/relationships/image" Target="../media/image4.png"/></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4.xml"/><Relationship Id="rId3" Type="http://schemas.openxmlformats.org/officeDocument/2006/relationships/image" Target="../media/image4.png"/></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5.xml"/><Relationship Id="rId3" Type="http://schemas.openxmlformats.org/officeDocument/2006/relationships/image" Target="../media/image4.png"/></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6.xml"/><Relationship Id="rId3" Type="http://schemas.openxmlformats.org/officeDocument/2006/relationships/image" Target="../media/image4.png"/></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7.xml"/><Relationship Id="rId3" Type="http://schemas.openxmlformats.org/officeDocument/2006/relationships/image" Target="../media/image4.png"/></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8.xml"/><Relationship Id="rId3" Type="http://schemas.openxmlformats.org/officeDocument/2006/relationships/image" Target="../media/image4.png"/><Relationship Id="rId4" Type="http://schemas.openxmlformats.org/officeDocument/2006/relationships/image" Target="../media/image86.png"/></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9.xml"/><Relationship Id="rId3" Type="http://schemas.openxmlformats.org/officeDocument/2006/relationships/image" Target="../media/image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4.png"/></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0.xml"/><Relationship Id="rId3" Type="http://schemas.openxmlformats.org/officeDocument/2006/relationships/image" Target="../media/image4.png"/></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1.xml"/><Relationship Id="rId3" Type="http://schemas.openxmlformats.org/officeDocument/2006/relationships/image" Target="../media/image4.png"/></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2.xml"/><Relationship Id="rId3" Type="http://schemas.openxmlformats.org/officeDocument/2006/relationships/image" Target="../media/image4.png"/></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3.xml"/><Relationship Id="rId3" Type="http://schemas.openxmlformats.org/officeDocument/2006/relationships/image" Target="../media/image4.png"/></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4.xml"/><Relationship Id="rId3" Type="http://schemas.openxmlformats.org/officeDocument/2006/relationships/image" Target="../media/image4.png"/></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5.xml"/><Relationship Id="rId3" Type="http://schemas.openxmlformats.org/officeDocument/2006/relationships/image" Target="../media/image4.png"/><Relationship Id="rId4" Type="http://schemas.openxmlformats.org/officeDocument/2006/relationships/image" Target="../media/image79.png"/></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6.xml"/><Relationship Id="rId3" Type="http://schemas.openxmlformats.org/officeDocument/2006/relationships/image" Target="../media/image4.png"/></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7.xml"/><Relationship Id="rId3" Type="http://schemas.openxmlformats.org/officeDocument/2006/relationships/image" Target="../media/image4.png"/></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8.xml"/><Relationship Id="rId3" Type="http://schemas.openxmlformats.org/officeDocument/2006/relationships/image" Target="../media/image4.png"/></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9.xml"/><Relationship Id="rId3" Type="http://schemas.openxmlformats.org/officeDocument/2006/relationships/image" Target="../media/image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4.png"/></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0.xml"/><Relationship Id="rId3" Type="http://schemas.openxmlformats.org/officeDocument/2006/relationships/image" Target="../media/image4.png"/></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1.xml"/><Relationship Id="rId3" Type="http://schemas.openxmlformats.org/officeDocument/2006/relationships/image" Target="../media/image4.png"/></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2.xml"/><Relationship Id="rId3" Type="http://schemas.openxmlformats.org/officeDocument/2006/relationships/image" Target="../media/image4.png"/></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3.xml"/><Relationship Id="rId3" Type="http://schemas.openxmlformats.org/officeDocument/2006/relationships/image" Target="../media/image4.png"/></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4.xml"/><Relationship Id="rId3" Type="http://schemas.openxmlformats.org/officeDocument/2006/relationships/image" Target="../media/image4.png"/></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5.xml"/><Relationship Id="rId3" Type="http://schemas.openxmlformats.org/officeDocument/2006/relationships/image" Target="../media/image4.png"/></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6.xml"/><Relationship Id="rId3" Type="http://schemas.openxmlformats.org/officeDocument/2006/relationships/image" Target="../media/image4.png"/></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7.xml"/><Relationship Id="rId3" Type="http://schemas.openxmlformats.org/officeDocument/2006/relationships/image" Target="../media/image4.png"/></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8.xml"/><Relationship Id="rId3" Type="http://schemas.openxmlformats.org/officeDocument/2006/relationships/image" Target="../media/image4.png"/></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9.xml"/><Relationship Id="rId3" Type="http://schemas.openxmlformats.org/officeDocument/2006/relationships/image" Target="../media/image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4.png"/></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0.xml"/><Relationship Id="rId3" Type="http://schemas.openxmlformats.org/officeDocument/2006/relationships/image" Target="../media/image4.png"/></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1.xml"/><Relationship Id="rId3" Type="http://schemas.openxmlformats.org/officeDocument/2006/relationships/image" Target="../media/image4.png"/></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2.xml"/><Relationship Id="rId3" Type="http://schemas.openxmlformats.org/officeDocument/2006/relationships/image" Target="../media/image4.png"/></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3.xml"/><Relationship Id="rId3" Type="http://schemas.openxmlformats.org/officeDocument/2006/relationships/image" Target="../media/image4.png"/></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4.xml"/><Relationship Id="rId3" Type="http://schemas.openxmlformats.org/officeDocument/2006/relationships/image" Target="../media/image4.png"/></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5.xml"/><Relationship Id="rId3" Type="http://schemas.openxmlformats.org/officeDocument/2006/relationships/image" Target="../media/image4.png"/></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6.xml"/><Relationship Id="rId3" Type="http://schemas.openxmlformats.org/officeDocument/2006/relationships/image" Target="../media/image4.png"/></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7.xml"/><Relationship Id="rId3" Type="http://schemas.openxmlformats.org/officeDocument/2006/relationships/image" Target="../media/image4.png"/></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8.xml"/><Relationship Id="rId3" Type="http://schemas.openxmlformats.org/officeDocument/2006/relationships/image" Target="../media/image4.png"/></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9.xml"/><Relationship Id="rId3" Type="http://schemas.openxmlformats.org/officeDocument/2006/relationships/image" Target="../media/image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4.png"/></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0.xml"/><Relationship Id="rId3" Type="http://schemas.openxmlformats.org/officeDocument/2006/relationships/image" Target="../media/image4.png"/></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1.xml"/><Relationship Id="rId3" Type="http://schemas.openxmlformats.org/officeDocument/2006/relationships/image" Target="../media/image4.png"/></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2.xml"/><Relationship Id="rId3" Type="http://schemas.openxmlformats.org/officeDocument/2006/relationships/image" Target="../media/image4.png"/></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3.xml"/><Relationship Id="rId3" Type="http://schemas.openxmlformats.org/officeDocument/2006/relationships/image" Target="../media/image4.png"/></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4.xml"/><Relationship Id="rId3" Type="http://schemas.openxmlformats.org/officeDocument/2006/relationships/image" Target="../media/image4.png"/></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5.xml"/><Relationship Id="rId3" Type="http://schemas.openxmlformats.org/officeDocument/2006/relationships/image" Target="../media/image4.png"/></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6.xml"/><Relationship Id="rId3" Type="http://schemas.openxmlformats.org/officeDocument/2006/relationships/image" Target="../media/image4.png"/></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7.xml"/><Relationship Id="rId3" Type="http://schemas.openxmlformats.org/officeDocument/2006/relationships/image" Target="../media/image4.png"/><Relationship Id="rId4" Type="http://schemas.openxmlformats.org/officeDocument/2006/relationships/image" Target="../media/image65.png"/></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8.xml"/><Relationship Id="rId3" Type="http://schemas.openxmlformats.org/officeDocument/2006/relationships/image" Target="../media/image4.png"/></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9.xml"/><Relationship Id="rId3" Type="http://schemas.openxmlformats.org/officeDocument/2006/relationships/image" Target="../media/image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4.png"/></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0.xml"/><Relationship Id="rId3" Type="http://schemas.openxmlformats.org/officeDocument/2006/relationships/image" Target="../media/image4.png"/></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1.xml"/><Relationship Id="rId3" Type="http://schemas.openxmlformats.org/officeDocument/2006/relationships/image" Target="../media/image4.png"/></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2.xml"/><Relationship Id="rId3" Type="http://schemas.openxmlformats.org/officeDocument/2006/relationships/image" Target="../media/image4.png"/></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3.xml"/><Relationship Id="rId3" Type="http://schemas.openxmlformats.org/officeDocument/2006/relationships/image" Target="../media/image4.png"/></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4.xml"/><Relationship Id="rId3" Type="http://schemas.openxmlformats.org/officeDocument/2006/relationships/image" Target="../media/image4.png"/></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5.xml"/><Relationship Id="rId3" Type="http://schemas.openxmlformats.org/officeDocument/2006/relationships/image" Target="../media/image4.png"/></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6.xml"/><Relationship Id="rId3" Type="http://schemas.openxmlformats.org/officeDocument/2006/relationships/image" Target="../media/image4.png"/></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7.xml"/><Relationship Id="rId3" Type="http://schemas.openxmlformats.org/officeDocument/2006/relationships/image" Target="../media/image4.png"/></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8.xml"/><Relationship Id="rId3" Type="http://schemas.openxmlformats.org/officeDocument/2006/relationships/image" Target="../media/image4.png"/></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9.xml"/><Relationship Id="rId3" Type="http://schemas.openxmlformats.org/officeDocument/2006/relationships/image" Target="../media/image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4.png"/></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0.xml"/><Relationship Id="rId3" Type="http://schemas.openxmlformats.org/officeDocument/2006/relationships/image" Target="../media/image4.png"/></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1.xml"/><Relationship Id="rId3" Type="http://schemas.openxmlformats.org/officeDocument/2006/relationships/image" Target="../media/image4.png"/><Relationship Id="rId4" Type="http://schemas.openxmlformats.org/officeDocument/2006/relationships/image" Target="../media/image84.png"/></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2.xml"/><Relationship Id="rId3" Type="http://schemas.openxmlformats.org/officeDocument/2006/relationships/image" Target="../media/image4.png"/></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3.xml"/><Relationship Id="rId3" Type="http://schemas.openxmlformats.org/officeDocument/2006/relationships/image" Target="../media/image4.png"/></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4.xml"/><Relationship Id="rId3" Type="http://schemas.openxmlformats.org/officeDocument/2006/relationships/image" Target="../media/image4.png"/></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5.xml"/><Relationship Id="rId3" Type="http://schemas.openxmlformats.org/officeDocument/2006/relationships/image" Target="../media/image4.png"/></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6.xml"/><Relationship Id="rId3" Type="http://schemas.openxmlformats.org/officeDocument/2006/relationships/image" Target="../media/image4.png"/><Relationship Id="rId4" Type="http://schemas.openxmlformats.org/officeDocument/2006/relationships/image" Target="../media/image67.png"/></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7.xml"/><Relationship Id="rId3" Type="http://schemas.openxmlformats.org/officeDocument/2006/relationships/image" Target="../media/image4.png"/></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8.xml"/><Relationship Id="rId3" Type="http://schemas.openxmlformats.org/officeDocument/2006/relationships/image" Target="../media/image4.png"/></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9.xml"/><Relationship Id="rId3" Type="http://schemas.openxmlformats.org/officeDocument/2006/relationships/image" Target="../media/image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4.png"/><Relationship Id="rId4" Type="http://schemas.openxmlformats.org/officeDocument/2006/relationships/image" Target="../media/image20.png"/></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0.xml"/><Relationship Id="rId3" Type="http://schemas.openxmlformats.org/officeDocument/2006/relationships/image" Target="../media/image4.png"/><Relationship Id="rId4" Type="http://schemas.openxmlformats.org/officeDocument/2006/relationships/image" Target="../media/image78.png"/></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1.xml"/><Relationship Id="rId3" Type="http://schemas.openxmlformats.org/officeDocument/2006/relationships/image" Target="../media/image4.png"/></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2.xml"/><Relationship Id="rId3" Type="http://schemas.openxmlformats.org/officeDocument/2006/relationships/image" Target="../media/image4.png"/></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3.xml"/><Relationship Id="rId3" Type="http://schemas.openxmlformats.org/officeDocument/2006/relationships/image" Target="../media/image4.png"/></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4.xml"/><Relationship Id="rId3" Type="http://schemas.openxmlformats.org/officeDocument/2006/relationships/image" Target="../media/image4.png"/></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5.xml"/><Relationship Id="rId3" Type="http://schemas.openxmlformats.org/officeDocument/2006/relationships/image" Target="../media/image4.png"/></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6.xml"/><Relationship Id="rId3" Type="http://schemas.openxmlformats.org/officeDocument/2006/relationships/image" Target="../media/image4.png"/></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7.xml"/><Relationship Id="rId3" Type="http://schemas.openxmlformats.org/officeDocument/2006/relationships/image" Target="../media/image4.png"/></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8.xml"/><Relationship Id="rId3" Type="http://schemas.openxmlformats.org/officeDocument/2006/relationships/image" Target="../media/image4.png"/></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9.xml"/><Relationship Id="rId3" Type="http://schemas.openxmlformats.org/officeDocument/2006/relationships/image" Target="../media/image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4.png"/></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0.xml"/><Relationship Id="rId3" Type="http://schemas.openxmlformats.org/officeDocument/2006/relationships/image" Target="../media/image4.png"/><Relationship Id="rId4" Type="http://schemas.openxmlformats.org/officeDocument/2006/relationships/image" Target="../media/image82.png"/></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1.xml"/><Relationship Id="rId3" Type="http://schemas.openxmlformats.org/officeDocument/2006/relationships/image" Target="../media/image4.png"/></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2.xml"/><Relationship Id="rId3" Type="http://schemas.openxmlformats.org/officeDocument/2006/relationships/image" Target="../media/image4.png"/></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3.xml"/><Relationship Id="rId3" Type="http://schemas.openxmlformats.org/officeDocument/2006/relationships/image" Target="../media/image4.png"/></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4.xml"/><Relationship Id="rId3" Type="http://schemas.openxmlformats.org/officeDocument/2006/relationships/image" Target="../media/image4.png"/></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5.xml"/><Relationship Id="rId3" Type="http://schemas.openxmlformats.org/officeDocument/2006/relationships/image" Target="../media/image4.png"/></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6.xml"/><Relationship Id="rId3" Type="http://schemas.openxmlformats.org/officeDocument/2006/relationships/image" Target="../media/image4.png"/></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7.xml"/><Relationship Id="rId3" Type="http://schemas.openxmlformats.org/officeDocument/2006/relationships/image" Target="../media/image4.png"/></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8.xml"/><Relationship Id="rId3" Type="http://schemas.openxmlformats.org/officeDocument/2006/relationships/image" Target="../media/image4.png"/></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9.xml"/><Relationship Id="rId3" Type="http://schemas.openxmlformats.org/officeDocument/2006/relationships/image" Target="../media/image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4.png"/></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0.xml"/><Relationship Id="rId3" Type="http://schemas.openxmlformats.org/officeDocument/2006/relationships/image" Target="../media/image4.png"/></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1.xml"/><Relationship Id="rId3" Type="http://schemas.openxmlformats.org/officeDocument/2006/relationships/image" Target="../media/image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4.png"/><Relationship Id="rId4" Type="http://schemas.openxmlformats.org/officeDocument/2006/relationships/image" Target="../media/image2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4.png"/><Relationship Id="rId4" Type="http://schemas.openxmlformats.org/officeDocument/2006/relationships/image" Target="../media/image3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4.png"/><Relationship Id="rId4" Type="http://schemas.openxmlformats.org/officeDocument/2006/relationships/image" Target="../media/image1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4.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 Id="rId3" Type="http://schemas.openxmlformats.org/officeDocument/2006/relationships/image" Target="../media/image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 Id="rId3" Type="http://schemas.openxmlformats.org/officeDocument/2006/relationships/image" Target="../media/image4.png"/><Relationship Id="rId4" Type="http://schemas.openxmlformats.org/officeDocument/2006/relationships/hyperlink" Target="http://localhost:8888/notebooks/Idiomatic%20Programmer%20-%20handbook%201%20-%20Codelab%201.ipynb#Code-Lab-#1---Get-Started-with-a-Deep-Neural-Network-(DNN)" TargetMode="External"/><Relationship Id="rId5" Type="http://schemas.openxmlformats.org/officeDocument/2006/relationships/hyperlink" Target="http://localhost:8888/notebooks/Idiomatic%20Programmer%20-%20handbook%201%20-%20Codelab%201.ipynb"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 Id="rId3" Type="http://schemas.openxmlformats.org/officeDocument/2006/relationships/image" Target="../media/image4.png"/><Relationship Id="rId4" Type="http://schemas.openxmlformats.org/officeDocument/2006/relationships/image" Target="../media/image5.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 Id="rId3" Type="http://schemas.openxmlformats.org/officeDocument/2006/relationships/image" Target="../media/image4.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 Id="rId3" Type="http://schemas.openxmlformats.org/officeDocument/2006/relationships/image" Target="../media/image4.png"/><Relationship Id="rId4" Type="http://schemas.openxmlformats.org/officeDocument/2006/relationships/image" Target="../media/image9.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 Id="rId3" Type="http://schemas.openxmlformats.org/officeDocument/2006/relationships/image" Target="../media/image4.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 Id="rId3" Type="http://schemas.openxmlformats.org/officeDocument/2006/relationships/image" Target="../media/image4.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 Id="rId3" Type="http://schemas.openxmlformats.org/officeDocument/2006/relationships/image" Target="../media/image4.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 Id="rId3" Type="http://schemas.openxmlformats.org/officeDocument/2006/relationships/image" Target="../media/image4.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2.xml"/><Relationship Id="rId3" Type="http://schemas.openxmlformats.org/officeDocument/2006/relationships/image" Target="../media/image4.png"/><Relationship Id="rId4" Type="http://schemas.openxmlformats.org/officeDocument/2006/relationships/image" Target="../media/image8.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xml"/><Relationship Id="rId3" Type="http://schemas.openxmlformats.org/officeDocument/2006/relationships/image" Target="../media/image4.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4.xml"/><Relationship Id="rId3" Type="http://schemas.openxmlformats.org/officeDocument/2006/relationships/image" Target="../media/image4.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5.xml"/><Relationship Id="rId3" Type="http://schemas.openxmlformats.org/officeDocument/2006/relationships/image" Target="../media/image4.png"/><Relationship Id="rId4" Type="http://schemas.openxmlformats.org/officeDocument/2006/relationships/image" Target="../media/image34.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6.xml"/><Relationship Id="rId3" Type="http://schemas.openxmlformats.org/officeDocument/2006/relationships/image" Target="../media/image4.png"/><Relationship Id="rId4" Type="http://schemas.openxmlformats.org/officeDocument/2006/relationships/image" Target="../media/image18.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7.xml"/><Relationship Id="rId3" Type="http://schemas.openxmlformats.org/officeDocument/2006/relationships/image" Target="../media/image4.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8.xml"/><Relationship Id="rId3" Type="http://schemas.openxmlformats.org/officeDocument/2006/relationships/image" Target="../media/image4.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9.xml"/><Relationship Id="rId3"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4.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0.xml"/><Relationship Id="rId3" Type="http://schemas.openxmlformats.org/officeDocument/2006/relationships/image" Target="../media/image4.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1.xml"/><Relationship Id="rId3" Type="http://schemas.openxmlformats.org/officeDocument/2006/relationships/image" Target="../media/image4.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2.xml"/><Relationship Id="rId3" Type="http://schemas.openxmlformats.org/officeDocument/2006/relationships/image" Target="../media/image4.png"/><Relationship Id="rId4" Type="http://schemas.openxmlformats.org/officeDocument/2006/relationships/image" Target="../media/image16.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3.xml"/><Relationship Id="rId3" Type="http://schemas.openxmlformats.org/officeDocument/2006/relationships/image" Target="../media/image4.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4.xml"/><Relationship Id="rId3" Type="http://schemas.openxmlformats.org/officeDocument/2006/relationships/image" Target="../media/image4.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5.xml"/><Relationship Id="rId3" Type="http://schemas.openxmlformats.org/officeDocument/2006/relationships/image" Target="../media/image4.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6.xml"/><Relationship Id="rId3" Type="http://schemas.openxmlformats.org/officeDocument/2006/relationships/image" Target="../media/image4.png"/><Relationship Id="rId4" Type="http://schemas.openxmlformats.org/officeDocument/2006/relationships/image" Target="../media/image6.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7.xml"/><Relationship Id="rId3" Type="http://schemas.openxmlformats.org/officeDocument/2006/relationships/image" Target="../media/image4.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8.xml"/><Relationship Id="rId3" Type="http://schemas.openxmlformats.org/officeDocument/2006/relationships/image" Target="../media/image4.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9.xml"/><Relationship Id="rId3"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4.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0.xml"/><Relationship Id="rId3" Type="http://schemas.openxmlformats.org/officeDocument/2006/relationships/image" Target="../media/image4.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1.xml"/><Relationship Id="rId3" Type="http://schemas.openxmlformats.org/officeDocument/2006/relationships/image" Target="../media/image4.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2.xml"/><Relationship Id="rId3" Type="http://schemas.openxmlformats.org/officeDocument/2006/relationships/image" Target="../media/image4.png"/><Relationship Id="rId4" Type="http://schemas.openxmlformats.org/officeDocument/2006/relationships/image" Target="../media/image22.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3.xml"/><Relationship Id="rId3" Type="http://schemas.openxmlformats.org/officeDocument/2006/relationships/image" Target="../media/image4.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4.xml"/><Relationship Id="rId3" Type="http://schemas.openxmlformats.org/officeDocument/2006/relationships/image" Target="../media/image4.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5.xml"/><Relationship Id="rId3" Type="http://schemas.openxmlformats.org/officeDocument/2006/relationships/image" Target="../media/image4.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6.xml"/><Relationship Id="rId3" Type="http://schemas.openxmlformats.org/officeDocument/2006/relationships/image" Target="../media/image4.png"/><Relationship Id="rId4" Type="http://schemas.openxmlformats.org/officeDocument/2006/relationships/hyperlink" Target="http://localhost:8888/notebooks/Idiomatic%20Programmer%20-%20handbook%201%20-%20Codelab%202.ipynb" TargetMode="Externa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7.xml"/><Relationship Id="rId3" Type="http://schemas.openxmlformats.org/officeDocument/2006/relationships/image" Target="../media/image4.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8.xml"/><Relationship Id="rId3" Type="http://schemas.openxmlformats.org/officeDocument/2006/relationships/image" Target="../media/image4.png"/><Relationship Id="rId4" Type="http://schemas.openxmlformats.org/officeDocument/2006/relationships/image" Target="../media/image42.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9.xml"/><Relationship Id="rId3"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4.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0.xml"/><Relationship Id="rId3" Type="http://schemas.openxmlformats.org/officeDocument/2006/relationships/image" Target="../media/image4.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1.xml"/><Relationship Id="rId3" Type="http://schemas.openxmlformats.org/officeDocument/2006/relationships/image" Target="../media/image4.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2.xml"/><Relationship Id="rId3" Type="http://schemas.openxmlformats.org/officeDocument/2006/relationships/image" Target="../media/image4.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3.xml"/><Relationship Id="rId3" Type="http://schemas.openxmlformats.org/officeDocument/2006/relationships/image" Target="../media/image4.png"/><Relationship Id="rId4" Type="http://schemas.openxmlformats.org/officeDocument/2006/relationships/image" Target="../media/image15.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4.xml"/><Relationship Id="rId3" Type="http://schemas.openxmlformats.org/officeDocument/2006/relationships/image" Target="../media/image4.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5.xml"/><Relationship Id="rId3" Type="http://schemas.openxmlformats.org/officeDocument/2006/relationships/image" Target="../media/image4.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6.xml"/><Relationship Id="rId3" Type="http://schemas.openxmlformats.org/officeDocument/2006/relationships/image" Target="../media/image4.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7.xml"/><Relationship Id="rId3" Type="http://schemas.openxmlformats.org/officeDocument/2006/relationships/image" Target="../media/image4.png"/><Relationship Id="rId4" Type="http://schemas.openxmlformats.org/officeDocument/2006/relationships/image" Target="../media/image25.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8.xml"/><Relationship Id="rId3" Type="http://schemas.openxmlformats.org/officeDocument/2006/relationships/image" Target="../media/image4.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9.xml"/><Relationship Id="rId3" Type="http://schemas.openxmlformats.org/officeDocument/2006/relationships/image" Target="../media/image4.png"/><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4.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0.xml"/><Relationship Id="rId3" Type="http://schemas.openxmlformats.org/officeDocument/2006/relationships/image" Target="../media/image4.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1.xml"/><Relationship Id="rId3" Type="http://schemas.openxmlformats.org/officeDocument/2006/relationships/image" Target="../media/image4.png"/><Relationship Id="rId4" Type="http://schemas.openxmlformats.org/officeDocument/2006/relationships/image" Target="../media/image17.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2.xml"/><Relationship Id="rId3" Type="http://schemas.openxmlformats.org/officeDocument/2006/relationships/image" Target="../media/image4.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3.xml"/><Relationship Id="rId3" Type="http://schemas.openxmlformats.org/officeDocument/2006/relationships/image" Target="../media/image4.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4.xml"/><Relationship Id="rId3" Type="http://schemas.openxmlformats.org/officeDocument/2006/relationships/image" Target="../media/image4.png"/><Relationship Id="rId4" Type="http://schemas.openxmlformats.org/officeDocument/2006/relationships/image" Target="../media/image26.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5.xml"/><Relationship Id="rId3" Type="http://schemas.openxmlformats.org/officeDocument/2006/relationships/image" Target="../media/image4.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6.xml"/><Relationship Id="rId3" Type="http://schemas.openxmlformats.org/officeDocument/2006/relationships/image" Target="../media/image4.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7.xml"/><Relationship Id="rId3" Type="http://schemas.openxmlformats.org/officeDocument/2006/relationships/image" Target="../media/image4.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8.xml"/><Relationship Id="rId3" Type="http://schemas.openxmlformats.org/officeDocument/2006/relationships/image" Target="../media/image4.png"/><Relationship Id="rId4" Type="http://schemas.openxmlformats.org/officeDocument/2006/relationships/image" Target="../media/image19.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9.xml"/><Relationship Id="rId3"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rgbClr val="3D85C6"/>
                </a:solidFill>
              </a:rPr>
              <a:t>Idiomatic Programmer</a:t>
            </a:r>
            <a:br>
              <a:rPr lang="en">
                <a:solidFill>
                  <a:srgbClr val="3D85C6"/>
                </a:solidFill>
              </a:rPr>
            </a:br>
            <a:r>
              <a:rPr lang="en">
                <a:solidFill>
                  <a:srgbClr val="3D85C6"/>
                </a:solidFill>
              </a:rPr>
              <a:t>Learning Keras</a:t>
            </a:r>
            <a:endParaRPr>
              <a:solidFill>
                <a:srgbClr val="3D85C6"/>
              </a:solidFill>
            </a:endParaRPr>
          </a:p>
        </p:txBody>
      </p:sp>
      <p:sp>
        <p:nvSpPr>
          <p:cNvPr id="55" name="Google Shape;55;p13"/>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Computer Vision Workshop</a:t>
            </a:r>
            <a:br>
              <a:rPr lang="en">
                <a:solidFill>
                  <a:srgbClr val="38761D"/>
                </a:solidFill>
              </a:rPr>
            </a:br>
            <a:r>
              <a:rPr lang="en" sz="1200">
                <a:solidFill>
                  <a:srgbClr val="38761D"/>
                </a:solidFill>
              </a:rPr>
              <a:t>V</a:t>
            </a:r>
            <a:r>
              <a:rPr lang="en" sz="1200">
                <a:solidFill>
                  <a:srgbClr val="38761D"/>
                </a:solidFill>
              </a:rPr>
              <a:t>ersion: May 2019</a:t>
            </a:r>
            <a:endParaRPr sz="1200">
              <a:solidFill>
                <a:srgbClr val="38761D"/>
              </a:solidFill>
            </a:endParaRPr>
          </a:p>
        </p:txBody>
      </p:sp>
      <p:pic>
        <p:nvPicPr>
          <p:cNvPr id="56" name="Google Shape;56;p13"/>
          <p:cNvPicPr preferRelativeResize="0"/>
          <p:nvPr/>
        </p:nvPicPr>
        <p:blipFill>
          <a:blip r:embed="rId3">
            <a:alphaModFix/>
          </a:blip>
          <a:stretch>
            <a:fillRect/>
          </a:stretch>
        </p:blipFill>
        <p:spPr>
          <a:xfrm>
            <a:off x="0" y="0"/>
            <a:ext cx="1827825" cy="910725"/>
          </a:xfrm>
          <a:prstGeom prst="rect">
            <a:avLst/>
          </a:prstGeom>
          <a:noFill/>
          <a:ln>
            <a:noFill/>
          </a:ln>
        </p:spPr>
      </p:pic>
      <p:pic>
        <p:nvPicPr>
          <p:cNvPr id="57" name="Google Shape;57;p13"/>
          <p:cNvPicPr preferRelativeResize="0"/>
          <p:nvPr/>
        </p:nvPicPr>
        <p:blipFill>
          <a:blip r:embed="rId4">
            <a:alphaModFix/>
          </a:blip>
          <a:stretch>
            <a:fillRect/>
          </a:stretch>
        </p:blipFill>
        <p:spPr>
          <a:xfrm>
            <a:off x="3727025" y="3626725"/>
            <a:ext cx="1747499" cy="1211975"/>
          </a:xfrm>
          <a:prstGeom prst="rect">
            <a:avLst/>
          </a:prstGeom>
          <a:noFill/>
          <a:ln>
            <a:noFill/>
          </a:ln>
        </p:spPr>
      </p:pic>
      <p:pic>
        <p:nvPicPr>
          <p:cNvPr id="58" name="Google Shape;58;p13"/>
          <p:cNvPicPr preferRelativeResize="0"/>
          <p:nvPr/>
        </p:nvPicPr>
        <p:blipFill>
          <a:blip r:embed="rId5">
            <a:alphaModFix/>
          </a:blip>
          <a:stretch>
            <a:fillRect/>
          </a:stretch>
        </p:blipFill>
        <p:spPr>
          <a:xfrm>
            <a:off x="7323975" y="177775"/>
            <a:ext cx="1642475" cy="3392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9" name="Shape 119"/>
        <p:cNvGrpSpPr/>
        <p:nvPr/>
      </p:nvGrpSpPr>
      <p:grpSpPr>
        <a:xfrm>
          <a:off x="0" y="0"/>
          <a:ext cx="0" cy="0"/>
          <a:chOff x="0" y="0"/>
          <a:chExt cx="0" cy="0"/>
        </a:xfrm>
      </p:grpSpPr>
      <p:sp>
        <p:nvSpPr>
          <p:cNvPr id="120" name="Google Shape;120;p22"/>
          <p:cNvSpPr txBox="1"/>
          <p:nvPr>
            <p:ph idx="1" type="subTitle"/>
          </p:nvPr>
        </p:nvSpPr>
        <p:spPr>
          <a:xfrm>
            <a:off x="4868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Neural Networks - Deep Neural Networks</a:t>
            </a:r>
            <a:endParaRPr>
              <a:solidFill>
                <a:srgbClr val="38761D"/>
              </a:solidFill>
            </a:endParaRPr>
          </a:p>
        </p:txBody>
      </p:sp>
      <p:pic>
        <p:nvPicPr>
          <p:cNvPr id="121" name="Google Shape;121;p22"/>
          <p:cNvPicPr preferRelativeResize="0"/>
          <p:nvPr/>
        </p:nvPicPr>
        <p:blipFill>
          <a:blip r:embed="rId3">
            <a:alphaModFix/>
          </a:blip>
          <a:stretch>
            <a:fillRect/>
          </a:stretch>
        </p:blipFill>
        <p:spPr>
          <a:xfrm>
            <a:off x="0" y="0"/>
            <a:ext cx="1466275" cy="730575"/>
          </a:xfrm>
          <a:prstGeom prst="rect">
            <a:avLst/>
          </a:prstGeom>
          <a:noFill/>
          <a:ln>
            <a:noFill/>
          </a:ln>
        </p:spPr>
      </p:pic>
      <p:sp>
        <p:nvSpPr>
          <p:cNvPr id="122" name="Google Shape;122;p22"/>
          <p:cNvSpPr txBox="1"/>
          <p:nvPr/>
        </p:nvSpPr>
        <p:spPr>
          <a:xfrm>
            <a:off x="824850" y="910725"/>
            <a:ext cx="7070100" cy="4057800"/>
          </a:xfrm>
          <a:prstGeom prst="rect">
            <a:avLst/>
          </a:prstGeom>
          <a:noFill/>
          <a:ln>
            <a:noFill/>
          </a:ln>
        </p:spPr>
        <p:txBody>
          <a:bodyPr anchorCtr="0" anchor="t" bIns="91425" lIns="91425" spcFirstLastPara="1" rIns="91425" wrap="square" tIns="91425">
            <a:noAutofit/>
          </a:bodyPr>
          <a:lstStyle/>
          <a:p>
            <a:pPr indent="0" lvl="0" marL="0" rtl="0" algn="ctr">
              <a:spcBef>
                <a:spcPts val="1000"/>
              </a:spcBef>
              <a:spcAft>
                <a:spcPts val="0"/>
              </a:spcAft>
              <a:buNone/>
            </a:pPr>
            <a:r>
              <a:rPr b="1" lang="en">
                <a:solidFill>
                  <a:schemeClr val="dk1"/>
                </a:solidFill>
              </a:rPr>
              <a:t>Deep Neural Networks</a:t>
            </a:r>
            <a:endParaRPr b="1">
              <a:solidFill>
                <a:schemeClr val="dk1"/>
              </a:solidFill>
            </a:endParaRPr>
          </a:p>
          <a:p>
            <a:pPr indent="0" lvl="0" marL="0" rtl="0" algn="l">
              <a:lnSpc>
                <a:spcPct val="115000"/>
              </a:lnSpc>
              <a:spcBef>
                <a:spcPts val="1100"/>
              </a:spcBef>
              <a:spcAft>
                <a:spcPts val="0"/>
              </a:spcAft>
              <a:buNone/>
            </a:pPr>
            <a:r>
              <a:rPr lang="en" sz="1200">
                <a:solidFill>
                  <a:schemeClr val="dk1"/>
                </a:solidFill>
              </a:rPr>
              <a:t>Deep Learning, Deep, Deep, Deep. What's this? It just means that the neural network has one or more layers between the input layer and the output layer. Visualize a directed graph in layers of depth. The root nodes are the input layer and the terminal nodes are the output layer. The layers in between are known as the hidden (deep) layers. That's it. A four layer DNN would look like:</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highlight>
                  <a:srgbClr val="FFFFFF"/>
                </a:highlight>
              </a:rPr>
              <a:t>                                       			</a:t>
            </a:r>
            <a:r>
              <a:rPr lang="en" sz="1200">
                <a:solidFill>
                  <a:srgbClr val="0000FF"/>
                </a:solidFill>
                <a:highlight>
                  <a:srgbClr val="FFFFFF"/>
                </a:highlight>
              </a:rPr>
              <a:t>input layer</a:t>
            </a:r>
            <a:endParaRPr sz="1200">
              <a:solidFill>
                <a:srgbClr val="0000FF"/>
              </a:solidFill>
              <a:highlight>
                <a:srgbClr val="FFFFFF"/>
              </a:highlight>
            </a:endParaRPr>
          </a:p>
          <a:p>
            <a:pPr indent="0" lvl="0" marL="0" rtl="0" algn="l">
              <a:lnSpc>
                <a:spcPct val="115000"/>
              </a:lnSpc>
              <a:spcBef>
                <a:spcPts val="0"/>
              </a:spcBef>
              <a:spcAft>
                <a:spcPts val="0"/>
              </a:spcAft>
              <a:buNone/>
            </a:pPr>
            <a:r>
              <a:rPr lang="en" sz="1200">
                <a:solidFill>
                  <a:srgbClr val="0000FF"/>
                </a:solidFill>
                <a:highlight>
                  <a:srgbClr val="FFFFFF"/>
                </a:highlight>
              </a:rPr>
              <a:t>                                        			hidden layer</a:t>
            </a:r>
            <a:endParaRPr sz="1200">
              <a:solidFill>
                <a:srgbClr val="0000FF"/>
              </a:solidFill>
              <a:highlight>
                <a:srgbClr val="FFFFFF"/>
              </a:highlight>
            </a:endParaRPr>
          </a:p>
          <a:p>
            <a:pPr indent="0" lvl="0" marL="0" rtl="0" algn="l">
              <a:lnSpc>
                <a:spcPct val="115000"/>
              </a:lnSpc>
              <a:spcBef>
                <a:spcPts val="0"/>
              </a:spcBef>
              <a:spcAft>
                <a:spcPts val="0"/>
              </a:spcAft>
              <a:buNone/>
            </a:pPr>
            <a:r>
              <a:rPr lang="en" sz="1200">
                <a:solidFill>
                  <a:srgbClr val="0000FF"/>
                </a:solidFill>
                <a:highlight>
                  <a:srgbClr val="FFFFFF"/>
                </a:highlight>
              </a:rPr>
              <a:t>                                        			hidden layer</a:t>
            </a:r>
            <a:br>
              <a:rPr lang="en" sz="1200">
                <a:solidFill>
                  <a:srgbClr val="0000FF"/>
                </a:solidFill>
                <a:highlight>
                  <a:srgbClr val="FFFFFF"/>
                </a:highlight>
              </a:rPr>
            </a:br>
            <a:r>
              <a:rPr lang="en" sz="1200">
                <a:solidFill>
                  <a:srgbClr val="0000FF"/>
                </a:solidFill>
                <a:highlight>
                  <a:srgbClr val="FFFFFF"/>
                </a:highlight>
              </a:rPr>
              <a:t>						output layer</a:t>
            </a:r>
            <a:endParaRPr sz="1200">
              <a:solidFill>
                <a:srgbClr val="0000FF"/>
              </a:solidFill>
              <a:highlight>
                <a:srgbClr val="FFFFFF"/>
              </a:highlight>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rPr lang="en" sz="1200">
                <a:solidFill>
                  <a:schemeClr val="dk1"/>
                </a:solidFill>
              </a:rPr>
              <a:t>For our purposes, we will start with every node in every layer, except the output layer, is the same type of node. And that every node on each layer is connected to every other node on the next layer. This is known as a fully connected neural network (FCNN)</a:t>
            </a:r>
            <a:endParaRPr sz="1200">
              <a:solidFill>
                <a:schemeClr val="dk1"/>
              </a:solidFill>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3" name="Shape 843"/>
        <p:cNvGrpSpPr/>
        <p:nvPr/>
      </p:nvGrpSpPr>
      <p:grpSpPr>
        <a:xfrm>
          <a:off x="0" y="0"/>
          <a:ext cx="0" cy="0"/>
          <a:chOff x="0" y="0"/>
          <a:chExt cx="0" cy="0"/>
        </a:xfrm>
      </p:grpSpPr>
      <p:sp>
        <p:nvSpPr>
          <p:cNvPr id="844" name="Google Shape;844;p112"/>
          <p:cNvSpPr txBox="1"/>
          <p:nvPr>
            <p:ph idx="1" type="subTitle"/>
          </p:nvPr>
        </p:nvSpPr>
        <p:spPr>
          <a:xfrm>
            <a:off x="8350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Wide</a:t>
            </a:r>
            <a:r>
              <a:rPr lang="en">
                <a:solidFill>
                  <a:srgbClr val="38761D"/>
                </a:solidFill>
              </a:rPr>
              <a:t> CNN - Code Lab #3</a:t>
            </a:r>
            <a:endParaRPr>
              <a:solidFill>
                <a:srgbClr val="38761D"/>
              </a:solidFill>
            </a:endParaRPr>
          </a:p>
        </p:txBody>
      </p:sp>
      <p:pic>
        <p:nvPicPr>
          <p:cNvPr id="845" name="Google Shape;845;p112"/>
          <p:cNvPicPr preferRelativeResize="0"/>
          <p:nvPr/>
        </p:nvPicPr>
        <p:blipFill>
          <a:blip r:embed="rId3">
            <a:alphaModFix/>
          </a:blip>
          <a:stretch>
            <a:fillRect/>
          </a:stretch>
        </p:blipFill>
        <p:spPr>
          <a:xfrm>
            <a:off x="0" y="0"/>
            <a:ext cx="1466275" cy="730575"/>
          </a:xfrm>
          <a:prstGeom prst="rect">
            <a:avLst/>
          </a:prstGeom>
          <a:noFill/>
          <a:ln>
            <a:noFill/>
          </a:ln>
        </p:spPr>
      </p:pic>
      <p:sp>
        <p:nvSpPr>
          <p:cNvPr id="846" name="Google Shape;846;p112"/>
          <p:cNvSpPr txBox="1"/>
          <p:nvPr/>
        </p:nvSpPr>
        <p:spPr>
          <a:xfrm>
            <a:off x="423375"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spcBef>
                <a:spcPts val="1100"/>
              </a:spcBef>
              <a:spcAft>
                <a:spcPts val="0"/>
              </a:spcAft>
              <a:buNone/>
            </a:pPr>
            <a:r>
              <a:rPr b="1" lang="en" sz="1200">
                <a:solidFill>
                  <a:schemeClr val="dk1"/>
                </a:solidFill>
                <a:highlight>
                  <a:schemeClr val="lt1"/>
                </a:highlight>
              </a:rPr>
              <a:t>Optional Code Lab - </a:t>
            </a:r>
            <a:r>
              <a:rPr b="1" lang="en" sz="1200">
                <a:solidFill>
                  <a:srgbClr val="0000FF"/>
                </a:solidFill>
                <a:highlight>
                  <a:srgbClr val="FFFFFF"/>
                </a:highlight>
              </a:rPr>
              <a:t>Get Familiar with Wide Convolutional Neural Networks</a:t>
            </a:r>
            <a:endParaRPr b="1" sz="1200">
              <a:solidFill>
                <a:srgbClr val="0000FF"/>
              </a:solidFill>
              <a:highlight>
                <a:srgbClr val="FFFFFF"/>
              </a:highlight>
            </a:endParaRPr>
          </a:p>
          <a:p>
            <a:pPr indent="0" lvl="0" marL="0" rtl="0" algn="l">
              <a:lnSpc>
                <a:spcPct val="115000"/>
              </a:lnSpc>
              <a:spcBef>
                <a:spcPts val="0"/>
              </a:spcBef>
              <a:spcAft>
                <a:spcPts val="0"/>
              </a:spcAft>
              <a:buNone/>
            </a:pPr>
            <a:r>
              <a:t/>
            </a:r>
            <a:endParaRPr sz="1100">
              <a:solidFill>
                <a:schemeClr val="dk1"/>
              </a:solidFill>
            </a:endParaRPr>
          </a:p>
          <a:p>
            <a:pPr indent="0" lvl="0" marL="0" rtl="0" algn="l">
              <a:spcBef>
                <a:spcPts val="1100"/>
              </a:spcBef>
              <a:spcAft>
                <a:spcPts val="0"/>
              </a:spcAft>
              <a:buNone/>
            </a:pPr>
            <a:r>
              <a:t/>
            </a:r>
            <a:endParaRPr b="1" sz="1650">
              <a:solidFill>
                <a:srgbClr val="337AB7"/>
              </a:solidFill>
              <a:highlight>
                <a:srgbClr val="FFFFFF"/>
              </a:highlight>
            </a:endParaRPr>
          </a:p>
          <a:p>
            <a:pPr indent="0" lvl="0" marL="0" rtl="0" algn="ctr">
              <a:lnSpc>
                <a:spcPct val="115000"/>
              </a:lnSpc>
              <a:spcBef>
                <a:spcPts val="0"/>
              </a:spcBef>
              <a:spcAft>
                <a:spcPts val="0"/>
              </a:spcAft>
              <a:buNone/>
            </a:pPr>
            <a:r>
              <a:rPr lang="en" sz="1000">
                <a:solidFill>
                  <a:srgbClr val="337AB7"/>
                </a:solidFill>
                <a:highlight>
                  <a:srgbClr val="FAFAFA"/>
                </a:highlight>
                <a:uFill>
                  <a:noFill/>
                </a:uFill>
                <a:hlinkClick r:id="rId4"/>
              </a:rPr>
              <a:t>Idiomatic Programmer - handbook 1 - Codelab 3.ipynb</a:t>
            </a:r>
            <a:endParaRPr b="1"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0" name="Shape 850"/>
        <p:cNvGrpSpPr/>
        <p:nvPr/>
      </p:nvGrpSpPr>
      <p:grpSpPr>
        <a:xfrm>
          <a:off x="0" y="0"/>
          <a:ext cx="0" cy="0"/>
          <a:chOff x="0" y="0"/>
          <a:chExt cx="0" cy="0"/>
        </a:xfrm>
      </p:grpSpPr>
      <p:sp>
        <p:nvSpPr>
          <p:cNvPr id="851" name="Google Shape;851;p113"/>
          <p:cNvSpPr txBox="1"/>
          <p:nvPr>
            <p:ph idx="1" type="subTitle"/>
          </p:nvPr>
        </p:nvSpPr>
        <p:spPr>
          <a:xfrm>
            <a:off x="8350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Advanced - Pre-Stems</a:t>
            </a:r>
            <a:endParaRPr>
              <a:solidFill>
                <a:srgbClr val="38761D"/>
              </a:solidFill>
            </a:endParaRPr>
          </a:p>
        </p:txBody>
      </p:sp>
      <p:pic>
        <p:nvPicPr>
          <p:cNvPr id="852" name="Google Shape;852;p113"/>
          <p:cNvPicPr preferRelativeResize="0"/>
          <p:nvPr/>
        </p:nvPicPr>
        <p:blipFill>
          <a:blip r:embed="rId3">
            <a:alphaModFix/>
          </a:blip>
          <a:stretch>
            <a:fillRect/>
          </a:stretch>
        </p:blipFill>
        <p:spPr>
          <a:xfrm>
            <a:off x="0" y="0"/>
            <a:ext cx="1466275" cy="730575"/>
          </a:xfrm>
          <a:prstGeom prst="rect">
            <a:avLst/>
          </a:prstGeom>
          <a:noFill/>
          <a:ln>
            <a:noFill/>
          </a:ln>
        </p:spPr>
      </p:pic>
      <p:sp>
        <p:nvSpPr>
          <p:cNvPr id="853" name="Google Shape;853;p113"/>
          <p:cNvSpPr txBox="1"/>
          <p:nvPr/>
        </p:nvSpPr>
        <p:spPr>
          <a:xfrm>
            <a:off x="423375"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Pre-Stems - Different Input Sizes</a:t>
            </a:r>
            <a:endParaRPr b="1" sz="12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Generally, your input data is preprocessed into a specific shape for the target network architecture. But what if you want to </a:t>
            </a:r>
            <a:r>
              <a:rPr b="1" lang="en" sz="1200">
                <a:solidFill>
                  <a:srgbClr val="0000FF"/>
                </a:solidFill>
              </a:rPr>
              <a:t>reuse the image data preprocessed for one neural network on another with a different input shape</a:t>
            </a:r>
            <a:r>
              <a:rPr lang="en" sz="1200">
                <a:solidFill>
                  <a:schemeClr val="dk1"/>
                </a:solidFill>
              </a:rPr>
              <a:t>, without reprocessing it.</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The simplest approach would be to</a:t>
            </a:r>
            <a:r>
              <a:rPr b="1" lang="en" sz="1200">
                <a:solidFill>
                  <a:schemeClr val="dk1"/>
                </a:solidFill>
              </a:rPr>
              <a:t> resize()</a:t>
            </a:r>
            <a:r>
              <a:rPr lang="en" sz="1200">
                <a:solidFill>
                  <a:schemeClr val="dk1"/>
                </a:solidFill>
              </a:rPr>
              <a:t> the preprocessed image data, which could introduce the following issues:</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The amount of computational time expended in re-processing the images.</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Introduction of artifacts as a result of resizing, particularly if upsampled.</a:t>
            </a:r>
            <a:endParaRPr i="1" sz="12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The conventional practice when reusing preprocessed image data for a stem that takes a different input shape is:</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If the input shape of the new stem is smaller, then downsample (resize()) the preprocessed images (e.g., (299, 299, 3) =&gt; (224, 224, 3)).</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b="1" lang="en" sz="1200">
                <a:solidFill>
                  <a:srgbClr val="0000FF"/>
                </a:solidFill>
              </a:rPr>
              <a:t>If the input shape of the new stem is greater, then zero pad</a:t>
            </a:r>
            <a:r>
              <a:rPr lang="en" sz="1200">
                <a:solidFill>
                  <a:schemeClr val="dk1"/>
                </a:solidFill>
              </a:rPr>
              <a:t> the image to enlarge the dimensions to the new shape (e.g., (224, 224, 3) =&gt; (230, 230 3). That is your adding an outer pad of zeros to match the shape.</a:t>
            </a:r>
            <a:endParaRPr i="1" sz="12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7" name="Shape 857"/>
        <p:cNvGrpSpPr/>
        <p:nvPr/>
      </p:nvGrpSpPr>
      <p:grpSpPr>
        <a:xfrm>
          <a:off x="0" y="0"/>
          <a:ext cx="0" cy="0"/>
          <a:chOff x="0" y="0"/>
          <a:chExt cx="0" cy="0"/>
        </a:xfrm>
      </p:grpSpPr>
      <p:sp>
        <p:nvSpPr>
          <p:cNvPr id="858" name="Google Shape;858;p114"/>
          <p:cNvSpPr txBox="1"/>
          <p:nvPr>
            <p:ph idx="1" type="subTitle"/>
          </p:nvPr>
        </p:nvSpPr>
        <p:spPr>
          <a:xfrm>
            <a:off x="8350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Advanced - Pre-Stems</a:t>
            </a:r>
            <a:endParaRPr>
              <a:solidFill>
                <a:srgbClr val="38761D"/>
              </a:solidFill>
            </a:endParaRPr>
          </a:p>
        </p:txBody>
      </p:sp>
      <p:pic>
        <p:nvPicPr>
          <p:cNvPr id="859" name="Google Shape;859;p114"/>
          <p:cNvPicPr preferRelativeResize="0"/>
          <p:nvPr/>
        </p:nvPicPr>
        <p:blipFill>
          <a:blip r:embed="rId3">
            <a:alphaModFix/>
          </a:blip>
          <a:stretch>
            <a:fillRect/>
          </a:stretch>
        </p:blipFill>
        <p:spPr>
          <a:xfrm>
            <a:off x="0" y="0"/>
            <a:ext cx="1466275" cy="730575"/>
          </a:xfrm>
          <a:prstGeom prst="rect">
            <a:avLst/>
          </a:prstGeom>
          <a:noFill/>
          <a:ln>
            <a:noFill/>
          </a:ln>
        </p:spPr>
      </p:pic>
      <p:sp>
        <p:nvSpPr>
          <p:cNvPr id="860" name="Google Shape;860;p114"/>
          <p:cNvSpPr txBox="1"/>
          <p:nvPr/>
        </p:nvSpPr>
        <p:spPr>
          <a:xfrm>
            <a:off x="423375"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Pre-Stems - Stem Mismatch</a:t>
            </a:r>
            <a:endParaRPr b="1" sz="12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rPr lang="en" sz="1200">
                <a:solidFill>
                  <a:schemeClr val="dk1"/>
                </a:solidFill>
              </a:rPr>
              <a:t>Let’s now assume that we instead use the input shape (224, 224, 3) on the same stem, as in the code example below. In this case, the stem would output a 109 x 109 feature maps instead of 112 x 112 which the architecture was not optimized for.</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b="1" lang="en" sz="1200">
                <a:solidFill>
                  <a:srgbClr val="0000FF"/>
                </a:solidFill>
              </a:rPr>
              <a:t>This will be more problematic if the model has been pretrained (weights). The weights trained for the feature maps won’t match now.</a:t>
            </a:r>
            <a:endParaRPr b="1" sz="1200">
              <a:solidFill>
                <a:srgbClr val="0000FF"/>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graphicFrame>
        <p:nvGraphicFramePr>
          <p:cNvPr id="861" name="Google Shape;861;p114"/>
          <p:cNvGraphicFramePr/>
          <p:nvPr/>
        </p:nvGraphicFramePr>
        <p:xfrm>
          <a:off x="528075" y="1992125"/>
          <a:ext cx="3000000" cy="3000000"/>
        </p:xfrm>
        <a:graphic>
          <a:graphicData uri="http://schemas.openxmlformats.org/drawingml/2006/table">
            <a:tbl>
              <a:tblPr>
                <a:noFill/>
                <a:tableStyleId>{B919AB72-B1D8-40D2-A9E9-02AD8994AEB8}</a:tableStyleId>
              </a:tblPr>
              <a:tblGrid>
                <a:gridCol w="7977975"/>
              </a:tblGrid>
              <a:tr h="12700">
                <a:tc>
                  <a:txBody>
                    <a:bodyPr>
                      <a:noAutofit/>
                    </a:bodyPr>
                    <a:lstStyle/>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from</a:t>
                      </a:r>
                      <a:r>
                        <a:rPr lang="en" sz="1000">
                          <a:latin typeface="Consolas"/>
                          <a:ea typeface="Consolas"/>
                          <a:cs typeface="Consolas"/>
                          <a:sym typeface="Consolas"/>
                        </a:rPr>
                        <a:t> keras </a:t>
                      </a:r>
                      <a:r>
                        <a:rPr lang="en" sz="1000">
                          <a:solidFill>
                            <a:srgbClr val="9C27B0"/>
                          </a:solidFill>
                          <a:latin typeface="Consolas"/>
                          <a:ea typeface="Consolas"/>
                          <a:cs typeface="Consolas"/>
                          <a:sym typeface="Consolas"/>
                        </a:rPr>
                        <a:t>import</a:t>
                      </a:r>
                      <a:r>
                        <a:rPr lang="en" sz="1000">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3367D6"/>
                          </a:solidFill>
                          <a:latin typeface="Consolas"/>
                          <a:ea typeface="Consolas"/>
                          <a:cs typeface="Consolas"/>
                          <a:sym typeface="Consolas"/>
                        </a:rPr>
                        <a:t>Input</a:t>
                      </a:r>
                      <a:endParaRPr sz="1000">
                        <a:latin typeface="Consolas"/>
                        <a:ea typeface="Consolas"/>
                        <a:cs typeface="Consolas"/>
                        <a:sym typeface="Consolas"/>
                      </a:endParaRPr>
                    </a:p>
                    <a:p>
                      <a:pPr indent="0" lvl="0" marL="0" rtl="0" algn="l">
                        <a:lnSpc>
                          <a:spcPct val="115000"/>
                        </a:lnSpc>
                        <a:spcBef>
                          <a:spcPts val="0"/>
                        </a:spcBef>
                        <a:spcAft>
                          <a:spcPts val="0"/>
                        </a:spcAft>
                        <a:buNone/>
                      </a:pPr>
                      <a:r>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inputs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3367D6"/>
                          </a:solidFill>
                          <a:latin typeface="Consolas"/>
                          <a:ea typeface="Consolas"/>
                          <a:cs typeface="Consolas"/>
                          <a:sym typeface="Consolas"/>
                        </a:rPr>
                        <a:t>Input</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shape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224</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C53929"/>
                          </a:solidFill>
                          <a:latin typeface="Consolas"/>
                          <a:ea typeface="Consolas"/>
                          <a:cs typeface="Consolas"/>
                          <a:sym typeface="Consolas"/>
                        </a:rPr>
                        <a:t>224</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this stem's expected shape is (230, 230, 3)</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x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Conv2D</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64</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7</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C53929"/>
                          </a:solidFill>
                          <a:latin typeface="Consolas"/>
                          <a:ea typeface="Consolas"/>
                          <a:cs typeface="Consolas"/>
                          <a:sym typeface="Consolas"/>
                        </a:rPr>
                        <a:t>7</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strides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inputs</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X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BatchNormalization</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x</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x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ReLU</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x</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this will output: (?, 109, 109, 64)</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print</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x</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shape</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5" name="Shape 865"/>
        <p:cNvGrpSpPr/>
        <p:nvPr/>
      </p:nvGrpSpPr>
      <p:grpSpPr>
        <a:xfrm>
          <a:off x="0" y="0"/>
          <a:ext cx="0" cy="0"/>
          <a:chOff x="0" y="0"/>
          <a:chExt cx="0" cy="0"/>
        </a:xfrm>
      </p:grpSpPr>
      <p:sp>
        <p:nvSpPr>
          <p:cNvPr id="866" name="Google Shape;866;p115"/>
          <p:cNvSpPr txBox="1"/>
          <p:nvPr>
            <p:ph idx="1" type="subTitle"/>
          </p:nvPr>
        </p:nvSpPr>
        <p:spPr>
          <a:xfrm>
            <a:off x="8350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Advanced - Pre-Stems</a:t>
            </a:r>
            <a:endParaRPr>
              <a:solidFill>
                <a:srgbClr val="38761D"/>
              </a:solidFill>
            </a:endParaRPr>
          </a:p>
        </p:txBody>
      </p:sp>
      <p:pic>
        <p:nvPicPr>
          <p:cNvPr id="867" name="Google Shape;867;p115"/>
          <p:cNvPicPr preferRelativeResize="0"/>
          <p:nvPr/>
        </p:nvPicPr>
        <p:blipFill>
          <a:blip r:embed="rId3">
            <a:alphaModFix/>
          </a:blip>
          <a:stretch>
            <a:fillRect/>
          </a:stretch>
        </p:blipFill>
        <p:spPr>
          <a:xfrm>
            <a:off x="0" y="0"/>
            <a:ext cx="1466275" cy="730575"/>
          </a:xfrm>
          <a:prstGeom prst="rect">
            <a:avLst/>
          </a:prstGeom>
          <a:noFill/>
          <a:ln>
            <a:noFill/>
          </a:ln>
        </p:spPr>
      </p:pic>
      <p:sp>
        <p:nvSpPr>
          <p:cNvPr id="868" name="Google Shape;868;p115"/>
          <p:cNvSpPr txBox="1"/>
          <p:nvPr/>
        </p:nvSpPr>
        <p:spPr>
          <a:xfrm>
            <a:off x="423375"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Pre-Stems - Stem Mismatch</a:t>
            </a:r>
            <a:endParaRPr b="1" sz="12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rPr lang="en" sz="1200">
                <a:solidFill>
                  <a:schemeClr val="dk1"/>
                </a:solidFill>
              </a:rPr>
              <a:t>Let’s now assume that we instead use the input shape (224, 224, 3) on the same stem, as in the code example below. In this case, the stem would output a 109 x 109 feature maps instead of 112 x 112 which the architecture was not optimized for.</a:t>
            </a:r>
            <a:endParaRPr sz="12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graphicFrame>
        <p:nvGraphicFramePr>
          <p:cNvPr id="869" name="Google Shape;869;p115"/>
          <p:cNvGraphicFramePr/>
          <p:nvPr/>
        </p:nvGraphicFramePr>
        <p:xfrm>
          <a:off x="528075" y="1992125"/>
          <a:ext cx="3000000" cy="3000000"/>
        </p:xfrm>
        <a:graphic>
          <a:graphicData uri="http://schemas.openxmlformats.org/drawingml/2006/table">
            <a:tbl>
              <a:tblPr>
                <a:noFill/>
                <a:tableStyleId>{B919AB72-B1D8-40D2-A9E9-02AD8994AEB8}</a:tableStyleId>
              </a:tblPr>
              <a:tblGrid>
                <a:gridCol w="7977975"/>
              </a:tblGrid>
              <a:tr h="12700">
                <a:tc>
                  <a:txBody>
                    <a:bodyPr>
                      <a:noAutofit/>
                    </a:bodyPr>
                    <a:lstStyle/>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from</a:t>
                      </a:r>
                      <a:r>
                        <a:rPr lang="en" sz="1000">
                          <a:latin typeface="Consolas"/>
                          <a:ea typeface="Consolas"/>
                          <a:cs typeface="Consolas"/>
                          <a:sym typeface="Consolas"/>
                        </a:rPr>
                        <a:t> keras </a:t>
                      </a:r>
                      <a:r>
                        <a:rPr lang="en" sz="1000">
                          <a:solidFill>
                            <a:srgbClr val="9C27B0"/>
                          </a:solidFill>
                          <a:latin typeface="Consolas"/>
                          <a:ea typeface="Consolas"/>
                          <a:cs typeface="Consolas"/>
                          <a:sym typeface="Consolas"/>
                        </a:rPr>
                        <a:t>import</a:t>
                      </a:r>
                      <a:r>
                        <a:rPr lang="en" sz="1000">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3367D6"/>
                          </a:solidFill>
                          <a:latin typeface="Consolas"/>
                          <a:ea typeface="Consolas"/>
                          <a:cs typeface="Consolas"/>
                          <a:sym typeface="Consolas"/>
                        </a:rPr>
                        <a:t>Input</a:t>
                      </a:r>
                      <a:endParaRPr sz="1000">
                        <a:latin typeface="Consolas"/>
                        <a:ea typeface="Consolas"/>
                        <a:cs typeface="Consolas"/>
                        <a:sym typeface="Consolas"/>
                      </a:endParaRPr>
                    </a:p>
                    <a:p>
                      <a:pPr indent="0" lvl="0" marL="0" rtl="0" algn="l">
                        <a:lnSpc>
                          <a:spcPct val="115000"/>
                        </a:lnSpc>
                        <a:spcBef>
                          <a:spcPts val="0"/>
                        </a:spcBef>
                        <a:spcAft>
                          <a:spcPts val="0"/>
                        </a:spcAft>
                        <a:buNone/>
                      </a:pPr>
                      <a:r>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inputs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3367D6"/>
                          </a:solidFill>
                          <a:latin typeface="Consolas"/>
                          <a:ea typeface="Consolas"/>
                          <a:cs typeface="Consolas"/>
                          <a:sym typeface="Consolas"/>
                        </a:rPr>
                        <a:t>Input</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shape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224</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C53929"/>
                          </a:solidFill>
                          <a:latin typeface="Consolas"/>
                          <a:ea typeface="Consolas"/>
                          <a:cs typeface="Consolas"/>
                          <a:sym typeface="Consolas"/>
                        </a:rPr>
                        <a:t>224</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this stem's expected shape is (230, 230, 3)</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x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Conv2D</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64</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7</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C53929"/>
                          </a:solidFill>
                          <a:latin typeface="Consolas"/>
                          <a:ea typeface="Consolas"/>
                          <a:cs typeface="Consolas"/>
                          <a:sym typeface="Consolas"/>
                        </a:rPr>
                        <a:t>7</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strides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inputs</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X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BatchNormalization</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x</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x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ReLU</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x</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this will output: (?, 109, 109, 64)</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print</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x</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shape</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3" name="Shape 873"/>
        <p:cNvGrpSpPr/>
        <p:nvPr/>
      </p:nvGrpSpPr>
      <p:grpSpPr>
        <a:xfrm>
          <a:off x="0" y="0"/>
          <a:ext cx="0" cy="0"/>
          <a:chOff x="0" y="0"/>
          <a:chExt cx="0" cy="0"/>
        </a:xfrm>
      </p:grpSpPr>
      <p:sp>
        <p:nvSpPr>
          <p:cNvPr id="874" name="Google Shape;874;p116"/>
          <p:cNvSpPr txBox="1"/>
          <p:nvPr>
            <p:ph idx="1" type="subTitle"/>
          </p:nvPr>
        </p:nvSpPr>
        <p:spPr>
          <a:xfrm>
            <a:off x="8350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Pre-Stems - Zero Padding</a:t>
            </a:r>
            <a:endParaRPr>
              <a:solidFill>
                <a:srgbClr val="38761D"/>
              </a:solidFill>
            </a:endParaRPr>
          </a:p>
        </p:txBody>
      </p:sp>
      <p:pic>
        <p:nvPicPr>
          <p:cNvPr id="875" name="Google Shape;875;p116"/>
          <p:cNvPicPr preferRelativeResize="0"/>
          <p:nvPr/>
        </p:nvPicPr>
        <p:blipFill>
          <a:blip r:embed="rId3">
            <a:alphaModFix/>
          </a:blip>
          <a:stretch>
            <a:fillRect/>
          </a:stretch>
        </p:blipFill>
        <p:spPr>
          <a:xfrm>
            <a:off x="0" y="0"/>
            <a:ext cx="1466275" cy="730575"/>
          </a:xfrm>
          <a:prstGeom prst="rect">
            <a:avLst/>
          </a:prstGeom>
          <a:noFill/>
          <a:ln>
            <a:noFill/>
          </a:ln>
        </p:spPr>
      </p:pic>
      <p:sp>
        <p:nvSpPr>
          <p:cNvPr id="876" name="Google Shape;876;p116"/>
          <p:cNvSpPr txBox="1"/>
          <p:nvPr/>
        </p:nvSpPr>
        <p:spPr>
          <a:xfrm>
            <a:off x="423375"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Pre-Stems - Zero Padding</a:t>
            </a:r>
            <a:endParaRPr b="1" sz="1200">
              <a:solidFill>
                <a:schemeClr val="dk1"/>
              </a:solidFill>
            </a:endParaRPr>
          </a:p>
          <a:p>
            <a:pPr indent="0" lvl="0" marL="0" rtl="0" algn="l">
              <a:lnSpc>
                <a:spcPct val="115000"/>
              </a:lnSpc>
              <a:spcBef>
                <a:spcPts val="0"/>
              </a:spcBef>
              <a:spcAft>
                <a:spcPts val="0"/>
              </a:spcAft>
              <a:buNone/>
            </a:pPr>
            <a:r>
              <a:t/>
            </a:r>
            <a:endParaRPr i="1" sz="1200">
              <a:solidFill>
                <a:schemeClr val="dk1"/>
              </a:solidFill>
            </a:endParaRPr>
          </a:p>
          <a:p>
            <a:pPr indent="0" lvl="0" marL="0" rtl="0" algn="l">
              <a:lnSpc>
                <a:spcPct val="115000"/>
              </a:lnSpc>
              <a:spcBef>
                <a:spcPts val="0"/>
              </a:spcBef>
              <a:spcAft>
                <a:spcPts val="0"/>
              </a:spcAft>
              <a:buNone/>
            </a:pPr>
            <a:r>
              <a:rPr lang="en" sz="1200">
                <a:solidFill>
                  <a:schemeClr val="dk1"/>
                </a:solidFill>
              </a:rPr>
              <a:t>We fix this problem by adding padding around the input shape to match the input shape that the neural network architecture was optimized and/or trained for. In our example, we need to extend the 224 x 224 to 230 x 230. </a:t>
            </a:r>
            <a:r>
              <a:rPr b="1" lang="en" sz="1200">
                <a:solidFill>
                  <a:srgbClr val="0000FF"/>
                </a:solidFill>
              </a:rPr>
              <a:t>We can do this by adding a 3 x 3 pad (of zero values) around the image</a:t>
            </a:r>
            <a:r>
              <a:rPr lang="en" sz="1200">
                <a:solidFill>
                  <a:schemeClr val="dk1"/>
                </a:solidFill>
              </a:rPr>
              <a:t>, as shown below:</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pic>
        <p:nvPicPr>
          <p:cNvPr id="877" name="Google Shape;877;p116"/>
          <p:cNvPicPr preferRelativeResize="0"/>
          <p:nvPr/>
        </p:nvPicPr>
        <p:blipFill>
          <a:blip r:embed="rId4">
            <a:alphaModFix/>
          </a:blip>
          <a:stretch>
            <a:fillRect/>
          </a:stretch>
        </p:blipFill>
        <p:spPr>
          <a:xfrm>
            <a:off x="1466275" y="2146250"/>
            <a:ext cx="5366725" cy="2713850"/>
          </a:xfrm>
          <a:prstGeom prst="rect">
            <a:avLst/>
          </a:prstGeom>
          <a:noFill/>
          <a:ln>
            <a:noFill/>
          </a:ln>
        </p:spPr>
      </p:pic>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1" name="Shape 881"/>
        <p:cNvGrpSpPr/>
        <p:nvPr/>
      </p:nvGrpSpPr>
      <p:grpSpPr>
        <a:xfrm>
          <a:off x="0" y="0"/>
          <a:ext cx="0" cy="0"/>
          <a:chOff x="0" y="0"/>
          <a:chExt cx="0" cy="0"/>
        </a:xfrm>
      </p:grpSpPr>
      <p:sp>
        <p:nvSpPr>
          <p:cNvPr id="882" name="Google Shape;882;p117"/>
          <p:cNvSpPr txBox="1"/>
          <p:nvPr>
            <p:ph idx="1" type="subTitle"/>
          </p:nvPr>
        </p:nvSpPr>
        <p:spPr>
          <a:xfrm>
            <a:off x="8350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Advanced - Pre-Stems - Zero Padding</a:t>
            </a:r>
            <a:endParaRPr>
              <a:solidFill>
                <a:srgbClr val="38761D"/>
              </a:solidFill>
            </a:endParaRPr>
          </a:p>
        </p:txBody>
      </p:sp>
      <p:pic>
        <p:nvPicPr>
          <p:cNvPr id="883" name="Google Shape;883;p117"/>
          <p:cNvPicPr preferRelativeResize="0"/>
          <p:nvPr/>
        </p:nvPicPr>
        <p:blipFill>
          <a:blip r:embed="rId3">
            <a:alphaModFix/>
          </a:blip>
          <a:stretch>
            <a:fillRect/>
          </a:stretch>
        </p:blipFill>
        <p:spPr>
          <a:xfrm>
            <a:off x="0" y="0"/>
            <a:ext cx="1466275" cy="730575"/>
          </a:xfrm>
          <a:prstGeom prst="rect">
            <a:avLst/>
          </a:prstGeom>
          <a:noFill/>
          <a:ln>
            <a:noFill/>
          </a:ln>
        </p:spPr>
      </p:pic>
      <p:sp>
        <p:nvSpPr>
          <p:cNvPr id="884" name="Google Shape;884;p117"/>
          <p:cNvSpPr txBox="1"/>
          <p:nvPr/>
        </p:nvSpPr>
        <p:spPr>
          <a:xfrm>
            <a:off x="423375"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Pre-Stems - Zero Padding</a:t>
            </a:r>
            <a:endParaRPr b="1" sz="12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rPr lang="en" sz="1200">
                <a:solidFill>
                  <a:schemeClr val="dk1"/>
                </a:solidFill>
              </a:rPr>
              <a:t>The code below demonstrates using the </a:t>
            </a:r>
            <a:r>
              <a:rPr lang="en" sz="1200">
                <a:solidFill>
                  <a:srgbClr val="0D904F"/>
                </a:solidFill>
                <a:latin typeface="Consolas"/>
                <a:ea typeface="Consolas"/>
                <a:cs typeface="Consolas"/>
                <a:sym typeface="Consolas"/>
              </a:rPr>
              <a:t>ZeroPadding2D()</a:t>
            </a:r>
            <a:r>
              <a:rPr lang="en" sz="1200">
                <a:solidFill>
                  <a:schemeClr val="dk1"/>
                </a:solidFill>
              </a:rPr>
              <a:t> method for adding a pad, where the parameter (3, 3) specifies the height and width of the pad to place around the image.</a:t>
            </a:r>
            <a:endParaRPr sz="12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graphicFrame>
        <p:nvGraphicFramePr>
          <p:cNvPr id="885" name="Google Shape;885;p117"/>
          <p:cNvGraphicFramePr/>
          <p:nvPr/>
        </p:nvGraphicFramePr>
        <p:xfrm>
          <a:off x="528075" y="1992125"/>
          <a:ext cx="3000000" cy="3000000"/>
        </p:xfrm>
        <a:graphic>
          <a:graphicData uri="http://schemas.openxmlformats.org/drawingml/2006/table">
            <a:tbl>
              <a:tblPr>
                <a:noFill/>
                <a:tableStyleId>{B919AB72-B1D8-40D2-A9E9-02AD8994AEB8}</a:tableStyleId>
              </a:tblPr>
              <a:tblGrid>
                <a:gridCol w="7977975"/>
              </a:tblGrid>
              <a:tr h="12700">
                <a:tc>
                  <a:txBody>
                    <a:bodyPr>
                      <a:noAutofit/>
                    </a:bodyPr>
                    <a:lstStyle/>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keras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Input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not the input shape expected by the stem (which is (230, 230, 3)</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inputs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Input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shape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224</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224</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pre-stem</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inputs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ZeroPadding2D</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inputs</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this will output: (230, 230, 3)</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print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inputs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shape</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this stem's expected shape is (230, 230, 3)</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x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Conv2D</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64</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7</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7</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strides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inputs</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X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BatchNormalization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x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ReLU</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this will output: (?, 112, 112, 64)</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print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shape</a:t>
                      </a:r>
                      <a:r>
                        <a:rPr lang="en" sz="1000">
                          <a:solidFill>
                            <a:srgbClr val="616161"/>
                          </a:solidFill>
                          <a:latin typeface="Consolas"/>
                          <a:ea typeface="Consolas"/>
                          <a:cs typeface="Consolas"/>
                          <a:sym typeface="Consolas"/>
                        </a:rPr>
                        <a:t>)</a:t>
                      </a:r>
                      <a:endParaRPr sz="1000">
                        <a:solidFill>
                          <a:srgbClr val="9C27B0"/>
                        </a:solidFill>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9" name="Shape 889"/>
        <p:cNvGrpSpPr/>
        <p:nvPr/>
      </p:nvGrpSpPr>
      <p:grpSpPr>
        <a:xfrm>
          <a:off x="0" y="0"/>
          <a:ext cx="0" cy="0"/>
          <a:chOff x="0" y="0"/>
          <a:chExt cx="0" cy="0"/>
        </a:xfrm>
      </p:grpSpPr>
      <p:sp>
        <p:nvSpPr>
          <p:cNvPr id="890" name="Google Shape;890;p118"/>
          <p:cNvSpPr txBox="1"/>
          <p:nvPr>
            <p:ph idx="1" type="subTitle"/>
          </p:nvPr>
        </p:nvSpPr>
        <p:spPr>
          <a:xfrm>
            <a:off x="8350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Representational Equivalence</a:t>
            </a:r>
            <a:endParaRPr>
              <a:solidFill>
                <a:srgbClr val="38761D"/>
              </a:solidFill>
            </a:endParaRPr>
          </a:p>
        </p:txBody>
      </p:sp>
      <p:pic>
        <p:nvPicPr>
          <p:cNvPr id="891" name="Google Shape;891;p118"/>
          <p:cNvPicPr preferRelativeResize="0"/>
          <p:nvPr/>
        </p:nvPicPr>
        <p:blipFill>
          <a:blip r:embed="rId3">
            <a:alphaModFix/>
          </a:blip>
          <a:stretch>
            <a:fillRect/>
          </a:stretch>
        </p:blipFill>
        <p:spPr>
          <a:xfrm>
            <a:off x="0" y="0"/>
            <a:ext cx="1466275" cy="730575"/>
          </a:xfrm>
          <a:prstGeom prst="rect">
            <a:avLst/>
          </a:prstGeom>
          <a:noFill/>
          <a:ln>
            <a:noFill/>
          </a:ln>
        </p:spPr>
      </p:pic>
      <p:sp>
        <p:nvSpPr>
          <p:cNvPr id="892" name="Google Shape;892;p118"/>
          <p:cNvSpPr txBox="1"/>
          <p:nvPr/>
        </p:nvSpPr>
        <p:spPr>
          <a:xfrm>
            <a:off x="423375"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spcBef>
                <a:spcPts val="2000"/>
              </a:spcBef>
              <a:spcAft>
                <a:spcPts val="0"/>
              </a:spcAft>
              <a:buClr>
                <a:schemeClr val="dk1"/>
              </a:buClr>
              <a:buSzPts val="1100"/>
              <a:buFont typeface="Arial"/>
              <a:buNone/>
            </a:pPr>
            <a:r>
              <a:rPr b="1" lang="en" sz="1200">
                <a:solidFill>
                  <a:schemeClr val="dk1"/>
                </a:solidFill>
              </a:rPr>
              <a:t>Representational Equivalence and Factorization</a:t>
            </a:r>
            <a:endParaRPr b="1"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1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Factorization is decomposing a first block structure into smaller components which are representationally equivalent. The term </a:t>
            </a:r>
            <a:r>
              <a:rPr b="1" lang="en" sz="1200">
                <a:solidFill>
                  <a:srgbClr val="0000FF"/>
                </a:solidFill>
              </a:rPr>
              <a:t>representational equivalence means that the replaced design will maintain the same accuracy during training</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The goal of the factorization is to replace one design with another that </a:t>
            </a:r>
            <a:r>
              <a:rPr b="1" lang="en" sz="1200">
                <a:solidFill>
                  <a:srgbClr val="0000FF"/>
                </a:solidFill>
              </a:rPr>
              <a:t>is representationally equivalent but its computational complexity is less</a:t>
            </a:r>
            <a:r>
              <a:rPr lang="en" sz="1200">
                <a:solidFill>
                  <a:schemeClr val="dk1"/>
                </a:solidFill>
              </a:rPr>
              <a:t>. The result is a smaller model to train, as measured by the number of weights, but retains the same accuracy.</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The architectures for ResNeXt and for later versions of Inception relied on factorization. Typically, these factorizations are inferred through computational theory and then proved empirically.</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6" name="Shape 896"/>
        <p:cNvGrpSpPr/>
        <p:nvPr/>
      </p:nvGrpSpPr>
      <p:grpSpPr>
        <a:xfrm>
          <a:off x="0" y="0"/>
          <a:ext cx="0" cy="0"/>
          <a:chOff x="0" y="0"/>
          <a:chExt cx="0" cy="0"/>
        </a:xfrm>
      </p:grpSpPr>
      <p:sp>
        <p:nvSpPr>
          <p:cNvPr id="897" name="Google Shape;897;p119"/>
          <p:cNvSpPr txBox="1"/>
          <p:nvPr>
            <p:ph idx="1" type="subTitle"/>
          </p:nvPr>
        </p:nvSpPr>
        <p:spPr>
          <a:xfrm>
            <a:off x="8350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DenseNet</a:t>
            </a:r>
            <a:endParaRPr>
              <a:solidFill>
                <a:srgbClr val="38761D"/>
              </a:solidFill>
            </a:endParaRPr>
          </a:p>
        </p:txBody>
      </p:sp>
      <p:pic>
        <p:nvPicPr>
          <p:cNvPr id="898" name="Google Shape;898;p119"/>
          <p:cNvPicPr preferRelativeResize="0"/>
          <p:nvPr/>
        </p:nvPicPr>
        <p:blipFill>
          <a:blip r:embed="rId3">
            <a:alphaModFix/>
          </a:blip>
          <a:stretch>
            <a:fillRect/>
          </a:stretch>
        </p:blipFill>
        <p:spPr>
          <a:xfrm>
            <a:off x="0" y="0"/>
            <a:ext cx="1466275" cy="730575"/>
          </a:xfrm>
          <a:prstGeom prst="rect">
            <a:avLst/>
          </a:prstGeom>
          <a:noFill/>
          <a:ln>
            <a:noFill/>
          </a:ln>
        </p:spPr>
      </p:pic>
      <p:sp>
        <p:nvSpPr>
          <p:cNvPr id="899" name="Google Shape;899;p119"/>
          <p:cNvSpPr txBox="1"/>
          <p:nvPr/>
        </p:nvSpPr>
        <p:spPr>
          <a:xfrm>
            <a:off x="423375"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spcBef>
                <a:spcPts val="2000"/>
              </a:spcBef>
              <a:spcAft>
                <a:spcPts val="0"/>
              </a:spcAft>
              <a:buNone/>
            </a:pPr>
            <a:r>
              <a:rPr b="1" lang="en" sz="1200">
                <a:solidFill>
                  <a:schemeClr val="dk1"/>
                </a:solidFill>
              </a:rPr>
              <a:t>DenseNet</a:t>
            </a:r>
            <a:endParaRPr b="1"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b="1" lang="en" sz="1200">
                <a:solidFill>
                  <a:schemeClr val="dk1"/>
                </a:solidFill>
              </a:rPr>
              <a:t>DenseNet</a:t>
            </a:r>
            <a:r>
              <a:rPr lang="en" sz="1200">
                <a:solidFill>
                  <a:schemeClr val="dk1"/>
                </a:solidFill>
              </a:rPr>
              <a:t> introduced the concept of a </a:t>
            </a:r>
            <a:r>
              <a:rPr b="1" lang="en" sz="1200">
                <a:solidFill>
                  <a:schemeClr val="dk1"/>
                </a:solidFill>
              </a:rPr>
              <a:t>Densely Connected Convolutional Network</a:t>
            </a:r>
            <a:r>
              <a:rPr lang="en" sz="1200">
                <a:solidFill>
                  <a:schemeClr val="dk1"/>
                </a:solidFill>
              </a:rPr>
              <a:t>. The corresponding paper won </a:t>
            </a:r>
            <a:r>
              <a:rPr lang="en" sz="1200">
                <a:solidFill>
                  <a:schemeClr val="dk1"/>
                </a:solidFill>
                <a:highlight>
                  <a:srgbClr val="FFFFFF"/>
                </a:highlight>
                <a:latin typeface="Roboto"/>
                <a:ea typeface="Roboto"/>
                <a:cs typeface="Roboto"/>
                <a:sym typeface="Roboto"/>
              </a:rPr>
              <a:t>CVPR 2017 (Best Paper Award). It is based on the principal, that the</a:t>
            </a:r>
            <a:r>
              <a:rPr b="1" lang="en" sz="1200">
                <a:solidFill>
                  <a:srgbClr val="0000FF"/>
                </a:solidFill>
                <a:highlight>
                  <a:srgbClr val="FFFFFF"/>
                </a:highlight>
                <a:latin typeface="Roboto"/>
                <a:ea typeface="Roboto"/>
                <a:cs typeface="Roboto"/>
                <a:sym typeface="Roboto"/>
              </a:rPr>
              <a:t> output of each residual block layer is connected to the input of every subsequent residual block layer</a:t>
            </a:r>
            <a:r>
              <a:rPr lang="en" sz="1200">
                <a:solidFill>
                  <a:schemeClr val="dk1"/>
                </a:solidFill>
                <a:highlight>
                  <a:srgbClr val="FFFFFF"/>
                </a:highlight>
                <a:latin typeface="Roboto"/>
                <a:ea typeface="Roboto"/>
                <a:cs typeface="Roboto"/>
                <a:sym typeface="Roboto"/>
              </a:rPr>
              <a:t>. This extends the concept of identity links.</a:t>
            </a:r>
            <a:endParaRPr sz="1200">
              <a:solidFill>
                <a:schemeClr val="dk1"/>
              </a:solidFill>
              <a:highlight>
                <a:srgbClr val="FFFFFF"/>
              </a:highlight>
              <a:latin typeface="Roboto"/>
              <a:ea typeface="Roboto"/>
              <a:cs typeface="Roboto"/>
              <a:sym typeface="Roboto"/>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highlight>
                  <a:srgbClr val="FFFFFF"/>
                </a:highlight>
                <a:latin typeface="Roboto"/>
                <a:ea typeface="Roboto"/>
                <a:cs typeface="Roboto"/>
                <a:sym typeface="Roboto"/>
              </a:rPr>
              <a:t>Prior to DenseNet, an identity link between the input and output of a residual block was combined by matrix addition. In a dense block, the input to the residual block is concatenated to the output of the residual block. </a:t>
            </a:r>
            <a:r>
              <a:rPr b="1" lang="en" sz="1200">
                <a:solidFill>
                  <a:srgbClr val="0000FF"/>
                </a:solidFill>
                <a:highlight>
                  <a:srgbClr val="FFFFFF"/>
                </a:highlight>
                <a:latin typeface="Roboto"/>
                <a:ea typeface="Roboto"/>
                <a:cs typeface="Roboto"/>
                <a:sym typeface="Roboto"/>
              </a:rPr>
              <a:t>This change introduced the concept of feature (map) reuse.</a:t>
            </a:r>
            <a:endParaRPr b="1" sz="1200">
              <a:solidFill>
                <a:srgbClr val="0000FF"/>
              </a:solidFill>
              <a:highlight>
                <a:srgbClr val="FFFFFF"/>
              </a:highlight>
              <a:latin typeface="Roboto"/>
              <a:ea typeface="Roboto"/>
              <a:cs typeface="Roboto"/>
              <a:sym typeface="Roboto"/>
            </a:endParaRPr>
          </a:p>
          <a:p>
            <a:pPr indent="0" lvl="0" marL="0" rtl="0" algn="l">
              <a:lnSpc>
                <a:spcPct val="115000"/>
              </a:lnSpc>
              <a:spcBef>
                <a:spcPts val="0"/>
              </a:spcBef>
              <a:spcAft>
                <a:spcPts val="0"/>
              </a:spcAft>
              <a:buNone/>
            </a:pPr>
            <a:r>
              <a:t/>
            </a:r>
            <a:endParaRPr sz="1200">
              <a:solidFill>
                <a:schemeClr val="dk1"/>
              </a:solidFill>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3" name="Shape 903"/>
        <p:cNvGrpSpPr/>
        <p:nvPr/>
      </p:nvGrpSpPr>
      <p:grpSpPr>
        <a:xfrm>
          <a:off x="0" y="0"/>
          <a:ext cx="0" cy="0"/>
          <a:chOff x="0" y="0"/>
          <a:chExt cx="0" cy="0"/>
        </a:xfrm>
      </p:grpSpPr>
      <p:sp>
        <p:nvSpPr>
          <p:cNvPr id="904" name="Google Shape;904;p120"/>
          <p:cNvSpPr txBox="1"/>
          <p:nvPr>
            <p:ph idx="1" type="subTitle"/>
          </p:nvPr>
        </p:nvSpPr>
        <p:spPr>
          <a:xfrm>
            <a:off x="8350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DenseNet - Feature Map Concatenation</a:t>
            </a:r>
            <a:endParaRPr>
              <a:solidFill>
                <a:srgbClr val="38761D"/>
              </a:solidFill>
            </a:endParaRPr>
          </a:p>
        </p:txBody>
      </p:sp>
      <p:pic>
        <p:nvPicPr>
          <p:cNvPr id="905" name="Google Shape;905;p120"/>
          <p:cNvPicPr preferRelativeResize="0"/>
          <p:nvPr/>
        </p:nvPicPr>
        <p:blipFill>
          <a:blip r:embed="rId3">
            <a:alphaModFix/>
          </a:blip>
          <a:stretch>
            <a:fillRect/>
          </a:stretch>
        </p:blipFill>
        <p:spPr>
          <a:xfrm>
            <a:off x="0" y="0"/>
            <a:ext cx="1466275" cy="730575"/>
          </a:xfrm>
          <a:prstGeom prst="rect">
            <a:avLst/>
          </a:prstGeom>
          <a:noFill/>
          <a:ln>
            <a:noFill/>
          </a:ln>
        </p:spPr>
      </p:pic>
      <p:sp>
        <p:nvSpPr>
          <p:cNvPr id="906" name="Google Shape;906;p120"/>
          <p:cNvSpPr txBox="1"/>
          <p:nvPr/>
        </p:nvSpPr>
        <p:spPr>
          <a:xfrm>
            <a:off x="423375"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spcBef>
                <a:spcPts val="2000"/>
              </a:spcBef>
              <a:spcAft>
                <a:spcPts val="0"/>
              </a:spcAft>
              <a:buNone/>
            </a:pPr>
            <a:r>
              <a:rPr b="1" lang="en" sz="1200">
                <a:solidFill>
                  <a:schemeClr val="dk1"/>
                </a:solidFill>
              </a:rPr>
              <a:t>DenseNet - Feature Map </a:t>
            </a:r>
            <a:r>
              <a:rPr b="1" lang="en" sz="1200">
                <a:solidFill>
                  <a:schemeClr val="dk1"/>
                </a:solidFill>
              </a:rPr>
              <a:t>Concatenation</a:t>
            </a:r>
            <a:endParaRPr b="1"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p:txBody>
      </p:sp>
      <p:pic>
        <p:nvPicPr>
          <p:cNvPr id="907" name="Google Shape;907;p120"/>
          <p:cNvPicPr preferRelativeResize="0"/>
          <p:nvPr/>
        </p:nvPicPr>
        <p:blipFill>
          <a:blip r:embed="rId4">
            <a:alphaModFix/>
          </a:blip>
          <a:stretch>
            <a:fillRect/>
          </a:stretch>
        </p:blipFill>
        <p:spPr>
          <a:xfrm>
            <a:off x="3380850" y="1352100"/>
            <a:ext cx="5647349" cy="3681375"/>
          </a:xfrm>
          <a:prstGeom prst="rect">
            <a:avLst/>
          </a:prstGeom>
          <a:noFill/>
          <a:ln>
            <a:noFill/>
          </a:ln>
        </p:spPr>
      </p:pic>
      <p:sp>
        <p:nvSpPr>
          <p:cNvPr id="908" name="Google Shape;908;p120"/>
          <p:cNvSpPr txBox="1"/>
          <p:nvPr/>
        </p:nvSpPr>
        <p:spPr>
          <a:xfrm>
            <a:off x="549025" y="1415900"/>
            <a:ext cx="2899200" cy="3053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100">
                <a:solidFill>
                  <a:schemeClr val="dk1"/>
                </a:solidFill>
                <a:highlight>
                  <a:srgbClr val="FFFFFF"/>
                </a:highlight>
                <a:latin typeface="Roboto"/>
                <a:ea typeface="Roboto"/>
                <a:cs typeface="Roboto"/>
                <a:sym typeface="Roboto"/>
              </a:rPr>
              <a:t>Let’s assume the output of a layer are feature maps of size 28 x 28 x 10. After a matrix addition, the outputs continue to be 28 x 28 x 10 feature maps. The values within them are the addition of the residual block’s input and output, and thus do not retain the original values (i.e., they have been merged). In the dense block, the input feature maps are concatenated (not merged) to the residual block output, and the original value of the identity link is preserved. In our example, assuming the input and output where 28 x 28 x 10, after the concatenation the output will be 28 x 28 x 20. Continuing to the next block, the output will be 28 x 28 x 30. In this way, the output of each layer is concatenated into the input of each subsequent layer (hence the reference to densely connected).</a:t>
            </a:r>
            <a:endParaRPr sz="1100">
              <a:solidFill>
                <a:schemeClr val="dk1"/>
              </a:solidFill>
              <a:highlight>
                <a:srgbClr val="FFFFFF"/>
              </a:highlight>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t/>
            </a:r>
            <a:endParaRPr b="1" sz="11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100">
              <a:solidFill>
                <a:schemeClr val="dk1"/>
              </a:solidFill>
            </a:endParaRPr>
          </a:p>
          <a:p>
            <a:pPr indent="0" lvl="0" marL="0" rtl="0" algn="l">
              <a:spcBef>
                <a:spcPts val="0"/>
              </a:spcBef>
              <a:spcAft>
                <a:spcPts val="0"/>
              </a:spcAft>
              <a:buNone/>
            </a:pPr>
            <a:r>
              <a:t/>
            </a:r>
            <a:endParaRPr sz="1100"/>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2" name="Shape 912"/>
        <p:cNvGrpSpPr/>
        <p:nvPr/>
      </p:nvGrpSpPr>
      <p:grpSpPr>
        <a:xfrm>
          <a:off x="0" y="0"/>
          <a:ext cx="0" cy="0"/>
          <a:chOff x="0" y="0"/>
          <a:chExt cx="0" cy="0"/>
        </a:xfrm>
      </p:grpSpPr>
      <p:sp>
        <p:nvSpPr>
          <p:cNvPr id="913" name="Google Shape;913;p121"/>
          <p:cNvSpPr txBox="1"/>
          <p:nvPr>
            <p:ph idx="1" type="subTitle"/>
          </p:nvPr>
        </p:nvSpPr>
        <p:spPr>
          <a:xfrm>
            <a:off x="8350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DenseNet - Feature Map Reuse</a:t>
            </a:r>
            <a:endParaRPr>
              <a:solidFill>
                <a:srgbClr val="38761D"/>
              </a:solidFill>
            </a:endParaRPr>
          </a:p>
        </p:txBody>
      </p:sp>
      <p:pic>
        <p:nvPicPr>
          <p:cNvPr id="914" name="Google Shape;914;p121"/>
          <p:cNvPicPr preferRelativeResize="0"/>
          <p:nvPr/>
        </p:nvPicPr>
        <p:blipFill>
          <a:blip r:embed="rId3">
            <a:alphaModFix/>
          </a:blip>
          <a:stretch>
            <a:fillRect/>
          </a:stretch>
        </p:blipFill>
        <p:spPr>
          <a:xfrm>
            <a:off x="0" y="0"/>
            <a:ext cx="1466275" cy="730575"/>
          </a:xfrm>
          <a:prstGeom prst="rect">
            <a:avLst/>
          </a:prstGeom>
          <a:noFill/>
          <a:ln>
            <a:noFill/>
          </a:ln>
        </p:spPr>
      </p:pic>
      <p:sp>
        <p:nvSpPr>
          <p:cNvPr id="915" name="Google Shape;915;p121"/>
          <p:cNvSpPr txBox="1"/>
          <p:nvPr/>
        </p:nvSpPr>
        <p:spPr>
          <a:xfrm>
            <a:off x="423375"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spcBef>
                <a:spcPts val="2000"/>
              </a:spcBef>
              <a:spcAft>
                <a:spcPts val="0"/>
              </a:spcAft>
              <a:buNone/>
            </a:pPr>
            <a:r>
              <a:rPr b="1" lang="en" sz="1200">
                <a:solidFill>
                  <a:schemeClr val="dk1"/>
                </a:solidFill>
              </a:rPr>
              <a:t>DenseNet - Feature Map Reuse</a:t>
            </a:r>
            <a:endParaRPr b="1" sz="1200">
              <a:solidFill>
                <a:schemeClr val="dk1"/>
              </a:solidFill>
            </a:endParaRPr>
          </a:p>
          <a:p>
            <a:pPr indent="0" lvl="0" marL="0" rtl="0" algn="ctr">
              <a:spcBef>
                <a:spcPts val="200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rPr lang="en" sz="1200">
                <a:solidFill>
                  <a:schemeClr val="dk1"/>
                </a:solidFill>
                <a:highlight>
                  <a:srgbClr val="FFFFFF"/>
                </a:highlight>
                <a:latin typeface="Roboto"/>
                <a:ea typeface="Roboto"/>
                <a:cs typeface="Roboto"/>
                <a:sym typeface="Roboto"/>
              </a:rPr>
              <a:t>The replacing of the matrix addition with a concatenation has the advantages of:</a:t>
            </a:r>
            <a:endParaRPr sz="1200">
              <a:solidFill>
                <a:schemeClr val="dk1"/>
              </a:solidFill>
              <a:highlight>
                <a:srgbClr val="FFFFFF"/>
              </a:highlight>
              <a:latin typeface="Roboto"/>
              <a:ea typeface="Roboto"/>
              <a:cs typeface="Roboto"/>
              <a:sym typeface="Roboto"/>
            </a:endParaRPr>
          </a:p>
          <a:p>
            <a:pPr indent="0" lvl="0" marL="0" rtl="0" algn="l">
              <a:lnSpc>
                <a:spcPct val="115000"/>
              </a:lnSpc>
              <a:spcBef>
                <a:spcPts val="0"/>
              </a:spcBef>
              <a:spcAft>
                <a:spcPts val="0"/>
              </a:spcAft>
              <a:buNone/>
            </a:pPr>
            <a:r>
              <a:t/>
            </a:r>
            <a:endParaRPr sz="1200">
              <a:solidFill>
                <a:schemeClr val="dk1"/>
              </a:solidFill>
              <a:highlight>
                <a:srgbClr val="FFFFFF"/>
              </a:highlight>
              <a:latin typeface="Roboto"/>
              <a:ea typeface="Roboto"/>
              <a:cs typeface="Roboto"/>
              <a:sym typeface="Roboto"/>
            </a:endParaRPr>
          </a:p>
          <a:p>
            <a:pPr indent="-304800" lvl="0" marL="457200" rtl="0" algn="l">
              <a:lnSpc>
                <a:spcPct val="115000"/>
              </a:lnSpc>
              <a:spcBef>
                <a:spcPts val="0"/>
              </a:spcBef>
              <a:spcAft>
                <a:spcPts val="0"/>
              </a:spcAft>
              <a:buClr>
                <a:srgbClr val="0000FF"/>
              </a:buClr>
              <a:buSzPts val="1200"/>
              <a:buFont typeface="Roboto"/>
              <a:buChar char="●"/>
            </a:pPr>
            <a:r>
              <a:rPr b="1" lang="en" sz="1200">
                <a:solidFill>
                  <a:srgbClr val="0000FF"/>
                </a:solidFill>
                <a:highlight>
                  <a:srgbClr val="FFFFFF"/>
                </a:highlight>
                <a:latin typeface="Roboto"/>
                <a:ea typeface="Roboto"/>
                <a:cs typeface="Roboto"/>
                <a:sym typeface="Roboto"/>
              </a:rPr>
              <a:t>Further alleviating the vanishing gradient problem over deeper layers.</a:t>
            </a:r>
            <a:endParaRPr b="1" sz="1200">
              <a:solidFill>
                <a:srgbClr val="0000FF"/>
              </a:solidFill>
              <a:highlight>
                <a:srgbClr val="FFFFFF"/>
              </a:highlight>
              <a:latin typeface="Roboto"/>
              <a:ea typeface="Roboto"/>
              <a:cs typeface="Roboto"/>
              <a:sym typeface="Roboto"/>
            </a:endParaRPr>
          </a:p>
          <a:p>
            <a:pPr indent="-304800" lvl="0" marL="457200" rtl="0" algn="l">
              <a:lnSpc>
                <a:spcPct val="115000"/>
              </a:lnSpc>
              <a:spcBef>
                <a:spcPts val="0"/>
              </a:spcBef>
              <a:spcAft>
                <a:spcPts val="0"/>
              </a:spcAft>
              <a:buClr>
                <a:srgbClr val="0000FF"/>
              </a:buClr>
              <a:buSzPts val="1200"/>
              <a:buFont typeface="Roboto"/>
              <a:buChar char="●"/>
            </a:pPr>
            <a:r>
              <a:rPr b="1" lang="en" sz="1200">
                <a:solidFill>
                  <a:srgbClr val="0000FF"/>
                </a:solidFill>
                <a:highlight>
                  <a:srgbClr val="FFFFFF"/>
                </a:highlight>
                <a:latin typeface="Roboto"/>
                <a:ea typeface="Roboto"/>
                <a:cs typeface="Roboto"/>
                <a:sym typeface="Roboto"/>
              </a:rPr>
              <a:t>Further reducing the computational complexity (parameters) with narrower feature maps.</a:t>
            </a:r>
            <a:endParaRPr b="1" sz="1200">
              <a:solidFill>
                <a:srgbClr val="0000FF"/>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With concatenation, the distance between the output (classifier) and the feature maps is shorter which reduces the vanishing gradient problem, allowing for deeper networks for higher accuracy.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The </a:t>
            </a:r>
            <a:r>
              <a:rPr b="1" lang="en" sz="1200">
                <a:solidFill>
                  <a:srgbClr val="0000FF"/>
                </a:solidFill>
              </a:rPr>
              <a:t>reuse of feature maps has representational equivalence with the former operation of a matrix addition, but with more narrow layers. With the narrower layers, the overall number of parameters to train is reduced.</a:t>
            </a:r>
            <a:endParaRPr b="1" sz="1200">
              <a:solidFill>
                <a:srgbClr val="0000FF"/>
              </a:solidFill>
            </a:endParaRPr>
          </a:p>
          <a:p>
            <a:pPr indent="0" lvl="0" marL="0" rtl="0" algn="l">
              <a:spcBef>
                <a:spcPts val="200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6" name="Shape 126"/>
        <p:cNvGrpSpPr/>
        <p:nvPr/>
      </p:nvGrpSpPr>
      <p:grpSpPr>
        <a:xfrm>
          <a:off x="0" y="0"/>
          <a:ext cx="0" cy="0"/>
          <a:chOff x="0" y="0"/>
          <a:chExt cx="0" cy="0"/>
        </a:xfrm>
      </p:grpSpPr>
      <p:sp>
        <p:nvSpPr>
          <p:cNvPr id="127" name="Google Shape;127;p23"/>
          <p:cNvSpPr txBox="1"/>
          <p:nvPr>
            <p:ph idx="1" type="subTitle"/>
          </p:nvPr>
        </p:nvSpPr>
        <p:spPr>
          <a:xfrm>
            <a:off x="4868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Neural Networks - Deep Neural Networks</a:t>
            </a:r>
            <a:endParaRPr>
              <a:solidFill>
                <a:srgbClr val="38761D"/>
              </a:solidFill>
            </a:endParaRPr>
          </a:p>
        </p:txBody>
      </p:sp>
      <p:pic>
        <p:nvPicPr>
          <p:cNvPr id="128" name="Google Shape;128;p23"/>
          <p:cNvPicPr preferRelativeResize="0"/>
          <p:nvPr/>
        </p:nvPicPr>
        <p:blipFill>
          <a:blip r:embed="rId3">
            <a:alphaModFix/>
          </a:blip>
          <a:stretch>
            <a:fillRect/>
          </a:stretch>
        </p:blipFill>
        <p:spPr>
          <a:xfrm>
            <a:off x="0" y="0"/>
            <a:ext cx="1466275" cy="730575"/>
          </a:xfrm>
          <a:prstGeom prst="rect">
            <a:avLst/>
          </a:prstGeom>
          <a:noFill/>
          <a:ln>
            <a:noFill/>
          </a:ln>
        </p:spPr>
      </p:pic>
      <p:sp>
        <p:nvSpPr>
          <p:cNvPr id="129" name="Google Shape;129;p23"/>
          <p:cNvSpPr txBox="1"/>
          <p:nvPr/>
        </p:nvSpPr>
        <p:spPr>
          <a:xfrm>
            <a:off x="824850" y="910725"/>
            <a:ext cx="7070100" cy="4057800"/>
          </a:xfrm>
          <a:prstGeom prst="rect">
            <a:avLst/>
          </a:prstGeom>
          <a:noFill/>
          <a:ln>
            <a:noFill/>
          </a:ln>
        </p:spPr>
        <p:txBody>
          <a:bodyPr anchorCtr="0" anchor="t" bIns="91425" lIns="91425" spcFirstLastPara="1" rIns="91425" wrap="square" tIns="91425">
            <a:noAutofit/>
          </a:bodyPr>
          <a:lstStyle/>
          <a:p>
            <a:pPr indent="0" lvl="0" marL="0" rtl="0" algn="ctr">
              <a:spcBef>
                <a:spcPts val="1000"/>
              </a:spcBef>
              <a:spcAft>
                <a:spcPts val="0"/>
              </a:spcAft>
              <a:buNone/>
            </a:pPr>
            <a:r>
              <a:rPr b="1" lang="en">
                <a:solidFill>
                  <a:schemeClr val="dk1"/>
                </a:solidFill>
              </a:rPr>
              <a:t>Number of Connections</a:t>
            </a:r>
            <a:endParaRPr b="1">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rPr lang="en" sz="1200">
                <a:solidFill>
                  <a:schemeClr val="dk1"/>
                </a:solidFill>
              </a:rPr>
              <a:t>For example, if the input layer has three nodes and the next (hidden) layer has four nodes, then each node on the first layer is connected to all four nodes on the next layer for a total of 12 (3x4) connections.</a:t>
            </a:r>
            <a:endParaRPr sz="1200">
              <a:solidFill>
                <a:schemeClr val="dk1"/>
              </a:solidFill>
            </a:endParaRPr>
          </a:p>
        </p:txBody>
      </p:sp>
      <p:pic>
        <p:nvPicPr>
          <p:cNvPr id="130" name="Google Shape;130;p23"/>
          <p:cNvPicPr preferRelativeResize="0"/>
          <p:nvPr/>
        </p:nvPicPr>
        <p:blipFill>
          <a:blip r:embed="rId4">
            <a:alphaModFix/>
          </a:blip>
          <a:stretch>
            <a:fillRect/>
          </a:stretch>
        </p:blipFill>
        <p:spPr>
          <a:xfrm>
            <a:off x="3205675" y="1643063"/>
            <a:ext cx="2066925" cy="1857375"/>
          </a:xfrm>
          <a:prstGeom prst="rect">
            <a:avLst/>
          </a:prstGeom>
          <a:noFill/>
          <a:ln>
            <a:noFill/>
          </a:ln>
        </p:spPr>
      </p:pic>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9" name="Shape 919"/>
        <p:cNvGrpSpPr/>
        <p:nvPr/>
      </p:nvGrpSpPr>
      <p:grpSpPr>
        <a:xfrm>
          <a:off x="0" y="0"/>
          <a:ext cx="0" cy="0"/>
          <a:chOff x="0" y="0"/>
          <a:chExt cx="0" cy="0"/>
        </a:xfrm>
      </p:grpSpPr>
      <p:sp>
        <p:nvSpPr>
          <p:cNvPr id="920" name="Google Shape;920;p122"/>
          <p:cNvSpPr txBox="1"/>
          <p:nvPr>
            <p:ph idx="1" type="subTitle"/>
          </p:nvPr>
        </p:nvSpPr>
        <p:spPr>
          <a:xfrm>
            <a:off x="8350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DenseNet - Transition Block</a:t>
            </a:r>
            <a:endParaRPr>
              <a:solidFill>
                <a:srgbClr val="38761D"/>
              </a:solidFill>
            </a:endParaRPr>
          </a:p>
        </p:txBody>
      </p:sp>
      <p:pic>
        <p:nvPicPr>
          <p:cNvPr id="921" name="Google Shape;921;p122"/>
          <p:cNvPicPr preferRelativeResize="0"/>
          <p:nvPr/>
        </p:nvPicPr>
        <p:blipFill>
          <a:blip r:embed="rId3">
            <a:alphaModFix/>
          </a:blip>
          <a:stretch>
            <a:fillRect/>
          </a:stretch>
        </p:blipFill>
        <p:spPr>
          <a:xfrm>
            <a:off x="0" y="0"/>
            <a:ext cx="1466275" cy="730575"/>
          </a:xfrm>
          <a:prstGeom prst="rect">
            <a:avLst/>
          </a:prstGeom>
          <a:noFill/>
          <a:ln>
            <a:noFill/>
          </a:ln>
        </p:spPr>
      </p:pic>
      <p:sp>
        <p:nvSpPr>
          <p:cNvPr id="922" name="Google Shape;922;p122"/>
          <p:cNvSpPr txBox="1"/>
          <p:nvPr/>
        </p:nvSpPr>
        <p:spPr>
          <a:xfrm>
            <a:off x="423375"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spcBef>
                <a:spcPts val="2000"/>
              </a:spcBef>
              <a:spcAft>
                <a:spcPts val="0"/>
              </a:spcAft>
              <a:buNone/>
            </a:pPr>
            <a:r>
              <a:rPr b="1" lang="en" sz="1200">
                <a:solidFill>
                  <a:schemeClr val="dk1"/>
                </a:solidFill>
              </a:rPr>
              <a:t>DenseNet - Transition Block</a:t>
            </a:r>
            <a:br>
              <a:rPr b="1" lang="en" sz="1200">
                <a:solidFill>
                  <a:schemeClr val="dk1"/>
                </a:solidFill>
              </a:rPr>
            </a:br>
            <a:endParaRPr b="1" sz="1200">
              <a:solidFill>
                <a:schemeClr val="dk1"/>
              </a:solidFill>
            </a:endParaRPr>
          </a:p>
          <a:p>
            <a:pPr indent="0" lvl="0" marL="0" rtl="0" algn="l">
              <a:lnSpc>
                <a:spcPct val="115000"/>
              </a:lnSpc>
              <a:spcBef>
                <a:spcPts val="0"/>
              </a:spcBef>
              <a:spcAft>
                <a:spcPts val="0"/>
              </a:spcAft>
              <a:buNone/>
            </a:pPr>
            <a:r>
              <a:rPr lang="en" sz="1200">
                <a:solidFill>
                  <a:schemeClr val="dk1"/>
                </a:solidFill>
              </a:rPr>
              <a:t>To further reduce computational complexity, a transition block is inserted between each dense block. The </a:t>
            </a:r>
            <a:r>
              <a:rPr b="1" lang="en" sz="1200">
                <a:solidFill>
                  <a:srgbClr val="0000FF"/>
                </a:solidFill>
              </a:rPr>
              <a:t>transition block is a strided convolution and feature pooling used to reduce the overall size of the concatenated feature maps</a:t>
            </a:r>
            <a:r>
              <a:rPr lang="en" sz="1200">
                <a:solidFill>
                  <a:schemeClr val="dk1"/>
                </a:solidFill>
              </a:rPr>
              <a:t> (feature reuse) as they move from one dense group to the next. Below is a diagram of the DenseNet 121 architecture.</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highlight>
                <a:srgbClr val="FFFFFF"/>
              </a:highlight>
              <a:latin typeface="Roboto"/>
              <a:ea typeface="Roboto"/>
              <a:cs typeface="Roboto"/>
              <a:sym typeface="Roboto"/>
            </a:endParaRPr>
          </a:p>
          <a:p>
            <a:pPr indent="0" lvl="0" marL="0" rtl="0" algn="l">
              <a:spcBef>
                <a:spcPts val="200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p:txBody>
      </p:sp>
      <p:pic>
        <p:nvPicPr>
          <p:cNvPr id="923" name="Google Shape;923;p122"/>
          <p:cNvPicPr preferRelativeResize="0"/>
          <p:nvPr/>
        </p:nvPicPr>
        <p:blipFill>
          <a:blip r:embed="rId4">
            <a:alphaModFix/>
          </a:blip>
          <a:stretch>
            <a:fillRect/>
          </a:stretch>
        </p:blipFill>
        <p:spPr>
          <a:xfrm>
            <a:off x="1466275" y="2308150"/>
            <a:ext cx="5943600" cy="26193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22"/>
                                        </p:tgtEl>
                                        <p:attrNameLst>
                                          <p:attrName>style.visibility</p:attrName>
                                        </p:attrNameLst>
                                      </p:cBhvr>
                                      <p:to>
                                        <p:strVal val="visible"/>
                                      </p:to>
                                    </p:set>
                                    <p:animEffect filter="fade" transition="in">
                                      <p:cBhvr>
                                        <p:cTn dur="1000"/>
                                        <p:tgtEl>
                                          <p:spTgt spid="92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7" name="Shape 927"/>
        <p:cNvGrpSpPr/>
        <p:nvPr/>
      </p:nvGrpSpPr>
      <p:grpSpPr>
        <a:xfrm>
          <a:off x="0" y="0"/>
          <a:ext cx="0" cy="0"/>
          <a:chOff x="0" y="0"/>
          <a:chExt cx="0" cy="0"/>
        </a:xfrm>
      </p:grpSpPr>
      <p:sp>
        <p:nvSpPr>
          <p:cNvPr id="928" name="Google Shape;928;p123"/>
          <p:cNvSpPr txBox="1"/>
          <p:nvPr>
            <p:ph idx="1" type="subTitle"/>
          </p:nvPr>
        </p:nvSpPr>
        <p:spPr>
          <a:xfrm>
            <a:off x="8350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DenseNets - Dense Blocks</a:t>
            </a:r>
            <a:endParaRPr>
              <a:solidFill>
                <a:srgbClr val="38761D"/>
              </a:solidFill>
            </a:endParaRPr>
          </a:p>
        </p:txBody>
      </p:sp>
      <p:pic>
        <p:nvPicPr>
          <p:cNvPr id="929" name="Google Shape;929;p123"/>
          <p:cNvPicPr preferRelativeResize="0"/>
          <p:nvPr/>
        </p:nvPicPr>
        <p:blipFill>
          <a:blip r:embed="rId3">
            <a:alphaModFix/>
          </a:blip>
          <a:stretch>
            <a:fillRect/>
          </a:stretch>
        </p:blipFill>
        <p:spPr>
          <a:xfrm>
            <a:off x="0" y="0"/>
            <a:ext cx="1466275" cy="730575"/>
          </a:xfrm>
          <a:prstGeom prst="rect">
            <a:avLst/>
          </a:prstGeom>
          <a:noFill/>
          <a:ln>
            <a:noFill/>
          </a:ln>
        </p:spPr>
      </p:pic>
      <p:sp>
        <p:nvSpPr>
          <p:cNvPr id="930" name="Google Shape;930;p123"/>
          <p:cNvSpPr txBox="1"/>
          <p:nvPr/>
        </p:nvSpPr>
        <p:spPr>
          <a:xfrm>
            <a:off x="423375"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DenseNet - </a:t>
            </a:r>
            <a:r>
              <a:rPr b="1" lang="en" sz="1200">
                <a:solidFill>
                  <a:schemeClr val="dk1"/>
                </a:solidFill>
              </a:rPr>
              <a:t>Dense Blocks</a:t>
            </a:r>
            <a:endParaRPr b="1" sz="12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graphicFrame>
        <p:nvGraphicFramePr>
          <p:cNvPr id="931" name="Google Shape;931;p123"/>
          <p:cNvGraphicFramePr/>
          <p:nvPr/>
        </p:nvGraphicFramePr>
        <p:xfrm>
          <a:off x="423363" y="1073150"/>
          <a:ext cx="3000000" cy="3000000"/>
        </p:xfrm>
        <a:graphic>
          <a:graphicData uri="http://schemas.openxmlformats.org/drawingml/2006/table">
            <a:tbl>
              <a:tblPr>
                <a:noFill/>
                <a:tableStyleId>{B919AB72-B1D8-40D2-A9E9-02AD8994AEB8}</a:tableStyleId>
              </a:tblPr>
              <a:tblGrid>
                <a:gridCol w="7977975"/>
              </a:tblGrid>
              <a:tr h="12700">
                <a:tc>
                  <a:txBody>
                    <a:bodyPr>
                      <a:noAutofit/>
                    </a:bodyPr>
                    <a:lstStyle/>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def</a:t>
                      </a:r>
                      <a:r>
                        <a:rPr lang="en" sz="1000">
                          <a:solidFill>
                            <a:schemeClr val="dk1"/>
                          </a:solidFill>
                          <a:latin typeface="Consolas"/>
                          <a:ea typeface="Consolas"/>
                          <a:cs typeface="Consolas"/>
                          <a:sym typeface="Consolas"/>
                        </a:rPr>
                        <a:t> dense_block</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nblocks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nb_filters</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Construct a group of residual blocks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for</a:t>
                      </a:r>
                      <a:r>
                        <a:rPr lang="en" sz="1000">
                          <a:solidFill>
                            <a:schemeClr val="dk1"/>
                          </a:solidFill>
                          <a:latin typeface="Consolas"/>
                          <a:ea typeface="Consolas"/>
                          <a:cs typeface="Consolas"/>
                          <a:sym typeface="Consolas"/>
                        </a:rPr>
                        <a:t> _ </a:t>
                      </a:r>
                      <a:r>
                        <a:rPr lang="en" sz="1000">
                          <a:solidFill>
                            <a:srgbClr val="9C27B0"/>
                          </a:solidFill>
                          <a:latin typeface="Consolas"/>
                          <a:ea typeface="Consolas"/>
                          <a:cs typeface="Consolas"/>
                          <a:sym typeface="Consolas"/>
                        </a:rPr>
                        <a:t>in</a:t>
                      </a:r>
                      <a:r>
                        <a:rPr lang="en" sz="1000">
                          <a:solidFill>
                            <a:schemeClr val="dk1"/>
                          </a:solidFill>
                          <a:latin typeface="Consolas"/>
                          <a:ea typeface="Consolas"/>
                          <a:cs typeface="Consolas"/>
                          <a:sym typeface="Consolas"/>
                        </a:rPr>
                        <a:t> range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nblocks</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x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residual_block</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nb_filters</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return</a:t>
                      </a:r>
                      <a:r>
                        <a:rPr lang="en" sz="1000">
                          <a:solidFill>
                            <a:schemeClr val="dk1"/>
                          </a:solidFill>
                          <a:latin typeface="Consolas"/>
                          <a:ea typeface="Consolas"/>
                          <a:cs typeface="Consolas"/>
                          <a:sym typeface="Consolas"/>
                        </a:rPr>
                        <a:t> x</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def</a:t>
                      </a:r>
                      <a:r>
                        <a:rPr lang="en" sz="1000">
                          <a:solidFill>
                            <a:schemeClr val="dk1"/>
                          </a:solidFill>
                          <a:latin typeface="Consolas"/>
                          <a:ea typeface="Consolas"/>
                          <a:cs typeface="Consolas"/>
                          <a:sym typeface="Consolas"/>
                        </a:rPr>
                        <a:t> residual_block</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nb_filters</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shortcut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x </a:t>
                      </a:r>
                      <a:r>
                        <a:rPr lang="en" sz="1000">
                          <a:solidFill>
                            <a:srgbClr val="455A64"/>
                          </a:solidFill>
                          <a:latin typeface="Consolas"/>
                          <a:ea typeface="Consolas"/>
                          <a:cs typeface="Consolas"/>
                          <a:sym typeface="Consolas"/>
                        </a:rPr>
                        <a:t># remember input tensor into residual block</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Bottleneck convolution, expand filters by 4 (DenseNet-B)</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x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Conv2D</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4</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nb_filters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strides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x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BatchNormalization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x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ReLU</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3 x 3 convolution with padding=same to preserve same shape of feature maps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x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Conv2D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nb_filters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strides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padding</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'same'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x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BatchNormalization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x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ReLU</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Concatenate the input (identity) with the output of the residual block</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Concatenation (vs. merging) provides Feature Reuse between layers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x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concatenate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shortcut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x</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return</a:t>
                      </a:r>
                      <a:r>
                        <a:rPr lang="en" sz="1000">
                          <a:solidFill>
                            <a:schemeClr val="dk1"/>
                          </a:solidFill>
                          <a:latin typeface="Consolas"/>
                          <a:ea typeface="Consolas"/>
                          <a:cs typeface="Consolas"/>
                          <a:sym typeface="Consolas"/>
                        </a:rPr>
                        <a:t> x</a:t>
                      </a:r>
                      <a:endParaRPr sz="1000">
                        <a:solidFill>
                          <a:schemeClr val="dk1"/>
                        </a:solidFill>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35" name="Shape 935"/>
        <p:cNvGrpSpPr/>
        <p:nvPr/>
      </p:nvGrpSpPr>
      <p:grpSpPr>
        <a:xfrm>
          <a:off x="0" y="0"/>
          <a:ext cx="0" cy="0"/>
          <a:chOff x="0" y="0"/>
          <a:chExt cx="0" cy="0"/>
        </a:xfrm>
      </p:grpSpPr>
      <p:sp>
        <p:nvSpPr>
          <p:cNvPr id="936" name="Google Shape;936;p124"/>
          <p:cNvSpPr txBox="1"/>
          <p:nvPr>
            <p:ph idx="1" type="subTitle"/>
          </p:nvPr>
        </p:nvSpPr>
        <p:spPr>
          <a:xfrm>
            <a:off x="8350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DenseNets - Dense Blocks</a:t>
            </a:r>
            <a:endParaRPr>
              <a:solidFill>
                <a:srgbClr val="38761D"/>
              </a:solidFill>
            </a:endParaRPr>
          </a:p>
        </p:txBody>
      </p:sp>
      <p:pic>
        <p:nvPicPr>
          <p:cNvPr id="937" name="Google Shape;937;p124"/>
          <p:cNvPicPr preferRelativeResize="0"/>
          <p:nvPr/>
        </p:nvPicPr>
        <p:blipFill>
          <a:blip r:embed="rId3">
            <a:alphaModFix/>
          </a:blip>
          <a:stretch>
            <a:fillRect/>
          </a:stretch>
        </p:blipFill>
        <p:spPr>
          <a:xfrm>
            <a:off x="0" y="0"/>
            <a:ext cx="1466275" cy="730575"/>
          </a:xfrm>
          <a:prstGeom prst="rect">
            <a:avLst/>
          </a:prstGeom>
          <a:noFill/>
          <a:ln>
            <a:noFill/>
          </a:ln>
        </p:spPr>
      </p:pic>
      <p:sp>
        <p:nvSpPr>
          <p:cNvPr id="938" name="Google Shape;938;p124"/>
          <p:cNvSpPr txBox="1"/>
          <p:nvPr/>
        </p:nvSpPr>
        <p:spPr>
          <a:xfrm>
            <a:off x="423375"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DenseNet - Building the Neural Network Architecture</a:t>
            </a:r>
            <a:endParaRPr i="1"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graphicFrame>
        <p:nvGraphicFramePr>
          <p:cNvPr id="939" name="Google Shape;939;p124"/>
          <p:cNvGraphicFramePr/>
          <p:nvPr/>
        </p:nvGraphicFramePr>
        <p:xfrm>
          <a:off x="423363" y="1073150"/>
          <a:ext cx="3000000" cy="3000000"/>
        </p:xfrm>
        <a:graphic>
          <a:graphicData uri="http://schemas.openxmlformats.org/drawingml/2006/table">
            <a:tbl>
              <a:tblPr>
                <a:noFill/>
                <a:tableStyleId>{B919AB72-B1D8-40D2-A9E9-02AD8994AEB8}</a:tableStyleId>
              </a:tblPr>
              <a:tblGrid>
                <a:gridCol w="7977975"/>
              </a:tblGrid>
              <a:tr h="12700">
                <a:tc>
                  <a:txBody>
                    <a:bodyPr>
                      <a:noAutofit/>
                    </a:bodyPr>
                    <a:lstStyle/>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def</a:t>
                      </a:r>
                      <a:r>
                        <a:rPr lang="en" sz="1000">
                          <a:solidFill>
                            <a:schemeClr val="dk1"/>
                          </a:solidFill>
                          <a:latin typeface="Consolas"/>
                          <a:ea typeface="Consolas"/>
                          <a:cs typeface="Consolas"/>
                          <a:sym typeface="Consolas"/>
                        </a:rPr>
                        <a:t> trans_block</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reduce_by</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Reduce (compression) the number of feature maps (DenseNet-C)</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shape[n] returns a class object. We use int() to cast it into the dimension size</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nb_filters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int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int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shape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reduce_by </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Bottleneck convolution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x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Conv2D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nb_filters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strides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x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BatchNormalization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x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ReLU</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Use mean value (average) instead of max value sampling when pooling</a:t>
                      </a: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reduce by 75%</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x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AveragePooling2D</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strides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return</a:t>
                      </a:r>
                      <a:r>
                        <a:rPr lang="en" sz="1000">
                          <a:solidFill>
                            <a:schemeClr val="dk1"/>
                          </a:solidFill>
                          <a:latin typeface="Consolas"/>
                          <a:ea typeface="Consolas"/>
                          <a:cs typeface="Consolas"/>
                          <a:sym typeface="Consolas"/>
                        </a:rPr>
                        <a:t> x</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 OMITTED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Create the dense blocks and interceding transition blocks</a:t>
                      </a:r>
                      <a:endParaRPr sz="1000">
                        <a:solidFill>
                          <a:srgbClr val="455A64"/>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nb_filters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32</a:t>
                      </a:r>
                      <a:endParaRPr sz="1000">
                        <a:solidFill>
                          <a:srgbClr val="455A64"/>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for</a:t>
                      </a:r>
                      <a:r>
                        <a:rPr lang="en" sz="1000">
                          <a:solidFill>
                            <a:schemeClr val="dk1"/>
                          </a:solidFill>
                          <a:latin typeface="Consolas"/>
                          <a:ea typeface="Consolas"/>
                          <a:cs typeface="Consolas"/>
                          <a:sym typeface="Consolas"/>
                        </a:rPr>
                        <a:t> nblocks </a:t>
                      </a:r>
                      <a:r>
                        <a:rPr lang="en" sz="1000">
                          <a:solidFill>
                            <a:srgbClr val="9C27B0"/>
                          </a:solidFill>
                          <a:latin typeface="Consolas"/>
                          <a:ea typeface="Consolas"/>
                          <a:cs typeface="Consolas"/>
                          <a:sym typeface="Consolas"/>
                        </a:rPr>
                        <a:t>in</a:t>
                      </a:r>
                      <a:r>
                        <a:rPr lang="en" sz="1000">
                          <a:solidFill>
                            <a:schemeClr val="dk1"/>
                          </a:solidFill>
                          <a:latin typeface="Consolas"/>
                          <a:ea typeface="Consolas"/>
                          <a:cs typeface="Consolas"/>
                          <a:sym typeface="Consolas"/>
                        </a:rPr>
                        <a:t> blocks</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x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dense_block</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nblocks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nb_fi</a:t>
                      </a:r>
                      <a:r>
                        <a:rPr lang="en" sz="1000">
                          <a:solidFill>
                            <a:schemeClr val="dk1"/>
                          </a:solidFill>
                          <a:latin typeface="Consolas"/>
                          <a:ea typeface="Consolas"/>
                          <a:cs typeface="Consolas"/>
                          <a:sym typeface="Consolas"/>
                        </a:rPr>
                        <a:t>lters</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x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trans_block</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0.5</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Add the last dense block w/o a following transition block</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x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dense_block</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last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nb_filters</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 … OMITTED ...</a:t>
                      </a:r>
                      <a:endParaRPr sz="1000">
                        <a:solidFill>
                          <a:srgbClr val="9C27B0"/>
                        </a:solidFill>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3" name="Shape 943"/>
        <p:cNvGrpSpPr/>
        <p:nvPr/>
      </p:nvGrpSpPr>
      <p:grpSpPr>
        <a:xfrm>
          <a:off x="0" y="0"/>
          <a:ext cx="0" cy="0"/>
          <a:chOff x="0" y="0"/>
          <a:chExt cx="0" cy="0"/>
        </a:xfrm>
      </p:grpSpPr>
      <p:sp>
        <p:nvSpPr>
          <p:cNvPr id="944" name="Google Shape;944;p125"/>
          <p:cNvSpPr txBox="1"/>
          <p:nvPr>
            <p:ph idx="1" type="subTitle"/>
          </p:nvPr>
        </p:nvSpPr>
        <p:spPr>
          <a:xfrm>
            <a:off x="8350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DenseNet121 vs ResNetX50</a:t>
            </a:r>
            <a:endParaRPr>
              <a:solidFill>
                <a:srgbClr val="38761D"/>
              </a:solidFill>
            </a:endParaRPr>
          </a:p>
        </p:txBody>
      </p:sp>
      <p:pic>
        <p:nvPicPr>
          <p:cNvPr id="945" name="Google Shape;945;p125"/>
          <p:cNvPicPr preferRelativeResize="0"/>
          <p:nvPr/>
        </p:nvPicPr>
        <p:blipFill>
          <a:blip r:embed="rId3">
            <a:alphaModFix/>
          </a:blip>
          <a:stretch>
            <a:fillRect/>
          </a:stretch>
        </p:blipFill>
        <p:spPr>
          <a:xfrm>
            <a:off x="0" y="0"/>
            <a:ext cx="1466275" cy="730575"/>
          </a:xfrm>
          <a:prstGeom prst="rect">
            <a:avLst/>
          </a:prstGeom>
          <a:noFill/>
          <a:ln>
            <a:noFill/>
          </a:ln>
        </p:spPr>
      </p:pic>
      <p:sp>
        <p:nvSpPr>
          <p:cNvPr id="946" name="Google Shape;946;p125"/>
          <p:cNvSpPr txBox="1"/>
          <p:nvPr/>
        </p:nvSpPr>
        <p:spPr>
          <a:xfrm>
            <a:off x="423375"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Comparing Complexity</a:t>
            </a:r>
            <a:endParaRPr i="1"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Below is the ending of the </a:t>
            </a:r>
            <a:r>
              <a:rPr lang="en" sz="1200">
                <a:solidFill>
                  <a:srgbClr val="0D904F"/>
                </a:solidFill>
                <a:latin typeface="Consolas"/>
                <a:ea typeface="Consolas"/>
                <a:cs typeface="Consolas"/>
                <a:sym typeface="Consolas"/>
              </a:rPr>
              <a:t>summary()</a:t>
            </a:r>
            <a:r>
              <a:rPr lang="en" sz="1200">
                <a:solidFill>
                  <a:schemeClr val="dk1"/>
                </a:solidFill>
              </a:rPr>
              <a:t> output. Note how the number of trainable parameters in this 121 layer DenseNet architecture is half of that of a 50 layer ResNeXt architecture.</a:t>
            </a:r>
            <a:endParaRPr sz="12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In summary, this means that:</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304800" lvl="0" marL="457200" rtl="0" algn="l">
              <a:lnSpc>
                <a:spcPct val="115000"/>
              </a:lnSpc>
              <a:spcBef>
                <a:spcPts val="0"/>
              </a:spcBef>
              <a:spcAft>
                <a:spcPts val="0"/>
              </a:spcAft>
              <a:buClr>
                <a:srgbClr val="0000FF"/>
              </a:buClr>
              <a:buSzPts val="1200"/>
              <a:buAutoNum type="arabicPeriod"/>
            </a:pPr>
            <a:r>
              <a:rPr b="1" lang="en" sz="1200">
                <a:solidFill>
                  <a:srgbClr val="0000FF"/>
                </a:solidFill>
              </a:rPr>
              <a:t>With ½ of the number of parameters we can train roughly in ½ of the time.</a:t>
            </a:r>
            <a:endParaRPr b="1" sz="1200">
              <a:solidFill>
                <a:srgbClr val="0000FF"/>
              </a:solidFill>
            </a:endParaRPr>
          </a:p>
          <a:p>
            <a:pPr indent="-304800" lvl="0" marL="457200" rtl="0" algn="l">
              <a:lnSpc>
                <a:spcPct val="115000"/>
              </a:lnSpc>
              <a:spcBef>
                <a:spcPts val="0"/>
              </a:spcBef>
              <a:spcAft>
                <a:spcPts val="0"/>
              </a:spcAft>
              <a:buClr>
                <a:srgbClr val="0000FF"/>
              </a:buClr>
              <a:buSzPts val="1200"/>
              <a:buAutoNum type="arabicPeriod"/>
            </a:pPr>
            <a:r>
              <a:rPr b="1" lang="en" sz="1200">
                <a:solidFill>
                  <a:srgbClr val="0000FF"/>
                </a:solidFill>
              </a:rPr>
              <a:t>With more than double the number of layers (121 vs 50) we can train for more accurate results</a:t>
            </a:r>
            <a:endParaRPr b="1" sz="1200">
              <a:solidFill>
                <a:srgbClr val="0000FF"/>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graphicFrame>
        <p:nvGraphicFramePr>
          <p:cNvPr id="947" name="Google Shape;947;p125"/>
          <p:cNvGraphicFramePr/>
          <p:nvPr/>
        </p:nvGraphicFramePr>
        <p:xfrm>
          <a:off x="515575" y="2114200"/>
          <a:ext cx="3000000" cy="3000000"/>
        </p:xfrm>
        <a:graphic>
          <a:graphicData uri="http://schemas.openxmlformats.org/drawingml/2006/table">
            <a:tbl>
              <a:tblPr>
                <a:noFill/>
                <a:tableStyleId>{B919AB72-B1D8-40D2-A9E9-02AD8994AEB8}</a:tableStyleId>
              </a:tblPr>
              <a:tblGrid>
                <a:gridCol w="7977975"/>
              </a:tblGrid>
              <a:tr h="12700">
                <a:tc>
                  <a:txBody>
                    <a:bodyPr>
                      <a:noAutofit/>
                    </a:bodyPr>
                    <a:lstStyle/>
                    <a:p>
                      <a:pPr indent="0" lvl="0" marL="0" rtl="0" algn="l">
                        <a:lnSpc>
                          <a:spcPct val="115000"/>
                        </a:lnSpc>
                        <a:spcBef>
                          <a:spcPts val="0"/>
                        </a:spcBef>
                        <a:spcAft>
                          <a:spcPts val="0"/>
                        </a:spcAft>
                        <a:buNone/>
                      </a:pPr>
                      <a:r>
                        <a:rPr lang="en" sz="1000">
                          <a:solidFill>
                            <a:srgbClr val="3367D6"/>
                          </a:solidFill>
                          <a:latin typeface="Consolas"/>
                          <a:ea typeface="Consolas"/>
                          <a:cs typeface="Consolas"/>
                          <a:sym typeface="Consolas"/>
                        </a:rPr>
                        <a:t>Total</a:t>
                      </a: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params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7</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946</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408</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3367D6"/>
                          </a:solidFill>
                          <a:latin typeface="Consolas"/>
                          <a:ea typeface="Consolas"/>
                          <a:cs typeface="Consolas"/>
                          <a:sym typeface="Consolas"/>
                        </a:rPr>
                        <a:t>Trainable</a:t>
                      </a: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params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7</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925</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928</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3367D6"/>
                          </a:solidFill>
                          <a:latin typeface="Consolas"/>
                          <a:ea typeface="Consolas"/>
                          <a:cs typeface="Consolas"/>
                          <a:sym typeface="Consolas"/>
                        </a:rPr>
                        <a:t>Non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trainable </a:t>
                      </a:r>
                      <a:r>
                        <a:rPr lang="en" sz="1000">
                          <a:solidFill>
                            <a:srgbClr val="9C27B0"/>
                          </a:solidFill>
                          <a:latin typeface="Consolas"/>
                          <a:ea typeface="Consolas"/>
                          <a:cs typeface="Consolas"/>
                          <a:sym typeface="Consolas"/>
                        </a:rPr>
                        <a:t>params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20</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480</a:t>
                      </a:r>
                      <a:endParaRPr sz="1000">
                        <a:solidFill>
                          <a:srgbClr val="9C27B0"/>
                        </a:solidFill>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51" name="Shape 951"/>
        <p:cNvGrpSpPr/>
        <p:nvPr/>
      </p:nvGrpSpPr>
      <p:grpSpPr>
        <a:xfrm>
          <a:off x="0" y="0"/>
          <a:ext cx="0" cy="0"/>
          <a:chOff x="0" y="0"/>
          <a:chExt cx="0" cy="0"/>
        </a:xfrm>
      </p:grpSpPr>
      <p:sp>
        <p:nvSpPr>
          <p:cNvPr id="952" name="Google Shape;952;p126"/>
          <p:cNvSpPr txBox="1"/>
          <p:nvPr>
            <p:ph idx="1" type="subTitle"/>
          </p:nvPr>
        </p:nvSpPr>
        <p:spPr>
          <a:xfrm>
            <a:off x="8350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Xception</a:t>
            </a:r>
            <a:endParaRPr>
              <a:solidFill>
                <a:srgbClr val="38761D"/>
              </a:solidFill>
            </a:endParaRPr>
          </a:p>
        </p:txBody>
      </p:sp>
      <p:pic>
        <p:nvPicPr>
          <p:cNvPr id="953" name="Google Shape;953;p126"/>
          <p:cNvPicPr preferRelativeResize="0"/>
          <p:nvPr/>
        </p:nvPicPr>
        <p:blipFill>
          <a:blip r:embed="rId3">
            <a:alphaModFix/>
          </a:blip>
          <a:stretch>
            <a:fillRect/>
          </a:stretch>
        </p:blipFill>
        <p:spPr>
          <a:xfrm>
            <a:off x="0" y="0"/>
            <a:ext cx="1466275" cy="730575"/>
          </a:xfrm>
          <a:prstGeom prst="rect">
            <a:avLst/>
          </a:prstGeom>
          <a:noFill/>
          <a:ln>
            <a:noFill/>
          </a:ln>
        </p:spPr>
      </p:pic>
      <p:sp>
        <p:nvSpPr>
          <p:cNvPr id="954" name="Google Shape;954;p126"/>
          <p:cNvSpPr txBox="1"/>
          <p:nvPr/>
        </p:nvSpPr>
        <p:spPr>
          <a:xfrm>
            <a:off x="423375"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Xception</a:t>
            </a:r>
            <a:endParaRPr b="1" sz="135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The Xception (Extreme Inception) architecture was introduced by Google in 2017 as a further improvement over the Inception v3 architecture. In this architecture </a:t>
            </a:r>
            <a:r>
              <a:rPr b="1" lang="en" sz="1200">
                <a:solidFill>
                  <a:srgbClr val="0000FF"/>
                </a:solidFill>
              </a:rPr>
              <a:t>the factorization of a convolution into a spatial separable convolution in an inception module is replaced with a depthwise separable convolution</a:t>
            </a:r>
            <a:r>
              <a:rPr lang="en" sz="1200">
                <a:solidFill>
                  <a:schemeClr val="dk1"/>
                </a:solidFill>
              </a:rPr>
              <a:t>.</a:t>
            </a:r>
            <a:endParaRPr sz="1200">
              <a:solidFill>
                <a:schemeClr val="dk1"/>
              </a:solidFill>
            </a:endParaRPr>
          </a:p>
          <a:p>
            <a:pPr indent="0" lvl="0" marL="0" rtl="0" algn="l">
              <a:lnSpc>
                <a:spcPct val="115000"/>
              </a:lnSpc>
              <a:spcBef>
                <a:spcPts val="1100"/>
              </a:spcBef>
              <a:spcAft>
                <a:spcPts val="0"/>
              </a:spcAft>
              <a:buClr>
                <a:schemeClr val="dk1"/>
              </a:buClr>
              <a:buSzPts val="1100"/>
              <a:buFont typeface="Arial"/>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58" name="Shape 958"/>
        <p:cNvGrpSpPr/>
        <p:nvPr/>
      </p:nvGrpSpPr>
      <p:grpSpPr>
        <a:xfrm>
          <a:off x="0" y="0"/>
          <a:ext cx="0" cy="0"/>
          <a:chOff x="0" y="0"/>
          <a:chExt cx="0" cy="0"/>
        </a:xfrm>
      </p:grpSpPr>
      <p:sp>
        <p:nvSpPr>
          <p:cNvPr id="959" name="Google Shape;959;p127"/>
          <p:cNvSpPr txBox="1"/>
          <p:nvPr>
            <p:ph idx="1" type="subTitle"/>
          </p:nvPr>
        </p:nvSpPr>
        <p:spPr>
          <a:xfrm>
            <a:off x="8350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Xception</a:t>
            </a:r>
            <a:endParaRPr>
              <a:solidFill>
                <a:srgbClr val="38761D"/>
              </a:solidFill>
            </a:endParaRPr>
          </a:p>
        </p:txBody>
      </p:sp>
      <p:pic>
        <p:nvPicPr>
          <p:cNvPr id="960" name="Google Shape;960;p127"/>
          <p:cNvPicPr preferRelativeResize="0"/>
          <p:nvPr/>
        </p:nvPicPr>
        <p:blipFill>
          <a:blip r:embed="rId3">
            <a:alphaModFix/>
          </a:blip>
          <a:stretch>
            <a:fillRect/>
          </a:stretch>
        </p:blipFill>
        <p:spPr>
          <a:xfrm>
            <a:off x="0" y="0"/>
            <a:ext cx="1466275" cy="730575"/>
          </a:xfrm>
          <a:prstGeom prst="rect">
            <a:avLst/>
          </a:prstGeom>
          <a:noFill/>
          <a:ln>
            <a:noFill/>
          </a:ln>
        </p:spPr>
      </p:pic>
      <p:sp>
        <p:nvSpPr>
          <p:cNvPr id="961" name="Google Shape;961;p127"/>
          <p:cNvSpPr txBox="1"/>
          <p:nvPr/>
        </p:nvSpPr>
        <p:spPr>
          <a:xfrm>
            <a:off x="423375"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Normal Convolution</a:t>
            </a:r>
            <a:endParaRPr b="1" sz="1350">
              <a:solidFill>
                <a:schemeClr val="dk1"/>
              </a:solidFill>
            </a:endParaRPr>
          </a:p>
          <a:p>
            <a:pPr indent="0" lvl="0" marL="0" rtl="0" algn="l">
              <a:lnSpc>
                <a:spcPct val="115000"/>
              </a:lnSpc>
              <a:spcBef>
                <a:spcPts val="1100"/>
              </a:spcBef>
              <a:spcAft>
                <a:spcPts val="0"/>
              </a:spcAft>
              <a:buNone/>
            </a:pPr>
            <a:r>
              <a:rPr lang="en" sz="1200">
                <a:solidFill>
                  <a:schemeClr val="dk1"/>
                </a:solidFill>
              </a:rPr>
              <a:t>In a normal convolution, the kernel (e.g., 3 x 3) is applied across the height (H), width (W) and depth (D, channels). Each time the kernel is moved, the number of multiply operations equals the number of pixels as H x W x D.</a:t>
            </a:r>
            <a:endParaRPr sz="1200">
              <a:solidFill>
                <a:schemeClr val="dk1"/>
              </a:solidFill>
            </a:endParaRPr>
          </a:p>
          <a:p>
            <a:pPr indent="0" lvl="0" marL="0" rtl="0" algn="l">
              <a:lnSpc>
                <a:spcPct val="115000"/>
              </a:lnSpc>
              <a:spcBef>
                <a:spcPts val="1100"/>
              </a:spcBef>
              <a:spcAft>
                <a:spcPts val="0"/>
              </a:spcAft>
              <a:buNone/>
            </a:pPr>
            <a:r>
              <a:rPr lang="en" sz="1200">
                <a:solidFill>
                  <a:schemeClr val="dk1"/>
                </a:solidFill>
              </a:rPr>
              <a:t>On an RGB image (3 channels) with a 3 x 3 kernel done across all 3 channels, one has </a:t>
            </a:r>
            <a:r>
              <a:rPr b="1" lang="en" sz="1200">
                <a:solidFill>
                  <a:srgbClr val="0000FF"/>
                </a:solidFill>
              </a:rPr>
              <a:t>3 x 3 x 3 = 27 multiply operations</a:t>
            </a:r>
            <a:r>
              <a:rPr lang="en" sz="1200">
                <a:solidFill>
                  <a:schemeClr val="dk1"/>
                </a:solidFill>
              </a:rPr>
              <a:t>, producing a N x M x 1 (e.g., 8 x 8 x 1) feature map (per kernel), where N and M are the resulting height and width of the feature map.</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pic>
        <p:nvPicPr>
          <p:cNvPr id="962" name="Google Shape;962;p127"/>
          <p:cNvPicPr preferRelativeResize="0"/>
          <p:nvPr/>
        </p:nvPicPr>
        <p:blipFill>
          <a:blip r:embed="rId4">
            <a:alphaModFix/>
          </a:blip>
          <a:stretch>
            <a:fillRect/>
          </a:stretch>
        </p:blipFill>
        <p:spPr>
          <a:xfrm>
            <a:off x="2406038" y="2571750"/>
            <a:ext cx="4638675" cy="2257425"/>
          </a:xfrm>
          <a:prstGeom prst="rect">
            <a:avLst/>
          </a:prstGeom>
          <a:noFill/>
          <a:ln>
            <a:noFill/>
          </a:ln>
        </p:spPr>
      </p:pic>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6" name="Shape 966"/>
        <p:cNvGrpSpPr/>
        <p:nvPr/>
      </p:nvGrpSpPr>
      <p:grpSpPr>
        <a:xfrm>
          <a:off x="0" y="0"/>
          <a:ext cx="0" cy="0"/>
          <a:chOff x="0" y="0"/>
          <a:chExt cx="0" cy="0"/>
        </a:xfrm>
      </p:grpSpPr>
      <p:sp>
        <p:nvSpPr>
          <p:cNvPr id="967" name="Google Shape;967;p128"/>
          <p:cNvSpPr txBox="1"/>
          <p:nvPr>
            <p:ph idx="1" type="subTitle"/>
          </p:nvPr>
        </p:nvSpPr>
        <p:spPr>
          <a:xfrm>
            <a:off x="8350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Xception</a:t>
            </a:r>
            <a:endParaRPr>
              <a:solidFill>
                <a:srgbClr val="38761D"/>
              </a:solidFill>
            </a:endParaRPr>
          </a:p>
        </p:txBody>
      </p:sp>
      <p:pic>
        <p:nvPicPr>
          <p:cNvPr id="968" name="Google Shape;968;p128"/>
          <p:cNvPicPr preferRelativeResize="0"/>
          <p:nvPr/>
        </p:nvPicPr>
        <p:blipFill>
          <a:blip r:embed="rId3">
            <a:alphaModFix/>
          </a:blip>
          <a:stretch>
            <a:fillRect/>
          </a:stretch>
        </p:blipFill>
        <p:spPr>
          <a:xfrm>
            <a:off x="0" y="0"/>
            <a:ext cx="1466275" cy="730575"/>
          </a:xfrm>
          <a:prstGeom prst="rect">
            <a:avLst/>
          </a:prstGeom>
          <a:noFill/>
          <a:ln>
            <a:noFill/>
          </a:ln>
        </p:spPr>
      </p:pic>
      <p:sp>
        <p:nvSpPr>
          <p:cNvPr id="969" name="Google Shape;969;p128"/>
          <p:cNvSpPr txBox="1"/>
          <p:nvPr/>
        </p:nvSpPr>
        <p:spPr>
          <a:xfrm>
            <a:off x="423375" y="840600"/>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Normal Convolution (Multiple Filters)</a:t>
            </a:r>
            <a:endParaRPr b="1" sz="1350">
              <a:solidFill>
                <a:schemeClr val="dk1"/>
              </a:solidFill>
            </a:endParaRPr>
          </a:p>
          <a:p>
            <a:pPr indent="0" lvl="0" marL="0" rtl="0" algn="l">
              <a:lnSpc>
                <a:spcPct val="115000"/>
              </a:lnSpc>
              <a:spcBef>
                <a:spcPts val="1100"/>
              </a:spcBef>
              <a:spcAft>
                <a:spcPts val="0"/>
              </a:spcAft>
              <a:buNone/>
            </a:pPr>
            <a:r>
              <a:rPr lang="en" sz="1200">
                <a:solidFill>
                  <a:schemeClr val="dk1"/>
                </a:solidFill>
              </a:rPr>
              <a:t>If we specify 256 filters for the output of the convolution, we have 256 kernels to train. In the RGB example using </a:t>
            </a:r>
            <a:r>
              <a:rPr b="1" lang="en" sz="1200">
                <a:solidFill>
                  <a:srgbClr val="0000FF"/>
                </a:solidFill>
              </a:rPr>
              <a:t>256 3x3 kernels, we have 6,912 multiply operations</a:t>
            </a:r>
            <a:r>
              <a:rPr lang="en" sz="1200">
                <a:solidFill>
                  <a:schemeClr val="dk1"/>
                </a:solidFill>
              </a:rPr>
              <a:t> each time the kernels move.</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pic>
        <p:nvPicPr>
          <p:cNvPr id="970" name="Google Shape;970;p128"/>
          <p:cNvPicPr preferRelativeResize="0"/>
          <p:nvPr/>
        </p:nvPicPr>
        <p:blipFill>
          <a:blip r:embed="rId4">
            <a:alphaModFix/>
          </a:blip>
          <a:stretch>
            <a:fillRect/>
          </a:stretch>
        </p:blipFill>
        <p:spPr>
          <a:xfrm>
            <a:off x="2347338" y="2069175"/>
            <a:ext cx="5495925" cy="2305050"/>
          </a:xfrm>
          <a:prstGeom prst="rect">
            <a:avLst/>
          </a:prstGeom>
          <a:noFill/>
          <a:ln>
            <a:noFill/>
          </a:ln>
        </p:spPr>
      </p:pic>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4" name="Shape 974"/>
        <p:cNvGrpSpPr/>
        <p:nvPr/>
      </p:nvGrpSpPr>
      <p:grpSpPr>
        <a:xfrm>
          <a:off x="0" y="0"/>
          <a:ext cx="0" cy="0"/>
          <a:chOff x="0" y="0"/>
          <a:chExt cx="0" cy="0"/>
        </a:xfrm>
      </p:grpSpPr>
      <p:sp>
        <p:nvSpPr>
          <p:cNvPr id="975" name="Google Shape;975;p129"/>
          <p:cNvSpPr txBox="1"/>
          <p:nvPr>
            <p:ph idx="1" type="subTitle"/>
          </p:nvPr>
        </p:nvSpPr>
        <p:spPr>
          <a:xfrm>
            <a:off x="8350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Xception - Spatial Separable Convolution</a:t>
            </a:r>
            <a:endParaRPr>
              <a:solidFill>
                <a:srgbClr val="38761D"/>
              </a:solidFill>
            </a:endParaRPr>
          </a:p>
        </p:txBody>
      </p:sp>
      <p:pic>
        <p:nvPicPr>
          <p:cNvPr id="976" name="Google Shape;976;p129"/>
          <p:cNvPicPr preferRelativeResize="0"/>
          <p:nvPr/>
        </p:nvPicPr>
        <p:blipFill>
          <a:blip r:embed="rId3">
            <a:alphaModFix/>
          </a:blip>
          <a:stretch>
            <a:fillRect/>
          </a:stretch>
        </p:blipFill>
        <p:spPr>
          <a:xfrm>
            <a:off x="0" y="0"/>
            <a:ext cx="1466275" cy="730575"/>
          </a:xfrm>
          <a:prstGeom prst="rect">
            <a:avLst/>
          </a:prstGeom>
          <a:noFill/>
          <a:ln>
            <a:noFill/>
          </a:ln>
        </p:spPr>
      </p:pic>
      <p:sp>
        <p:nvSpPr>
          <p:cNvPr id="977" name="Google Shape;977;p129"/>
          <p:cNvSpPr txBox="1"/>
          <p:nvPr/>
        </p:nvSpPr>
        <p:spPr>
          <a:xfrm>
            <a:off x="423375" y="840600"/>
            <a:ext cx="8430600" cy="4302900"/>
          </a:xfrm>
          <a:prstGeom prst="rect">
            <a:avLst/>
          </a:prstGeom>
          <a:noFill/>
          <a:ln>
            <a:noFill/>
          </a:ln>
        </p:spPr>
        <p:txBody>
          <a:bodyPr anchorCtr="0" anchor="t" bIns="91425" lIns="91425" spcFirstLastPara="1" rIns="91425" wrap="square" tIns="91425">
            <a:noAutofit/>
          </a:bodyPr>
          <a:lstStyle/>
          <a:p>
            <a:pPr indent="0" lvl="0" marL="0" rtl="0" algn="ctr">
              <a:spcBef>
                <a:spcPts val="1100"/>
              </a:spcBef>
              <a:spcAft>
                <a:spcPts val="0"/>
              </a:spcAft>
              <a:buClr>
                <a:schemeClr val="dk1"/>
              </a:buClr>
              <a:buSzPts val="1100"/>
              <a:buFont typeface="Arial"/>
              <a:buNone/>
            </a:pPr>
            <a:r>
              <a:rPr b="1" lang="en" sz="1200">
                <a:solidFill>
                  <a:schemeClr val="dk1"/>
                </a:solidFill>
              </a:rPr>
              <a:t>Spatial Separable Convolution</a:t>
            </a:r>
            <a:endParaRPr b="1" sz="1200">
              <a:solidFill>
                <a:schemeClr val="dk1"/>
              </a:solidFill>
            </a:endParaRPr>
          </a:p>
          <a:p>
            <a:pPr indent="0" lvl="0" marL="0" rtl="0" algn="l">
              <a:lnSpc>
                <a:spcPct val="115000"/>
              </a:lnSpc>
              <a:spcBef>
                <a:spcPts val="1100"/>
              </a:spcBef>
              <a:spcAft>
                <a:spcPts val="0"/>
              </a:spcAft>
              <a:buClr>
                <a:schemeClr val="dk1"/>
              </a:buClr>
              <a:buSzPts val="1100"/>
              <a:buFont typeface="Arial"/>
              <a:buNone/>
            </a:pPr>
            <a:r>
              <a:rPr lang="en" sz="1200">
                <a:solidFill>
                  <a:schemeClr val="dk1"/>
                </a:solidFill>
              </a:rPr>
              <a:t>A </a:t>
            </a:r>
            <a:r>
              <a:rPr b="1" lang="en" sz="1200">
                <a:solidFill>
                  <a:srgbClr val="0000FF"/>
                </a:solidFill>
              </a:rPr>
              <a:t>spatial separable convolution factors a 2D kernel (e.g., 3x3) into two smaller 1D kernels</a:t>
            </a:r>
            <a:r>
              <a:rPr lang="en" sz="1200">
                <a:solidFill>
                  <a:schemeClr val="dk1"/>
                </a:solidFill>
              </a:rPr>
              <a:t>. Representing the 2D kernel as H x W, then the factored two smaller 1D kernels would be H x 1 and 1 x W. It </a:t>
            </a:r>
            <a:r>
              <a:rPr b="1" lang="en" sz="1200">
                <a:solidFill>
                  <a:srgbClr val="0000FF"/>
                </a:solidFill>
              </a:rPr>
              <a:t>lowers the total number of computations by 1/3</a:t>
            </a:r>
            <a:r>
              <a:rPr lang="en" sz="1200">
                <a:solidFill>
                  <a:schemeClr val="dk1"/>
                </a:solidFill>
              </a:rPr>
              <a:t>. </a:t>
            </a:r>
            <a:endParaRPr sz="1200">
              <a:solidFill>
                <a:schemeClr val="dk1"/>
              </a:solidFill>
            </a:endParaRPr>
          </a:p>
          <a:p>
            <a:pPr indent="0" lvl="0" marL="0" rtl="0" algn="l">
              <a:lnSpc>
                <a:spcPct val="115000"/>
              </a:lnSpc>
              <a:spcBef>
                <a:spcPts val="1100"/>
              </a:spcBef>
              <a:spcAft>
                <a:spcPts val="0"/>
              </a:spcAft>
              <a:buClr>
                <a:schemeClr val="dk1"/>
              </a:buClr>
              <a:buSzPts val="1100"/>
              <a:buFont typeface="Arial"/>
              <a:buNone/>
            </a:pPr>
            <a:r>
              <a:rPr lang="en" sz="1200">
                <a:solidFill>
                  <a:schemeClr val="dk1"/>
                </a:solidFill>
              </a:rPr>
              <a:t>In the same RGB example with a factored 3 x 3 kernel</a:t>
            </a:r>
            <a:r>
              <a:rPr b="1" lang="en" sz="1200">
                <a:solidFill>
                  <a:srgbClr val="0000FF"/>
                </a:solidFill>
              </a:rPr>
              <a:t>, a spatial separable convolution would be (3 x 1 x 3) + (1 x 3 x 3) = 18 multiply operations</a:t>
            </a:r>
            <a:r>
              <a:rPr lang="en" sz="1200">
                <a:solidFill>
                  <a:schemeClr val="dk1"/>
                </a:solidFill>
              </a:rPr>
              <a:t> each time the kernel is moved (vs. 27 in a normal convolution)</a:t>
            </a:r>
            <a:endParaRPr sz="1200">
              <a:solidFill>
                <a:schemeClr val="dk1"/>
              </a:solidFill>
            </a:endParaRPr>
          </a:p>
          <a:p>
            <a:pPr indent="0" lvl="0" marL="0" rtl="0" algn="ctr">
              <a:lnSpc>
                <a:spcPct val="115000"/>
              </a:lnSpc>
              <a:spcBef>
                <a:spcPts val="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pic>
        <p:nvPicPr>
          <p:cNvPr id="978" name="Google Shape;978;p129"/>
          <p:cNvPicPr preferRelativeResize="0"/>
          <p:nvPr/>
        </p:nvPicPr>
        <p:blipFill>
          <a:blip r:embed="rId4">
            <a:alphaModFix/>
          </a:blip>
          <a:stretch>
            <a:fillRect/>
          </a:stretch>
        </p:blipFill>
        <p:spPr>
          <a:xfrm>
            <a:off x="2377400" y="2810850"/>
            <a:ext cx="4762500" cy="2200275"/>
          </a:xfrm>
          <a:prstGeom prst="rect">
            <a:avLst/>
          </a:prstGeom>
          <a:noFill/>
          <a:ln>
            <a:noFill/>
          </a:ln>
        </p:spPr>
      </p:pic>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2" name="Shape 982"/>
        <p:cNvGrpSpPr/>
        <p:nvPr/>
      </p:nvGrpSpPr>
      <p:grpSpPr>
        <a:xfrm>
          <a:off x="0" y="0"/>
          <a:ext cx="0" cy="0"/>
          <a:chOff x="0" y="0"/>
          <a:chExt cx="0" cy="0"/>
        </a:xfrm>
      </p:grpSpPr>
      <p:sp>
        <p:nvSpPr>
          <p:cNvPr id="983" name="Google Shape;983;p130"/>
          <p:cNvSpPr txBox="1"/>
          <p:nvPr>
            <p:ph idx="1" type="subTitle"/>
          </p:nvPr>
        </p:nvSpPr>
        <p:spPr>
          <a:xfrm>
            <a:off x="8350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Xception - Depthwise Separable Convolution</a:t>
            </a:r>
            <a:endParaRPr>
              <a:solidFill>
                <a:srgbClr val="38761D"/>
              </a:solidFill>
            </a:endParaRPr>
          </a:p>
        </p:txBody>
      </p:sp>
      <p:pic>
        <p:nvPicPr>
          <p:cNvPr id="984" name="Google Shape;984;p130"/>
          <p:cNvPicPr preferRelativeResize="0"/>
          <p:nvPr/>
        </p:nvPicPr>
        <p:blipFill>
          <a:blip r:embed="rId3">
            <a:alphaModFix/>
          </a:blip>
          <a:stretch>
            <a:fillRect/>
          </a:stretch>
        </p:blipFill>
        <p:spPr>
          <a:xfrm>
            <a:off x="0" y="0"/>
            <a:ext cx="1466275" cy="730575"/>
          </a:xfrm>
          <a:prstGeom prst="rect">
            <a:avLst/>
          </a:prstGeom>
          <a:noFill/>
          <a:ln>
            <a:noFill/>
          </a:ln>
        </p:spPr>
      </p:pic>
      <p:sp>
        <p:nvSpPr>
          <p:cNvPr id="985" name="Google Shape;985;p130"/>
          <p:cNvSpPr txBox="1"/>
          <p:nvPr/>
        </p:nvSpPr>
        <p:spPr>
          <a:xfrm>
            <a:off x="423375" y="840600"/>
            <a:ext cx="8430600" cy="4302900"/>
          </a:xfrm>
          <a:prstGeom prst="rect">
            <a:avLst/>
          </a:prstGeom>
          <a:noFill/>
          <a:ln>
            <a:noFill/>
          </a:ln>
        </p:spPr>
        <p:txBody>
          <a:bodyPr anchorCtr="0" anchor="t" bIns="91425" lIns="91425" spcFirstLastPara="1" rIns="91425" wrap="square" tIns="91425">
            <a:noAutofit/>
          </a:bodyPr>
          <a:lstStyle/>
          <a:p>
            <a:pPr indent="0" lvl="0" marL="0" rtl="0" algn="ctr">
              <a:spcBef>
                <a:spcPts val="1100"/>
              </a:spcBef>
              <a:spcAft>
                <a:spcPts val="0"/>
              </a:spcAft>
              <a:buNone/>
            </a:pPr>
            <a:r>
              <a:rPr b="1" lang="en" sz="1200">
                <a:solidFill>
                  <a:schemeClr val="dk1"/>
                </a:solidFill>
              </a:rPr>
              <a:t>Depthwise Separable Convolution</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rPr lang="en" sz="1200">
                <a:solidFill>
                  <a:schemeClr val="dk1"/>
                </a:solidFill>
              </a:rPr>
              <a:t>A depthwise separable convolution is used where a convolution </a:t>
            </a:r>
            <a:r>
              <a:rPr b="1" lang="en" sz="1200">
                <a:solidFill>
                  <a:srgbClr val="0000FF"/>
                </a:solidFill>
              </a:rPr>
              <a:t>cannot be factored into a spatial separable convolution without representational loss</a:t>
            </a:r>
            <a:r>
              <a:rPr lang="en" sz="1200">
                <a:solidFill>
                  <a:schemeClr val="dk1"/>
                </a:solidFill>
              </a:rPr>
              <a:t>. A depthwise spatial convolution factors a 2D kernel into two 2D kernels, where the first is a depthwise convolution and the second is a pointwise convolution.</a:t>
            </a:r>
            <a:endParaRPr b="1" sz="1200">
              <a:solidFill>
                <a:schemeClr val="dk1"/>
              </a:solidFill>
            </a:endParaRPr>
          </a:p>
          <a:p>
            <a:pPr indent="0" lvl="0" marL="0" rtl="0" algn="l">
              <a:lnSpc>
                <a:spcPct val="115000"/>
              </a:lnSpc>
              <a:spcBef>
                <a:spcPts val="1100"/>
              </a:spcBef>
              <a:spcAft>
                <a:spcPts val="0"/>
              </a:spcAft>
              <a:buClr>
                <a:schemeClr val="dk1"/>
              </a:buClr>
              <a:buSzPts val="1100"/>
              <a:buFont typeface="Arial"/>
              <a:buNone/>
            </a:pPr>
            <a:r>
              <a:t/>
            </a:r>
            <a:endParaRPr sz="1200">
              <a:solidFill>
                <a:schemeClr val="dk1"/>
              </a:solidFill>
            </a:endParaRPr>
          </a:p>
          <a:p>
            <a:pPr indent="0" lvl="0" marL="0" rtl="0" algn="ctr">
              <a:lnSpc>
                <a:spcPct val="115000"/>
              </a:lnSpc>
              <a:spcBef>
                <a:spcPts val="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9" name="Shape 989"/>
        <p:cNvGrpSpPr/>
        <p:nvPr/>
      </p:nvGrpSpPr>
      <p:grpSpPr>
        <a:xfrm>
          <a:off x="0" y="0"/>
          <a:ext cx="0" cy="0"/>
          <a:chOff x="0" y="0"/>
          <a:chExt cx="0" cy="0"/>
        </a:xfrm>
      </p:grpSpPr>
      <p:sp>
        <p:nvSpPr>
          <p:cNvPr id="990" name="Google Shape;990;p131"/>
          <p:cNvSpPr txBox="1"/>
          <p:nvPr>
            <p:ph idx="1" type="subTitle"/>
          </p:nvPr>
        </p:nvSpPr>
        <p:spPr>
          <a:xfrm>
            <a:off x="8350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Xception - Depthwise Convolution</a:t>
            </a:r>
            <a:endParaRPr>
              <a:solidFill>
                <a:srgbClr val="38761D"/>
              </a:solidFill>
            </a:endParaRPr>
          </a:p>
        </p:txBody>
      </p:sp>
      <p:pic>
        <p:nvPicPr>
          <p:cNvPr id="991" name="Google Shape;991;p131"/>
          <p:cNvPicPr preferRelativeResize="0"/>
          <p:nvPr/>
        </p:nvPicPr>
        <p:blipFill>
          <a:blip r:embed="rId3">
            <a:alphaModFix/>
          </a:blip>
          <a:stretch>
            <a:fillRect/>
          </a:stretch>
        </p:blipFill>
        <p:spPr>
          <a:xfrm>
            <a:off x="0" y="0"/>
            <a:ext cx="1466275" cy="730575"/>
          </a:xfrm>
          <a:prstGeom prst="rect">
            <a:avLst/>
          </a:prstGeom>
          <a:noFill/>
          <a:ln>
            <a:noFill/>
          </a:ln>
        </p:spPr>
      </p:pic>
      <p:sp>
        <p:nvSpPr>
          <p:cNvPr id="992" name="Google Shape;992;p131"/>
          <p:cNvSpPr txBox="1"/>
          <p:nvPr/>
        </p:nvSpPr>
        <p:spPr>
          <a:xfrm>
            <a:off x="423375" y="840600"/>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Depthwise Convolution</a:t>
            </a:r>
            <a:endParaRPr b="1" sz="1200">
              <a:solidFill>
                <a:schemeClr val="dk1"/>
              </a:solidFill>
            </a:endParaRPr>
          </a:p>
          <a:p>
            <a:pPr indent="0" lvl="0" marL="0" rtl="0" algn="l">
              <a:lnSpc>
                <a:spcPct val="115000"/>
              </a:lnSpc>
              <a:spcBef>
                <a:spcPts val="1100"/>
              </a:spcBef>
              <a:spcAft>
                <a:spcPts val="0"/>
              </a:spcAft>
              <a:buNone/>
            </a:pPr>
            <a:r>
              <a:rPr lang="en" sz="1200">
                <a:solidFill>
                  <a:schemeClr val="dk1"/>
                </a:solidFill>
              </a:rPr>
              <a:t>In a </a:t>
            </a:r>
            <a:r>
              <a:rPr b="1" lang="en" sz="1200">
                <a:solidFill>
                  <a:srgbClr val="0000FF"/>
                </a:solidFill>
              </a:rPr>
              <a:t>depthwise convolution the kernel is split into single H x W x 1 kernels,</a:t>
            </a:r>
            <a:r>
              <a:rPr lang="en" sz="1200">
                <a:solidFill>
                  <a:schemeClr val="dk1"/>
                </a:solidFill>
              </a:rPr>
              <a:t> one per channel, and where each kernel operates on a single channel instead across all channels.</a:t>
            </a:r>
            <a:endParaRPr sz="1200">
              <a:solidFill>
                <a:schemeClr val="dk1"/>
              </a:solidFill>
            </a:endParaRPr>
          </a:p>
          <a:p>
            <a:pPr indent="0" lvl="0" marL="0" rtl="0" algn="l">
              <a:lnSpc>
                <a:spcPct val="115000"/>
              </a:lnSpc>
              <a:spcBef>
                <a:spcPts val="1100"/>
              </a:spcBef>
              <a:spcAft>
                <a:spcPts val="0"/>
              </a:spcAft>
              <a:buNone/>
            </a:pPr>
            <a:r>
              <a:rPr lang="en" sz="1200">
                <a:solidFill>
                  <a:schemeClr val="dk1"/>
                </a:solidFill>
              </a:rPr>
              <a:t>In the RGB example using a 3x3 kernel, a </a:t>
            </a:r>
            <a:r>
              <a:rPr lang="en" sz="1200">
                <a:solidFill>
                  <a:schemeClr val="dk1"/>
                </a:solidFill>
              </a:rPr>
              <a:t>depthwise convolution would be three 3x3x1 kernels</a:t>
            </a:r>
            <a:r>
              <a:rPr lang="en" sz="1200">
                <a:solidFill>
                  <a:schemeClr val="dk1"/>
                </a:solidFill>
              </a:rPr>
              <a:t>. While the </a:t>
            </a:r>
            <a:r>
              <a:rPr b="1" lang="en" sz="1200">
                <a:solidFill>
                  <a:srgbClr val="0000FF"/>
                </a:solidFill>
              </a:rPr>
              <a:t>number of multiply operations as the kernel is moved is the same as the normal convolution (e.g., 27 for 3x3 on three channels), the output is a D depth feature map instead of a 2D (depth=1) feature map</a:t>
            </a:r>
            <a:r>
              <a:rPr lang="en" sz="1200">
                <a:solidFill>
                  <a:schemeClr val="dk1"/>
                </a:solidFill>
              </a:rPr>
              <a:t>.</a:t>
            </a:r>
            <a:endParaRPr sz="1200">
              <a:solidFill>
                <a:schemeClr val="dk1"/>
              </a:solidFill>
            </a:endParaRPr>
          </a:p>
          <a:p>
            <a:pPr indent="0" lvl="0" marL="0" rtl="0" algn="ctr">
              <a:lnSpc>
                <a:spcPct val="115000"/>
              </a:lnSpc>
              <a:spcBef>
                <a:spcPts val="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pic>
        <p:nvPicPr>
          <p:cNvPr id="993" name="Google Shape;993;p131"/>
          <p:cNvPicPr preferRelativeResize="0"/>
          <p:nvPr/>
        </p:nvPicPr>
        <p:blipFill>
          <a:blip r:embed="rId4">
            <a:alphaModFix/>
          </a:blip>
          <a:stretch>
            <a:fillRect/>
          </a:stretch>
        </p:blipFill>
        <p:spPr>
          <a:xfrm>
            <a:off x="2213650" y="2571750"/>
            <a:ext cx="5143500" cy="24384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4" name="Shape 134"/>
        <p:cNvGrpSpPr/>
        <p:nvPr/>
      </p:nvGrpSpPr>
      <p:grpSpPr>
        <a:xfrm>
          <a:off x="0" y="0"/>
          <a:ext cx="0" cy="0"/>
          <a:chOff x="0" y="0"/>
          <a:chExt cx="0" cy="0"/>
        </a:xfrm>
      </p:grpSpPr>
      <p:sp>
        <p:nvSpPr>
          <p:cNvPr id="135" name="Google Shape;135;p24"/>
          <p:cNvSpPr txBox="1"/>
          <p:nvPr>
            <p:ph idx="1" type="subTitle"/>
          </p:nvPr>
        </p:nvSpPr>
        <p:spPr>
          <a:xfrm>
            <a:off x="4868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Neural Networks - Feed Forward</a:t>
            </a:r>
            <a:endParaRPr>
              <a:solidFill>
                <a:srgbClr val="38761D"/>
              </a:solidFill>
            </a:endParaRPr>
          </a:p>
        </p:txBody>
      </p:sp>
      <p:pic>
        <p:nvPicPr>
          <p:cNvPr id="136" name="Google Shape;136;p24"/>
          <p:cNvPicPr preferRelativeResize="0"/>
          <p:nvPr/>
        </p:nvPicPr>
        <p:blipFill>
          <a:blip r:embed="rId3">
            <a:alphaModFix/>
          </a:blip>
          <a:stretch>
            <a:fillRect/>
          </a:stretch>
        </p:blipFill>
        <p:spPr>
          <a:xfrm>
            <a:off x="0" y="0"/>
            <a:ext cx="1466275" cy="730575"/>
          </a:xfrm>
          <a:prstGeom prst="rect">
            <a:avLst/>
          </a:prstGeom>
          <a:noFill/>
          <a:ln>
            <a:noFill/>
          </a:ln>
        </p:spPr>
      </p:pic>
      <p:sp>
        <p:nvSpPr>
          <p:cNvPr id="137" name="Google Shape;137;p24"/>
          <p:cNvSpPr txBox="1"/>
          <p:nvPr/>
        </p:nvSpPr>
        <p:spPr>
          <a:xfrm>
            <a:off x="824850" y="910725"/>
            <a:ext cx="7070100" cy="4057800"/>
          </a:xfrm>
          <a:prstGeom prst="rect">
            <a:avLst/>
          </a:prstGeom>
          <a:noFill/>
          <a:ln>
            <a:noFill/>
          </a:ln>
        </p:spPr>
        <p:txBody>
          <a:bodyPr anchorCtr="0" anchor="t" bIns="91425" lIns="91425" spcFirstLastPara="1" rIns="91425" wrap="square" tIns="91425">
            <a:noAutofit/>
          </a:bodyPr>
          <a:lstStyle/>
          <a:p>
            <a:pPr indent="0" lvl="0" marL="0" rtl="0" algn="ctr">
              <a:spcBef>
                <a:spcPts val="1000"/>
              </a:spcBef>
              <a:spcAft>
                <a:spcPts val="0"/>
              </a:spcAft>
              <a:buNone/>
            </a:pPr>
            <a:r>
              <a:rPr b="1" lang="en">
                <a:solidFill>
                  <a:schemeClr val="dk1"/>
                </a:solidFill>
              </a:rPr>
              <a:t>Feed Forward</a:t>
            </a:r>
            <a:endParaRPr b="1" sz="1350">
              <a:solidFill>
                <a:schemeClr val="dk1"/>
              </a:solidFill>
            </a:endParaRPr>
          </a:p>
          <a:p>
            <a:pPr indent="0" lvl="0" marL="0" rtl="0" algn="l">
              <a:lnSpc>
                <a:spcPct val="115000"/>
              </a:lnSpc>
              <a:spcBef>
                <a:spcPts val="1100"/>
              </a:spcBef>
              <a:spcAft>
                <a:spcPts val="0"/>
              </a:spcAft>
              <a:buNone/>
            </a:pPr>
            <a:r>
              <a:rPr lang="en" sz="1200">
                <a:solidFill>
                  <a:schemeClr val="dk1"/>
                </a:solidFill>
              </a:rPr>
              <a:t>The DNN (and CNN) are known as feed forward neural networks. This means that data moves through the network sequential in one direction (from input to output layer). That's like a function in procedural programming. The inputs are passed as parameters (i.e., input layer), the function performs a sequenced set of actions based on the inputs (i.e., hidden layers) and outputs a result (i.e., output layer).</a:t>
            </a:r>
            <a:endParaRPr sz="1200">
              <a:solidFill>
                <a:schemeClr val="dk1"/>
              </a:solidFill>
            </a:endParaRPr>
          </a:p>
          <a:p>
            <a:pPr indent="0" lvl="0" marL="0" rtl="0" algn="l">
              <a:lnSpc>
                <a:spcPct val="115000"/>
              </a:lnSpc>
              <a:spcBef>
                <a:spcPts val="1100"/>
              </a:spcBef>
              <a:spcAft>
                <a:spcPts val="0"/>
              </a:spcAft>
              <a:buNone/>
            </a:pPr>
            <a:r>
              <a:rPr lang="en" sz="1200">
                <a:solidFill>
                  <a:schemeClr val="dk1"/>
                </a:solidFill>
              </a:rPr>
              <a:t>There are two distinctive styles, which you will see in blogs, when coding a forward feed network in </a:t>
            </a:r>
            <a:r>
              <a:rPr b="1" lang="en" sz="1200">
                <a:solidFill>
                  <a:schemeClr val="dk1"/>
                </a:solidFill>
              </a:rPr>
              <a:t>Keras</a:t>
            </a:r>
            <a:r>
              <a:rPr lang="en" sz="1200">
                <a:solidFill>
                  <a:schemeClr val="dk1"/>
                </a:solidFill>
              </a:rPr>
              <a:t>. I will briefly touch on both so when you see a code snippet in one style you can translate it to the other.</a:t>
            </a:r>
            <a:endParaRPr sz="1200">
              <a:solidFill>
                <a:schemeClr val="dk1"/>
              </a:solidFill>
            </a:endParaRPr>
          </a:p>
          <a:p>
            <a:pPr indent="-317500" lvl="0" marL="2286000" rtl="0" algn="l">
              <a:lnSpc>
                <a:spcPct val="115000"/>
              </a:lnSpc>
              <a:spcBef>
                <a:spcPts val="1100"/>
              </a:spcBef>
              <a:spcAft>
                <a:spcPts val="0"/>
              </a:spcAft>
              <a:buClr>
                <a:srgbClr val="0000FF"/>
              </a:buClr>
              <a:buSzPts val="1400"/>
              <a:buAutoNum type="arabicPeriod"/>
            </a:pPr>
            <a:r>
              <a:rPr b="1" lang="en">
                <a:solidFill>
                  <a:srgbClr val="0000FF"/>
                </a:solidFill>
              </a:rPr>
              <a:t>Sequential Method</a:t>
            </a:r>
            <a:endParaRPr b="1">
              <a:solidFill>
                <a:srgbClr val="0000FF"/>
              </a:solidFill>
            </a:endParaRPr>
          </a:p>
          <a:p>
            <a:pPr indent="-317500" lvl="0" marL="2286000" rtl="0" algn="l">
              <a:lnSpc>
                <a:spcPct val="115000"/>
              </a:lnSpc>
              <a:spcBef>
                <a:spcPts val="0"/>
              </a:spcBef>
              <a:spcAft>
                <a:spcPts val="0"/>
              </a:spcAft>
              <a:buClr>
                <a:srgbClr val="0000FF"/>
              </a:buClr>
              <a:buSzPts val="1400"/>
              <a:buAutoNum type="arabicPeriod"/>
            </a:pPr>
            <a:r>
              <a:rPr b="1" lang="en">
                <a:solidFill>
                  <a:srgbClr val="0000FF"/>
                </a:solidFill>
              </a:rPr>
              <a:t>Functional (Layers) Method</a:t>
            </a:r>
            <a:endParaRPr b="1">
              <a:solidFill>
                <a:srgbClr val="0000FF"/>
              </a:solidFill>
            </a:endParaRPr>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97" name="Shape 997"/>
        <p:cNvGrpSpPr/>
        <p:nvPr/>
      </p:nvGrpSpPr>
      <p:grpSpPr>
        <a:xfrm>
          <a:off x="0" y="0"/>
          <a:ext cx="0" cy="0"/>
          <a:chOff x="0" y="0"/>
          <a:chExt cx="0" cy="0"/>
        </a:xfrm>
      </p:grpSpPr>
      <p:sp>
        <p:nvSpPr>
          <p:cNvPr id="998" name="Google Shape;998;p132"/>
          <p:cNvSpPr txBox="1"/>
          <p:nvPr>
            <p:ph idx="1" type="subTitle"/>
          </p:nvPr>
        </p:nvSpPr>
        <p:spPr>
          <a:xfrm>
            <a:off x="8350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Xception - Pointwise Convolution</a:t>
            </a:r>
            <a:endParaRPr>
              <a:solidFill>
                <a:srgbClr val="38761D"/>
              </a:solidFill>
            </a:endParaRPr>
          </a:p>
        </p:txBody>
      </p:sp>
      <p:pic>
        <p:nvPicPr>
          <p:cNvPr id="999" name="Google Shape;999;p132"/>
          <p:cNvPicPr preferRelativeResize="0"/>
          <p:nvPr/>
        </p:nvPicPr>
        <p:blipFill>
          <a:blip r:embed="rId3">
            <a:alphaModFix/>
          </a:blip>
          <a:stretch>
            <a:fillRect/>
          </a:stretch>
        </p:blipFill>
        <p:spPr>
          <a:xfrm>
            <a:off x="0" y="0"/>
            <a:ext cx="1466275" cy="730575"/>
          </a:xfrm>
          <a:prstGeom prst="rect">
            <a:avLst/>
          </a:prstGeom>
          <a:noFill/>
          <a:ln>
            <a:noFill/>
          </a:ln>
        </p:spPr>
      </p:pic>
      <p:sp>
        <p:nvSpPr>
          <p:cNvPr id="1000" name="Google Shape;1000;p132"/>
          <p:cNvSpPr txBox="1"/>
          <p:nvPr/>
        </p:nvSpPr>
        <p:spPr>
          <a:xfrm>
            <a:off x="423375" y="840600"/>
            <a:ext cx="8430600" cy="4302900"/>
          </a:xfrm>
          <a:prstGeom prst="rect">
            <a:avLst/>
          </a:prstGeom>
          <a:noFill/>
          <a:ln>
            <a:noFill/>
          </a:ln>
        </p:spPr>
        <p:txBody>
          <a:bodyPr anchorCtr="0" anchor="t" bIns="91425" lIns="91425" spcFirstLastPara="1" rIns="91425" wrap="square" tIns="91425">
            <a:noAutofit/>
          </a:bodyPr>
          <a:lstStyle/>
          <a:p>
            <a:pPr indent="0" lvl="0" marL="0" rtl="0" algn="ctr">
              <a:spcBef>
                <a:spcPts val="2200"/>
              </a:spcBef>
              <a:spcAft>
                <a:spcPts val="0"/>
              </a:spcAft>
              <a:buClr>
                <a:schemeClr val="dk1"/>
              </a:buClr>
              <a:buSzPts val="1100"/>
              <a:buFont typeface="Arial"/>
              <a:buNone/>
            </a:pPr>
            <a:r>
              <a:rPr b="1" lang="en" sz="1200">
                <a:solidFill>
                  <a:schemeClr val="dk1"/>
                </a:solidFill>
              </a:rPr>
              <a:t>Pointwise Convolution</a:t>
            </a:r>
            <a:endParaRPr b="1" sz="1200">
              <a:solidFill>
                <a:schemeClr val="dk1"/>
              </a:solidFill>
            </a:endParaRPr>
          </a:p>
          <a:p>
            <a:pPr indent="0" lvl="0" marL="0" rtl="0" algn="l">
              <a:lnSpc>
                <a:spcPct val="115000"/>
              </a:lnSpc>
              <a:spcBef>
                <a:spcPts val="1100"/>
              </a:spcBef>
              <a:spcAft>
                <a:spcPts val="0"/>
              </a:spcAft>
              <a:buClr>
                <a:schemeClr val="dk1"/>
              </a:buClr>
              <a:buSzPts val="1100"/>
              <a:buFont typeface="Arial"/>
              <a:buNone/>
            </a:pPr>
            <a:r>
              <a:rPr lang="en" sz="1200">
                <a:solidFill>
                  <a:schemeClr val="dk1"/>
                </a:solidFill>
              </a:rPr>
              <a:t>The </a:t>
            </a:r>
            <a:r>
              <a:rPr b="1" lang="en" sz="1200">
                <a:solidFill>
                  <a:srgbClr val="0000FF"/>
                </a:solidFill>
              </a:rPr>
              <a:t>output from a depthwise convolution is then passed as the input to a pointwise convolution</a:t>
            </a:r>
            <a:r>
              <a:rPr lang="en" sz="1200">
                <a:solidFill>
                  <a:schemeClr val="dk1"/>
                </a:solidFill>
              </a:rPr>
              <a:t>, which forms a depthwise separable convolution. The pointwise convolution is used to combine the outputs of the depthwise convolution and expand the number of feature maps to match the specified number of filters (feature maps).</a:t>
            </a:r>
            <a:endParaRPr sz="1200">
              <a:solidFill>
                <a:schemeClr val="dk1"/>
              </a:solidFill>
            </a:endParaRPr>
          </a:p>
          <a:p>
            <a:pPr indent="0" lvl="0" marL="0" rtl="0" algn="l">
              <a:lnSpc>
                <a:spcPct val="115000"/>
              </a:lnSpc>
              <a:spcBef>
                <a:spcPts val="1100"/>
              </a:spcBef>
              <a:spcAft>
                <a:spcPts val="0"/>
              </a:spcAft>
              <a:buClr>
                <a:schemeClr val="dk1"/>
              </a:buClr>
              <a:buSzPts val="1100"/>
              <a:buFont typeface="Arial"/>
              <a:buNone/>
            </a:pPr>
            <a:r>
              <a:rPr lang="en" sz="1200">
                <a:solidFill>
                  <a:schemeClr val="dk1"/>
                </a:solidFill>
              </a:rPr>
              <a:t>A pointwise convolution has a 1x1xD (number of channels).</a:t>
            </a:r>
            <a:r>
              <a:rPr b="1" lang="en" sz="1200">
                <a:solidFill>
                  <a:srgbClr val="0000FF"/>
                </a:solidFill>
              </a:rPr>
              <a:t> It will iterate through each pixel producing a N x M x 1 feature map, which replaces the N x M x D feature map</a:t>
            </a:r>
            <a:r>
              <a:rPr lang="en" sz="1200">
                <a:solidFill>
                  <a:schemeClr val="dk1"/>
                </a:solidFill>
              </a:rPr>
              <a:t>.</a:t>
            </a:r>
            <a:endParaRPr sz="1200">
              <a:solidFill>
                <a:schemeClr val="dk1"/>
              </a:solidFill>
            </a:endParaRPr>
          </a:p>
          <a:p>
            <a:pPr indent="0" lvl="0" marL="0" rtl="0" algn="ctr">
              <a:lnSpc>
                <a:spcPct val="115000"/>
              </a:lnSpc>
              <a:spcBef>
                <a:spcPts val="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pic>
        <p:nvPicPr>
          <p:cNvPr id="1001" name="Google Shape;1001;p132"/>
          <p:cNvPicPr preferRelativeResize="0"/>
          <p:nvPr/>
        </p:nvPicPr>
        <p:blipFill>
          <a:blip r:embed="rId4">
            <a:alphaModFix/>
          </a:blip>
          <a:stretch>
            <a:fillRect/>
          </a:stretch>
        </p:blipFill>
        <p:spPr>
          <a:xfrm>
            <a:off x="2194400" y="2859000"/>
            <a:ext cx="4543425" cy="2152650"/>
          </a:xfrm>
          <a:prstGeom prst="rect">
            <a:avLst/>
          </a:prstGeom>
          <a:noFill/>
          <a:ln>
            <a:noFill/>
          </a:ln>
        </p:spPr>
      </p:pic>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05" name="Shape 1005"/>
        <p:cNvGrpSpPr/>
        <p:nvPr/>
      </p:nvGrpSpPr>
      <p:grpSpPr>
        <a:xfrm>
          <a:off x="0" y="0"/>
          <a:ext cx="0" cy="0"/>
          <a:chOff x="0" y="0"/>
          <a:chExt cx="0" cy="0"/>
        </a:xfrm>
      </p:grpSpPr>
      <p:sp>
        <p:nvSpPr>
          <p:cNvPr id="1006" name="Google Shape;1006;p133"/>
          <p:cNvSpPr txBox="1"/>
          <p:nvPr>
            <p:ph idx="1" type="subTitle"/>
          </p:nvPr>
        </p:nvSpPr>
        <p:spPr>
          <a:xfrm>
            <a:off x="8350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Xception - Depthwise Separable Convolution</a:t>
            </a:r>
            <a:endParaRPr>
              <a:solidFill>
                <a:srgbClr val="38761D"/>
              </a:solidFill>
            </a:endParaRPr>
          </a:p>
        </p:txBody>
      </p:sp>
      <p:pic>
        <p:nvPicPr>
          <p:cNvPr id="1007" name="Google Shape;1007;p133"/>
          <p:cNvPicPr preferRelativeResize="0"/>
          <p:nvPr/>
        </p:nvPicPr>
        <p:blipFill>
          <a:blip r:embed="rId3">
            <a:alphaModFix/>
          </a:blip>
          <a:stretch>
            <a:fillRect/>
          </a:stretch>
        </p:blipFill>
        <p:spPr>
          <a:xfrm>
            <a:off x="0" y="0"/>
            <a:ext cx="1466275" cy="730575"/>
          </a:xfrm>
          <a:prstGeom prst="rect">
            <a:avLst/>
          </a:prstGeom>
          <a:noFill/>
          <a:ln>
            <a:noFill/>
          </a:ln>
        </p:spPr>
      </p:pic>
      <p:sp>
        <p:nvSpPr>
          <p:cNvPr id="1008" name="Google Shape;1008;p133"/>
          <p:cNvSpPr txBox="1"/>
          <p:nvPr/>
        </p:nvSpPr>
        <p:spPr>
          <a:xfrm>
            <a:off x="423375" y="840600"/>
            <a:ext cx="8430600" cy="4302900"/>
          </a:xfrm>
          <a:prstGeom prst="rect">
            <a:avLst/>
          </a:prstGeom>
          <a:noFill/>
          <a:ln>
            <a:noFill/>
          </a:ln>
        </p:spPr>
        <p:txBody>
          <a:bodyPr anchorCtr="0" anchor="t" bIns="91425" lIns="91425" spcFirstLastPara="1" rIns="91425" wrap="square" tIns="91425">
            <a:noAutofit/>
          </a:bodyPr>
          <a:lstStyle/>
          <a:p>
            <a:pPr indent="0" lvl="0" marL="0" rtl="0" algn="ctr">
              <a:spcBef>
                <a:spcPts val="2200"/>
              </a:spcBef>
              <a:spcAft>
                <a:spcPts val="0"/>
              </a:spcAft>
              <a:buNone/>
            </a:pPr>
            <a:r>
              <a:rPr b="1" lang="en" sz="1200">
                <a:solidFill>
                  <a:schemeClr val="dk1"/>
                </a:solidFill>
              </a:rPr>
              <a:t>Computational Complexity</a:t>
            </a:r>
            <a:endParaRPr b="1" sz="1200">
              <a:solidFill>
                <a:schemeClr val="dk1"/>
              </a:solidFill>
            </a:endParaRPr>
          </a:p>
          <a:p>
            <a:pPr indent="0" lvl="0" marL="0" rtl="0" algn="l">
              <a:lnSpc>
                <a:spcPct val="115000"/>
              </a:lnSpc>
              <a:spcBef>
                <a:spcPts val="1100"/>
              </a:spcBef>
              <a:spcAft>
                <a:spcPts val="0"/>
              </a:spcAft>
              <a:buNone/>
            </a:pPr>
            <a:r>
              <a:rPr lang="en" sz="1200">
                <a:solidFill>
                  <a:schemeClr val="dk1"/>
                </a:solidFill>
              </a:rPr>
              <a:t>In the pointwise convolution we use 1x1xD kernels, one for each output. As in the early example, of our output is 256 filters (feature maps), we will use 256 1x1xD kernels.</a:t>
            </a:r>
            <a:endParaRPr sz="1200">
              <a:solidFill>
                <a:schemeClr val="dk1"/>
              </a:solidFill>
            </a:endParaRPr>
          </a:p>
          <a:p>
            <a:pPr indent="0" lvl="0" marL="0" rtl="0" algn="l">
              <a:lnSpc>
                <a:spcPct val="115000"/>
              </a:lnSpc>
              <a:spcBef>
                <a:spcPts val="1100"/>
              </a:spcBef>
              <a:spcAft>
                <a:spcPts val="0"/>
              </a:spcAft>
              <a:buNone/>
            </a:pPr>
            <a:r>
              <a:rPr lang="en" sz="1200">
                <a:solidFill>
                  <a:schemeClr val="dk1"/>
                </a:solidFill>
              </a:rPr>
              <a:t>In the RGB example using a 3x3x3 kernel for the depthwise convolution, we have 27 multiply operations each time the kernel moves. This would be followed by a 1x1x3x256 (where 256 is the number of outputted filters) which is 768. The total number of multiply operations would be:</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304800" lvl="0" marL="2743200" rtl="0" algn="l">
              <a:lnSpc>
                <a:spcPct val="115000"/>
              </a:lnSpc>
              <a:spcBef>
                <a:spcPts val="1100"/>
              </a:spcBef>
              <a:spcAft>
                <a:spcPts val="0"/>
              </a:spcAft>
              <a:buClr>
                <a:srgbClr val="0000FF"/>
              </a:buClr>
              <a:buSzPts val="1200"/>
              <a:buChar char="●"/>
            </a:pPr>
            <a:r>
              <a:rPr b="1" lang="en" sz="1200">
                <a:solidFill>
                  <a:srgbClr val="0000FF"/>
                </a:solidFill>
              </a:rPr>
              <a:t>Normal Convolution: 6912</a:t>
            </a:r>
            <a:endParaRPr b="1" sz="1200">
              <a:solidFill>
                <a:srgbClr val="0000FF"/>
              </a:solidFill>
            </a:endParaRPr>
          </a:p>
          <a:p>
            <a:pPr indent="-304800" lvl="0" marL="2743200" rtl="0" algn="l">
              <a:lnSpc>
                <a:spcPct val="115000"/>
              </a:lnSpc>
              <a:spcBef>
                <a:spcPts val="0"/>
              </a:spcBef>
              <a:spcAft>
                <a:spcPts val="0"/>
              </a:spcAft>
              <a:buClr>
                <a:srgbClr val="0000FF"/>
              </a:buClr>
              <a:buSzPts val="1200"/>
              <a:buChar char="●"/>
            </a:pPr>
            <a:r>
              <a:rPr b="1" lang="en" sz="1200">
                <a:solidFill>
                  <a:srgbClr val="0000FF"/>
                </a:solidFill>
              </a:rPr>
              <a:t>Spatial Separable Convolution: 4608</a:t>
            </a:r>
            <a:endParaRPr b="1" sz="1200">
              <a:solidFill>
                <a:srgbClr val="0000FF"/>
              </a:solidFill>
            </a:endParaRPr>
          </a:p>
          <a:p>
            <a:pPr indent="-304800" lvl="0" marL="2743200" rtl="0" algn="l">
              <a:lnSpc>
                <a:spcPct val="115000"/>
              </a:lnSpc>
              <a:spcBef>
                <a:spcPts val="0"/>
              </a:spcBef>
              <a:spcAft>
                <a:spcPts val="0"/>
              </a:spcAft>
              <a:buClr>
                <a:srgbClr val="0000FF"/>
              </a:buClr>
              <a:buSzPts val="1200"/>
              <a:buChar char="●"/>
            </a:pPr>
            <a:r>
              <a:rPr b="1" lang="en" sz="1200">
                <a:solidFill>
                  <a:srgbClr val="0000FF"/>
                </a:solidFill>
              </a:rPr>
              <a:t>Depthwise Separable Convolution: 795</a:t>
            </a:r>
            <a:endParaRPr b="1" sz="1200">
              <a:solidFill>
                <a:srgbClr val="0000FF"/>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ctr">
              <a:lnSpc>
                <a:spcPct val="115000"/>
              </a:lnSpc>
              <a:spcBef>
                <a:spcPts val="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2" name="Shape 1012"/>
        <p:cNvGrpSpPr/>
        <p:nvPr/>
      </p:nvGrpSpPr>
      <p:grpSpPr>
        <a:xfrm>
          <a:off x="0" y="0"/>
          <a:ext cx="0" cy="0"/>
          <a:chOff x="0" y="0"/>
          <a:chExt cx="0" cy="0"/>
        </a:xfrm>
      </p:grpSpPr>
      <p:sp>
        <p:nvSpPr>
          <p:cNvPr id="1013" name="Google Shape;1013;p134"/>
          <p:cNvSpPr txBox="1"/>
          <p:nvPr>
            <p:ph idx="1" type="subTitle"/>
          </p:nvPr>
        </p:nvSpPr>
        <p:spPr>
          <a:xfrm>
            <a:off x="8350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Xception - Architecture</a:t>
            </a:r>
            <a:endParaRPr>
              <a:solidFill>
                <a:srgbClr val="38761D"/>
              </a:solidFill>
            </a:endParaRPr>
          </a:p>
        </p:txBody>
      </p:sp>
      <p:pic>
        <p:nvPicPr>
          <p:cNvPr id="1014" name="Google Shape;1014;p134"/>
          <p:cNvPicPr preferRelativeResize="0"/>
          <p:nvPr/>
        </p:nvPicPr>
        <p:blipFill>
          <a:blip r:embed="rId3">
            <a:alphaModFix/>
          </a:blip>
          <a:stretch>
            <a:fillRect/>
          </a:stretch>
        </p:blipFill>
        <p:spPr>
          <a:xfrm>
            <a:off x="0" y="0"/>
            <a:ext cx="1466275" cy="730575"/>
          </a:xfrm>
          <a:prstGeom prst="rect">
            <a:avLst/>
          </a:prstGeom>
          <a:noFill/>
          <a:ln>
            <a:noFill/>
          </a:ln>
        </p:spPr>
      </p:pic>
      <p:sp>
        <p:nvSpPr>
          <p:cNvPr id="1015" name="Google Shape;1015;p134"/>
          <p:cNvSpPr txBox="1"/>
          <p:nvPr/>
        </p:nvSpPr>
        <p:spPr>
          <a:xfrm>
            <a:off x="423375" y="840600"/>
            <a:ext cx="8430600" cy="4302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100"/>
              </a:spcBef>
              <a:spcAft>
                <a:spcPts val="0"/>
              </a:spcAft>
              <a:buClr>
                <a:schemeClr val="dk1"/>
              </a:buClr>
              <a:buSzPts val="1100"/>
              <a:buFont typeface="Arial"/>
              <a:buNone/>
            </a:pPr>
            <a:r>
              <a:rPr lang="en" sz="1200">
                <a:solidFill>
                  <a:schemeClr val="dk1"/>
                </a:solidFill>
              </a:rPr>
              <a:t>In the Xception architecture, the spatial separable convolutions in the inception module are replaced with a depthwise separable convolution, reducing computational complexity (number of multiply operations) by 83%.</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ctr">
              <a:lnSpc>
                <a:spcPct val="115000"/>
              </a:lnSpc>
              <a:spcBef>
                <a:spcPts val="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pic>
        <p:nvPicPr>
          <p:cNvPr id="1016" name="Google Shape;1016;p134"/>
          <p:cNvPicPr preferRelativeResize="0"/>
          <p:nvPr/>
        </p:nvPicPr>
        <p:blipFill>
          <a:blip r:embed="rId4">
            <a:alphaModFix/>
          </a:blip>
          <a:stretch>
            <a:fillRect/>
          </a:stretch>
        </p:blipFill>
        <p:spPr>
          <a:xfrm>
            <a:off x="1568300" y="1490875"/>
            <a:ext cx="5164474" cy="3520450"/>
          </a:xfrm>
          <a:prstGeom prst="rect">
            <a:avLst/>
          </a:prstGeom>
          <a:noFill/>
          <a:ln>
            <a:noFill/>
          </a:ln>
        </p:spPr>
      </p:pic>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0" name="Shape 1020"/>
        <p:cNvGrpSpPr/>
        <p:nvPr/>
      </p:nvGrpSpPr>
      <p:grpSpPr>
        <a:xfrm>
          <a:off x="0" y="0"/>
          <a:ext cx="0" cy="0"/>
          <a:chOff x="0" y="0"/>
          <a:chExt cx="0" cy="0"/>
        </a:xfrm>
      </p:grpSpPr>
      <p:sp>
        <p:nvSpPr>
          <p:cNvPr id="1021" name="Google Shape;1021;p135"/>
          <p:cNvSpPr txBox="1"/>
          <p:nvPr>
            <p:ph idx="1" type="subTitle"/>
          </p:nvPr>
        </p:nvSpPr>
        <p:spPr>
          <a:xfrm>
            <a:off x="8350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Xception - Architecture</a:t>
            </a:r>
            <a:endParaRPr>
              <a:solidFill>
                <a:srgbClr val="38761D"/>
              </a:solidFill>
            </a:endParaRPr>
          </a:p>
        </p:txBody>
      </p:sp>
      <p:pic>
        <p:nvPicPr>
          <p:cNvPr id="1022" name="Google Shape;1022;p135"/>
          <p:cNvPicPr preferRelativeResize="0"/>
          <p:nvPr/>
        </p:nvPicPr>
        <p:blipFill>
          <a:blip r:embed="rId3">
            <a:alphaModFix/>
          </a:blip>
          <a:stretch>
            <a:fillRect/>
          </a:stretch>
        </p:blipFill>
        <p:spPr>
          <a:xfrm>
            <a:off x="0" y="0"/>
            <a:ext cx="1466275" cy="730575"/>
          </a:xfrm>
          <a:prstGeom prst="rect">
            <a:avLst/>
          </a:prstGeom>
          <a:noFill/>
          <a:ln>
            <a:noFill/>
          </a:ln>
        </p:spPr>
      </p:pic>
      <p:sp>
        <p:nvSpPr>
          <p:cNvPr id="1023" name="Google Shape;1023;p135"/>
          <p:cNvSpPr txBox="1"/>
          <p:nvPr/>
        </p:nvSpPr>
        <p:spPr>
          <a:xfrm>
            <a:off x="423375" y="840600"/>
            <a:ext cx="8430600" cy="4302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100"/>
              </a:spcBef>
              <a:spcAft>
                <a:spcPts val="0"/>
              </a:spcAft>
              <a:buNone/>
            </a:pPr>
            <a:r>
              <a:rPr lang="en" sz="1200">
                <a:solidFill>
                  <a:schemeClr val="dk1"/>
                </a:solidFill>
              </a:rPr>
              <a:t>Code snippet of a Keras implementation of a Depthwise Separable Convolution followed by a Pooling and Strided Convolution.</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ctr">
              <a:lnSpc>
                <a:spcPct val="115000"/>
              </a:lnSpc>
              <a:spcBef>
                <a:spcPts val="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graphicFrame>
        <p:nvGraphicFramePr>
          <p:cNvPr id="1024" name="Google Shape;1024;p135"/>
          <p:cNvGraphicFramePr/>
          <p:nvPr/>
        </p:nvGraphicFramePr>
        <p:xfrm>
          <a:off x="423363" y="1535500"/>
          <a:ext cx="3000000" cy="3000000"/>
        </p:xfrm>
        <a:graphic>
          <a:graphicData uri="http://schemas.openxmlformats.org/drawingml/2006/table">
            <a:tbl>
              <a:tblPr>
                <a:noFill/>
                <a:tableStyleId>{B919AB72-B1D8-40D2-A9E9-02AD8994AEB8}</a:tableStyleId>
              </a:tblPr>
              <a:tblGrid>
                <a:gridCol w="7977975"/>
              </a:tblGrid>
              <a:tr h="12700">
                <a:tc>
                  <a:txBody>
                    <a:bodyPr>
                      <a:noAutofit/>
                    </a:bodyPr>
                    <a:lstStyle/>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shortcut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x</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First Depthwise Separable Convolution</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x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SeparableConv2D</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728</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padding</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'same'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x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BatchNormalization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Second Depthwise Separable Convolution</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x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SeparableConv2D</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1024</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padding</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'same'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x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BatchNormalization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x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ReLU</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Create pooled feature maps, reduce size by 75%</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x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MaxPooling2D</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strides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padding</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'same'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Add strided convolution to identity link to double number of filters to</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match output of residual block for the add operation</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shortcut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Conv2D</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1024</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strides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padding</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'same'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shortcut</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shortcut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BatchNormalization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shortcut</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x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add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shortcut</a:t>
                      </a:r>
                      <a:r>
                        <a:rPr lang="en" sz="1000">
                          <a:solidFill>
                            <a:srgbClr val="616161"/>
                          </a:solidFill>
                          <a:latin typeface="Consolas"/>
                          <a:ea typeface="Consolas"/>
                          <a:cs typeface="Consolas"/>
                          <a:sym typeface="Consolas"/>
                        </a:rPr>
                        <a:t>])</a:t>
                      </a:r>
                      <a:endParaRPr sz="1000">
                        <a:solidFill>
                          <a:srgbClr val="9C27B0"/>
                        </a:solidFill>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8" name="Shape 1028"/>
        <p:cNvGrpSpPr/>
        <p:nvPr/>
      </p:nvGrpSpPr>
      <p:grpSpPr>
        <a:xfrm>
          <a:off x="0" y="0"/>
          <a:ext cx="0" cy="0"/>
          <a:chOff x="0" y="0"/>
          <a:chExt cx="0" cy="0"/>
        </a:xfrm>
      </p:grpSpPr>
      <p:sp>
        <p:nvSpPr>
          <p:cNvPr id="1029" name="Google Shape;1029;p136"/>
          <p:cNvSpPr txBox="1"/>
          <p:nvPr>
            <p:ph idx="1" type="subTitle"/>
          </p:nvPr>
        </p:nvSpPr>
        <p:spPr>
          <a:xfrm>
            <a:off x="8350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Advanced</a:t>
            </a:r>
            <a:r>
              <a:rPr lang="en">
                <a:solidFill>
                  <a:srgbClr val="38761D"/>
                </a:solidFill>
              </a:rPr>
              <a:t> CNN - Code Lab #4</a:t>
            </a:r>
            <a:endParaRPr>
              <a:solidFill>
                <a:srgbClr val="38761D"/>
              </a:solidFill>
            </a:endParaRPr>
          </a:p>
        </p:txBody>
      </p:sp>
      <p:pic>
        <p:nvPicPr>
          <p:cNvPr id="1030" name="Google Shape;1030;p136"/>
          <p:cNvPicPr preferRelativeResize="0"/>
          <p:nvPr/>
        </p:nvPicPr>
        <p:blipFill>
          <a:blip r:embed="rId3">
            <a:alphaModFix/>
          </a:blip>
          <a:stretch>
            <a:fillRect/>
          </a:stretch>
        </p:blipFill>
        <p:spPr>
          <a:xfrm>
            <a:off x="0" y="0"/>
            <a:ext cx="1466275" cy="730575"/>
          </a:xfrm>
          <a:prstGeom prst="rect">
            <a:avLst/>
          </a:prstGeom>
          <a:noFill/>
          <a:ln>
            <a:noFill/>
          </a:ln>
        </p:spPr>
      </p:pic>
      <p:sp>
        <p:nvSpPr>
          <p:cNvPr id="1031" name="Google Shape;1031;p136"/>
          <p:cNvSpPr txBox="1"/>
          <p:nvPr/>
        </p:nvSpPr>
        <p:spPr>
          <a:xfrm>
            <a:off x="423375"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spcBef>
                <a:spcPts val="1100"/>
              </a:spcBef>
              <a:spcAft>
                <a:spcPts val="0"/>
              </a:spcAft>
              <a:buNone/>
            </a:pPr>
            <a:r>
              <a:rPr b="1" lang="en" sz="1200">
                <a:solidFill>
                  <a:schemeClr val="dk1"/>
                </a:solidFill>
                <a:highlight>
                  <a:schemeClr val="lt1"/>
                </a:highlight>
              </a:rPr>
              <a:t>Optional Code Lab - </a:t>
            </a:r>
            <a:r>
              <a:rPr b="1" lang="en" sz="1200">
                <a:solidFill>
                  <a:srgbClr val="0000FF"/>
                </a:solidFill>
                <a:highlight>
                  <a:srgbClr val="FFFFFF"/>
                </a:highlight>
              </a:rPr>
              <a:t>Get Familiar with Advanced Convolutional Neural Networks</a:t>
            </a:r>
            <a:endParaRPr b="1" sz="1200">
              <a:solidFill>
                <a:srgbClr val="0000FF"/>
              </a:solidFill>
              <a:highlight>
                <a:srgbClr val="FFFFFF"/>
              </a:highlight>
            </a:endParaRPr>
          </a:p>
          <a:p>
            <a:pPr indent="0" lvl="0" marL="0" rtl="0" algn="l">
              <a:lnSpc>
                <a:spcPct val="115000"/>
              </a:lnSpc>
              <a:spcBef>
                <a:spcPts val="0"/>
              </a:spcBef>
              <a:spcAft>
                <a:spcPts val="0"/>
              </a:spcAft>
              <a:buNone/>
            </a:pPr>
            <a:r>
              <a:t/>
            </a:r>
            <a:endParaRPr sz="1100">
              <a:solidFill>
                <a:schemeClr val="dk1"/>
              </a:solidFill>
            </a:endParaRPr>
          </a:p>
          <a:p>
            <a:pPr indent="0" lvl="0" marL="0" rtl="0" algn="l">
              <a:spcBef>
                <a:spcPts val="1100"/>
              </a:spcBef>
              <a:spcAft>
                <a:spcPts val="0"/>
              </a:spcAft>
              <a:buNone/>
            </a:pPr>
            <a:r>
              <a:t/>
            </a:r>
            <a:endParaRPr b="1" sz="1650">
              <a:solidFill>
                <a:srgbClr val="337AB7"/>
              </a:solidFill>
              <a:highlight>
                <a:srgbClr val="FFFFFF"/>
              </a:highlight>
            </a:endParaRPr>
          </a:p>
          <a:p>
            <a:pPr indent="0" lvl="0" marL="0" rtl="0" algn="ctr">
              <a:lnSpc>
                <a:spcPct val="115000"/>
              </a:lnSpc>
              <a:spcBef>
                <a:spcPts val="0"/>
              </a:spcBef>
              <a:spcAft>
                <a:spcPts val="0"/>
              </a:spcAft>
              <a:buNone/>
            </a:pPr>
            <a:r>
              <a:rPr lang="en" sz="1000">
                <a:solidFill>
                  <a:srgbClr val="337AB7"/>
                </a:solidFill>
                <a:highlight>
                  <a:srgbClr val="FAFAFA"/>
                </a:highlight>
                <a:uFill>
                  <a:noFill/>
                </a:uFill>
                <a:hlinkClick r:id="rId4"/>
              </a:rPr>
              <a:t>Idiomatic Programmer - handbook 1 - Codelab 4.ipynb</a:t>
            </a:r>
            <a:endParaRPr b="1"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5" name="Shape 1035"/>
        <p:cNvGrpSpPr/>
        <p:nvPr/>
      </p:nvGrpSpPr>
      <p:grpSpPr>
        <a:xfrm>
          <a:off x="0" y="0"/>
          <a:ext cx="0" cy="0"/>
          <a:chOff x="0" y="0"/>
          <a:chExt cx="0" cy="0"/>
        </a:xfrm>
      </p:grpSpPr>
      <p:sp>
        <p:nvSpPr>
          <p:cNvPr id="1036" name="Google Shape;1036;p137"/>
          <p:cNvSpPr txBox="1"/>
          <p:nvPr>
            <p:ph idx="1" type="subTitle"/>
          </p:nvPr>
        </p:nvSpPr>
        <p:spPr>
          <a:xfrm>
            <a:off x="536400" y="1085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MobileNet</a:t>
            </a:r>
            <a:endParaRPr>
              <a:solidFill>
                <a:srgbClr val="38761D"/>
              </a:solidFill>
            </a:endParaRPr>
          </a:p>
        </p:txBody>
      </p:sp>
      <p:pic>
        <p:nvPicPr>
          <p:cNvPr id="1037" name="Google Shape;1037;p137"/>
          <p:cNvPicPr preferRelativeResize="0"/>
          <p:nvPr/>
        </p:nvPicPr>
        <p:blipFill>
          <a:blip r:embed="rId3">
            <a:alphaModFix/>
          </a:blip>
          <a:stretch>
            <a:fillRect/>
          </a:stretch>
        </p:blipFill>
        <p:spPr>
          <a:xfrm>
            <a:off x="0" y="0"/>
            <a:ext cx="1466275" cy="730575"/>
          </a:xfrm>
          <a:prstGeom prst="rect">
            <a:avLst/>
          </a:prstGeom>
          <a:noFill/>
          <a:ln>
            <a:noFill/>
          </a:ln>
        </p:spPr>
      </p:pic>
      <p:sp>
        <p:nvSpPr>
          <p:cNvPr id="1038" name="Google Shape;1038;p137"/>
          <p:cNvSpPr txBox="1"/>
          <p:nvPr/>
        </p:nvSpPr>
        <p:spPr>
          <a:xfrm>
            <a:off x="423375" y="840600"/>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Mobile Neural Networks</a:t>
            </a:r>
            <a:endParaRPr b="1"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rPr b="1" lang="en" sz="1200">
                <a:solidFill>
                  <a:schemeClr val="dk1"/>
                </a:solidFill>
              </a:rPr>
              <a:t>MobileNet </a:t>
            </a:r>
            <a:r>
              <a:rPr lang="en" sz="1200">
                <a:solidFill>
                  <a:schemeClr val="dk1"/>
                </a:solidFill>
              </a:rPr>
              <a:t>is an architecture introduced by Google in 2017 for producing smaller networks which can fit on mobile and embedded devices, while maintaining accuracy close to their larger network counterparts. The MobileNet architecture </a:t>
            </a:r>
            <a:r>
              <a:rPr b="1" lang="en" sz="1200">
                <a:solidFill>
                  <a:srgbClr val="0000FF"/>
                </a:solidFill>
              </a:rPr>
              <a:t>replaces normal convolutions with depthwise separable convolutions to further reduce computational complexity</a:t>
            </a:r>
            <a:r>
              <a:rPr lang="en" sz="1200">
                <a:solidFill>
                  <a:schemeClr val="dk1"/>
                </a:solidFill>
              </a:rPr>
              <a:t>. </a:t>
            </a:r>
            <a:endParaRPr sz="1200">
              <a:solidFill>
                <a:schemeClr val="dk1"/>
              </a:solidFill>
            </a:endParaRPr>
          </a:p>
          <a:p>
            <a:pPr indent="0" lvl="0" marL="0" rtl="0" algn="l">
              <a:lnSpc>
                <a:spcPct val="115000"/>
              </a:lnSpc>
              <a:spcBef>
                <a:spcPts val="0"/>
              </a:spcBef>
              <a:spcAft>
                <a:spcPts val="0"/>
              </a:spcAft>
              <a:buNone/>
            </a:pPr>
            <a:br>
              <a:rPr lang="en" sz="1200">
                <a:solidFill>
                  <a:schemeClr val="dk1"/>
                </a:solidFill>
              </a:rPr>
            </a:br>
            <a:r>
              <a:rPr b="1" lang="en" sz="1200">
                <a:solidFill>
                  <a:schemeClr val="dk1"/>
                </a:solidFill>
              </a:rPr>
              <a:t>Two additional hyperparameters were introduced for </a:t>
            </a:r>
            <a:r>
              <a:rPr b="1" i="1" lang="en" sz="1200">
                <a:solidFill>
                  <a:schemeClr val="dk1"/>
                </a:solidFill>
              </a:rPr>
              <a:t>thinning</a:t>
            </a:r>
            <a:r>
              <a:rPr b="1" lang="en" sz="1200">
                <a:solidFill>
                  <a:schemeClr val="dk1"/>
                </a:solidFill>
              </a:rPr>
              <a:t> the size of the network</a:t>
            </a:r>
            <a:r>
              <a:rPr lang="en" sz="1200">
                <a:solidFill>
                  <a:schemeClr val="dk1"/>
                </a:solidFill>
              </a:rPr>
              <a:t>: </a:t>
            </a:r>
            <a:r>
              <a:rPr i="1" lang="en" sz="1200">
                <a:solidFill>
                  <a:schemeClr val="dk1"/>
                </a:solidFill>
              </a:rPr>
              <a:t>width multiplier </a:t>
            </a:r>
            <a:r>
              <a:rPr lang="en" sz="1200">
                <a:solidFill>
                  <a:schemeClr val="dk1"/>
                </a:solidFill>
              </a:rPr>
              <a:t>and </a:t>
            </a:r>
            <a:r>
              <a:rPr i="1" lang="en" sz="1200">
                <a:solidFill>
                  <a:schemeClr val="dk1"/>
                </a:solidFill>
              </a:rPr>
              <a:t>resolution multiplier</a:t>
            </a:r>
            <a:r>
              <a:rPr lang="en" sz="1200">
                <a:solidFill>
                  <a:schemeClr val="dk1"/>
                </a:solidFill>
              </a:rPr>
              <a:t>.</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ctr">
              <a:lnSpc>
                <a:spcPct val="115000"/>
              </a:lnSpc>
              <a:spcBef>
                <a:spcPts val="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2" name="Shape 1042"/>
        <p:cNvGrpSpPr/>
        <p:nvPr/>
      </p:nvGrpSpPr>
      <p:grpSpPr>
        <a:xfrm>
          <a:off x="0" y="0"/>
          <a:ext cx="0" cy="0"/>
          <a:chOff x="0" y="0"/>
          <a:chExt cx="0" cy="0"/>
        </a:xfrm>
      </p:grpSpPr>
      <p:sp>
        <p:nvSpPr>
          <p:cNvPr id="1043" name="Google Shape;1043;p138"/>
          <p:cNvSpPr txBox="1"/>
          <p:nvPr>
            <p:ph idx="1" type="subTitle"/>
          </p:nvPr>
        </p:nvSpPr>
        <p:spPr>
          <a:xfrm>
            <a:off x="517150" y="1470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MobileNet</a:t>
            </a:r>
            <a:endParaRPr>
              <a:solidFill>
                <a:srgbClr val="38761D"/>
              </a:solidFill>
            </a:endParaRPr>
          </a:p>
        </p:txBody>
      </p:sp>
      <p:pic>
        <p:nvPicPr>
          <p:cNvPr id="1044" name="Google Shape;1044;p138"/>
          <p:cNvPicPr preferRelativeResize="0"/>
          <p:nvPr/>
        </p:nvPicPr>
        <p:blipFill>
          <a:blip r:embed="rId3">
            <a:alphaModFix/>
          </a:blip>
          <a:stretch>
            <a:fillRect/>
          </a:stretch>
        </p:blipFill>
        <p:spPr>
          <a:xfrm>
            <a:off x="0" y="0"/>
            <a:ext cx="1466275" cy="730575"/>
          </a:xfrm>
          <a:prstGeom prst="rect">
            <a:avLst/>
          </a:prstGeom>
          <a:noFill/>
          <a:ln>
            <a:noFill/>
          </a:ln>
        </p:spPr>
      </p:pic>
      <p:sp>
        <p:nvSpPr>
          <p:cNvPr id="1045" name="Google Shape;1045;p138"/>
          <p:cNvSpPr txBox="1"/>
          <p:nvPr/>
        </p:nvSpPr>
        <p:spPr>
          <a:xfrm>
            <a:off x="423375" y="840600"/>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Width Multiplier</a:t>
            </a:r>
            <a:endParaRPr b="1" sz="1200">
              <a:solidFill>
                <a:schemeClr val="dk1"/>
              </a:solidFill>
            </a:endParaRPr>
          </a:p>
          <a:p>
            <a:pPr indent="0" lvl="0" marL="0" rtl="0" algn="l">
              <a:lnSpc>
                <a:spcPct val="115000"/>
              </a:lnSpc>
              <a:spcBef>
                <a:spcPts val="1100"/>
              </a:spcBef>
              <a:spcAft>
                <a:spcPts val="0"/>
              </a:spcAft>
              <a:buNone/>
            </a:pPr>
            <a:r>
              <a:rPr lang="en" sz="1200">
                <a:solidFill>
                  <a:schemeClr val="dk1"/>
                </a:solidFill>
              </a:rPr>
              <a:t>The first hyperparameter introduced was the </a:t>
            </a:r>
            <a:r>
              <a:rPr b="1" lang="en" sz="1200">
                <a:solidFill>
                  <a:schemeClr val="dk1"/>
                </a:solidFill>
              </a:rPr>
              <a:t>width multiplier </a:t>
            </a:r>
            <a:r>
              <a:rPr b="1" lang="en" sz="1200">
                <a:solidFill>
                  <a:srgbClr val="222222"/>
                </a:solidFill>
                <a:highlight>
                  <a:srgbClr val="FFFFFF"/>
                </a:highlight>
                <a:latin typeface="Roboto"/>
                <a:ea typeface="Roboto"/>
                <a:cs typeface="Roboto"/>
                <a:sym typeface="Roboto"/>
              </a:rPr>
              <a:t>α </a:t>
            </a:r>
            <a:r>
              <a:rPr b="1" lang="en" sz="1200">
                <a:solidFill>
                  <a:schemeClr val="dk1"/>
                </a:solidFill>
              </a:rPr>
              <a:t>(alpha)</a:t>
            </a:r>
            <a:r>
              <a:rPr lang="en" sz="1200">
                <a:solidFill>
                  <a:schemeClr val="dk1"/>
                </a:solidFill>
              </a:rPr>
              <a:t>, which </a:t>
            </a:r>
            <a:r>
              <a:rPr b="1" lang="en" sz="1200">
                <a:solidFill>
                  <a:srgbClr val="0000FF"/>
                </a:solidFill>
              </a:rPr>
              <a:t>thins a network uniformly at each layer</a:t>
            </a:r>
            <a:r>
              <a:rPr lang="en" sz="1200">
                <a:solidFill>
                  <a:schemeClr val="dk1"/>
                </a:solidFill>
              </a:rPr>
              <a:t>.</a:t>
            </a:r>
            <a:endParaRPr sz="1200">
              <a:solidFill>
                <a:schemeClr val="dk1"/>
              </a:solidFill>
            </a:endParaRPr>
          </a:p>
          <a:p>
            <a:pPr indent="0" lvl="0" marL="0" rtl="0" algn="l">
              <a:lnSpc>
                <a:spcPct val="115000"/>
              </a:lnSpc>
              <a:spcBef>
                <a:spcPts val="1100"/>
              </a:spcBef>
              <a:spcAft>
                <a:spcPts val="0"/>
              </a:spcAft>
              <a:buNone/>
            </a:pPr>
            <a:r>
              <a:rPr lang="en" sz="1200">
                <a:solidFill>
                  <a:schemeClr val="dk1"/>
                </a:solidFill>
              </a:rPr>
              <a:t>The value of </a:t>
            </a:r>
            <a:r>
              <a:rPr lang="en" sz="1200">
                <a:solidFill>
                  <a:srgbClr val="222222"/>
                </a:solidFill>
                <a:highlight>
                  <a:srgbClr val="FFFFFF"/>
                </a:highlight>
                <a:latin typeface="Roboto"/>
                <a:ea typeface="Roboto"/>
                <a:cs typeface="Roboto"/>
                <a:sym typeface="Roboto"/>
              </a:rPr>
              <a:t>α </a:t>
            </a:r>
            <a:r>
              <a:rPr lang="en" sz="1200">
                <a:solidFill>
                  <a:schemeClr val="dk1"/>
                </a:solidFill>
              </a:rPr>
              <a:t>(alpha) is between 0 and 1, and will reduce the computational complexity of a mobile net by </a:t>
            </a:r>
            <a:r>
              <a:rPr lang="en" sz="1200">
                <a:solidFill>
                  <a:srgbClr val="222222"/>
                </a:solidFill>
                <a:highlight>
                  <a:srgbClr val="FFFFFF"/>
                </a:highlight>
                <a:latin typeface="Roboto"/>
                <a:ea typeface="Roboto"/>
                <a:cs typeface="Roboto"/>
                <a:sym typeface="Roboto"/>
              </a:rPr>
              <a:t>α </a:t>
            </a:r>
            <a:r>
              <a:rPr lang="en" sz="1200">
                <a:solidFill>
                  <a:schemeClr val="dk1"/>
                </a:solidFill>
              </a:rPr>
              <a:t>(alpha)**2. Typically values are 0.25 (6%), 0.50 (25%), and 0.75 (56%).</a:t>
            </a:r>
            <a:endParaRPr sz="1200">
              <a:solidFill>
                <a:schemeClr val="dk1"/>
              </a:solidFill>
            </a:endParaRPr>
          </a:p>
          <a:p>
            <a:pPr indent="0" lvl="0" marL="0" rtl="0" algn="l">
              <a:lnSpc>
                <a:spcPct val="115000"/>
              </a:lnSpc>
              <a:spcBef>
                <a:spcPts val="1100"/>
              </a:spcBef>
              <a:spcAft>
                <a:spcPts val="0"/>
              </a:spcAft>
              <a:buNone/>
            </a:pPr>
            <a:r>
              <a:rPr lang="en" sz="1200">
                <a:solidFill>
                  <a:schemeClr val="dk1"/>
                </a:solidFill>
              </a:rPr>
              <a:t>In tests results reported in the paper, a non-thinned mobilenet-224 had a 70.6% accuracy on ImageNet with 4.2 million parameters and 569 million matrix multi-add operations, while a 0.25 (width multiplier) mobilenet-224 had 50.6% accuracy with 0.5 million parameters and 41 million matrix multi-add operations.</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ctr">
              <a:lnSpc>
                <a:spcPct val="115000"/>
              </a:lnSpc>
              <a:spcBef>
                <a:spcPts val="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9" name="Shape 1049"/>
        <p:cNvGrpSpPr/>
        <p:nvPr/>
      </p:nvGrpSpPr>
      <p:grpSpPr>
        <a:xfrm>
          <a:off x="0" y="0"/>
          <a:ext cx="0" cy="0"/>
          <a:chOff x="0" y="0"/>
          <a:chExt cx="0" cy="0"/>
        </a:xfrm>
      </p:grpSpPr>
      <p:sp>
        <p:nvSpPr>
          <p:cNvPr id="1050" name="Google Shape;1050;p139"/>
          <p:cNvSpPr txBox="1"/>
          <p:nvPr>
            <p:ph idx="1" type="subTitle"/>
          </p:nvPr>
        </p:nvSpPr>
        <p:spPr>
          <a:xfrm>
            <a:off x="517150" y="1470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MobileNet</a:t>
            </a:r>
            <a:endParaRPr>
              <a:solidFill>
                <a:srgbClr val="38761D"/>
              </a:solidFill>
            </a:endParaRPr>
          </a:p>
        </p:txBody>
      </p:sp>
      <p:pic>
        <p:nvPicPr>
          <p:cNvPr id="1051" name="Google Shape;1051;p139"/>
          <p:cNvPicPr preferRelativeResize="0"/>
          <p:nvPr/>
        </p:nvPicPr>
        <p:blipFill>
          <a:blip r:embed="rId3">
            <a:alphaModFix/>
          </a:blip>
          <a:stretch>
            <a:fillRect/>
          </a:stretch>
        </p:blipFill>
        <p:spPr>
          <a:xfrm>
            <a:off x="0" y="0"/>
            <a:ext cx="1466275" cy="730575"/>
          </a:xfrm>
          <a:prstGeom prst="rect">
            <a:avLst/>
          </a:prstGeom>
          <a:noFill/>
          <a:ln>
            <a:noFill/>
          </a:ln>
        </p:spPr>
      </p:pic>
      <p:sp>
        <p:nvSpPr>
          <p:cNvPr id="1052" name="Google Shape;1052;p139"/>
          <p:cNvSpPr txBox="1"/>
          <p:nvPr/>
        </p:nvSpPr>
        <p:spPr>
          <a:xfrm>
            <a:off x="423375" y="840600"/>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Resolution Multiplier</a:t>
            </a:r>
            <a:endParaRPr b="1" sz="1200">
              <a:solidFill>
                <a:schemeClr val="dk1"/>
              </a:solidFill>
            </a:endParaRPr>
          </a:p>
          <a:p>
            <a:pPr indent="0" lvl="0" marL="0" rtl="0" algn="l">
              <a:lnSpc>
                <a:spcPct val="115000"/>
              </a:lnSpc>
              <a:spcBef>
                <a:spcPts val="1100"/>
              </a:spcBef>
              <a:spcAft>
                <a:spcPts val="0"/>
              </a:spcAft>
              <a:buNone/>
            </a:pPr>
            <a:r>
              <a:rPr lang="en" sz="1200">
                <a:solidFill>
                  <a:schemeClr val="dk1"/>
                </a:solidFill>
              </a:rPr>
              <a:t>The second hyperparameter introduced was the </a:t>
            </a:r>
            <a:r>
              <a:rPr b="1" lang="en" sz="1200">
                <a:solidFill>
                  <a:schemeClr val="dk1"/>
                </a:solidFill>
              </a:rPr>
              <a:t>resolution multiplier </a:t>
            </a:r>
            <a:r>
              <a:rPr b="1" lang="en" sz="1200">
                <a:solidFill>
                  <a:srgbClr val="222222"/>
                </a:solidFill>
                <a:highlight>
                  <a:srgbClr val="FFFFFF"/>
                </a:highlight>
              </a:rPr>
              <a:t>ρ</a:t>
            </a:r>
            <a:r>
              <a:rPr b="1" lang="en" sz="1200">
                <a:solidFill>
                  <a:srgbClr val="222222"/>
                </a:solidFill>
                <a:highlight>
                  <a:srgbClr val="FFFFFF"/>
                </a:highlight>
                <a:latin typeface="Roboto"/>
                <a:ea typeface="Roboto"/>
                <a:cs typeface="Roboto"/>
                <a:sym typeface="Roboto"/>
              </a:rPr>
              <a:t> </a:t>
            </a:r>
            <a:r>
              <a:rPr b="1" lang="en" sz="1200">
                <a:solidFill>
                  <a:schemeClr val="dk1"/>
                </a:solidFill>
              </a:rPr>
              <a:t>(rho)</a:t>
            </a:r>
            <a:r>
              <a:rPr lang="en" sz="1200">
                <a:solidFill>
                  <a:schemeClr val="dk1"/>
                </a:solidFill>
              </a:rPr>
              <a:t>, which </a:t>
            </a:r>
            <a:r>
              <a:rPr b="1" lang="en" sz="1200">
                <a:solidFill>
                  <a:srgbClr val="0000FF"/>
                </a:solidFill>
              </a:rPr>
              <a:t>thins the input shape and consequently the feature map sizes at each layer</a:t>
            </a:r>
            <a:r>
              <a:rPr lang="en" sz="1200">
                <a:solidFill>
                  <a:schemeClr val="dk1"/>
                </a:solidFill>
              </a:rPr>
              <a:t>.</a:t>
            </a:r>
            <a:endParaRPr sz="1200">
              <a:solidFill>
                <a:schemeClr val="dk1"/>
              </a:solidFill>
            </a:endParaRPr>
          </a:p>
          <a:p>
            <a:pPr indent="0" lvl="0" marL="0" rtl="0" algn="l">
              <a:lnSpc>
                <a:spcPct val="115000"/>
              </a:lnSpc>
              <a:spcBef>
                <a:spcPts val="1100"/>
              </a:spcBef>
              <a:spcAft>
                <a:spcPts val="0"/>
              </a:spcAft>
              <a:buNone/>
            </a:pPr>
            <a:r>
              <a:rPr lang="en" sz="1200">
                <a:solidFill>
                  <a:schemeClr val="dk1"/>
                </a:solidFill>
              </a:rPr>
              <a:t>The value of </a:t>
            </a:r>
            <a:r>
              <a:rPr lang="en" sz="1200">
                <a:solidFill>
                  <a:srgbClr val="222222"/>
                </a:solidFill>
                <a:highlight>
                  <a:srgbClr val="FFFFFF"/>
                </a:highlight>
              </a:rPr>
              <a:t>ρ</a:t>
            </a:r>
            <a:r>
              <a:rPr lang="en" sz="1200">
                <a:solidFill>
                  <a:srgbClr val="222222"/>
                </a:solidFill>
                <a:highlight>
                  <a:srgbClr val="FFFFFF"/>
                </a:highlight>
                <a:latin typeface="Roboto"/>
                <a:ea typeface="Roboto"/>
                <a:cs typeface="Roboto"/>
                <a:sym typeface="Roboto"/>
              </a:rPr>
              <a:t> </a:t>
            </a:r>
            <a:r>
              <a:rPr lang="en" sz="1200">
                <a:solidFill>
                  <a:schemeClr val="dk1"/>
                </a:solidFill>
              </a:rPr>
              <a:t>(rho) is between 0 and 1, and will reduced computational complexity of a mobile net by </a:t>
            </a:r>
            <a:r>
              <a:rPr lang="en" sz="1200">
                <a:solidFill>
                  <a:srgbClr val="222222"/>
                </a:solidFill>
                <a:highlight>
                  <a:srgbClr val="FFFFFF"/>
                </a:highlight>
              </a:rPr>
              <a:t>ρ</a:t>
            </a:r>
            <a:r>
              <a:rPr lang="en" sz="1200">
                <a:solidFill>
                  <a:srgbClr val="222222"/>
                </a:solidFill>
                <a:highlight>
                  <a:srgbClr val="FFFFFF"/>
                </a:highlight>
                <a:latin typeface="Roboto"/>
                <a:ea typeface="Roboto"/>
                <a:cs typeface="Roboto"/>
                <a:sym typeface="Roboto"/>
              </a:rPr>
              <a:t> </a:t>
            </a:r>
            <a:r>
              <a:rPr lang="en" sz="1200">
                <a:solidFill>
                  <a:schemeClr val="dk1"/>
                </a:solidFill>
              </a:rPr>
              <a:t>(rho)**2.</a:t>
            </a:r>
            <a:endParaRPr sz="1200">
              <a:solidFill>
                <a:schemeClr val="dk1"/>
              </a:solidFill>
            </a:endParaRPr>
          </a:p>
          <a:p>
            <a:pPr indent="0" lvl="0" marL="0" rtl="0" algn="l">
              <a:lnSpc>
                <a:spcPct val="115000"/>
              </a:lnSpc>
              <a:spcBef>
                <a:spcPts val="1100"/>
              </a:spcBef>
              <a:spcAft>
                <a:spcPts val="0"/>
              </a:spcAft>
              <a:buNone/>
            </a:pPr>
            <a:r>
              <a:rPr lang="en" sz="1200">
                <a:solidFill>
                  <a:schemeClr val="dk1"/>
                </a:solidFill>
              </a:rPr>
              <a:t>In tests results reported in the paper, a 0.25 (resolution multiplier) mobilenet-224 had 64.4% accuracy with 4.2 million parameters and 186 million matrix multi-add operations.</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ctr">
              <a:lnSpc>
                <a:spcPct val="115000"/>
              </a:lnSpc>
              <a:spcBef>
                <a:spcPts val="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6" name="Shape 1056"/>
        <p:cNvGrpSpPr/>
        <p:nvPr/>
      </p:nvGrpSpPr>
      <p:grpSpPr>
        <a:xfrm>
          <a:off x="0" y="0"/>
          <a:ext cx="0" cy="0"/>
          <a:chOff x="0" y="0"/>
          <a:chExt cx="0" cy="0"/>
        </a:xfrm>
      </p:grpSpPr>
      <p:sp>
        <p:nvSpPr>
          <p:cNvPr id="1057" name="Google Shape;1057;p140"/>
          <p:cNvSpPr txBox="1"/>
          <p:nvPr>
            <p:ph idx="1" type="subTitle"/>
          </p:nvPr>
        </p:nvSpPr>
        <p:spPr>
          <a:xfrm>
            <a:off x="623400" y="1085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MobileNet</a:t>
            </a:r>
            <a:endParaRPr>
              <a:solidFill>
                <a:srgbClr val="38761D"/>
              </a:solidFill>
            </a:endParaRPr>
          </a:p>
        </p:txBody>
      </p:sp>
      <p:pic>
        <p:nvPicPr>
          <p:cNvPr id="1058" name="Google Shape;1058;p140"/>
          <p:cNvPicPr preferRelativeResize="0"/>
          <p:nvPr/>
        </p:nvPicPr>
        <p:blipFill>
          <a:blip r:embed="rId3">
            <a:alphaModFix/>
          </a:blip>
          <a:stretch>
            <a:fillRect/>
          </a:stretch>
        </p:blipFill>
        <p:spPr>
          <a:xfrm>
            <a:off x="0" y="0"/>
            <a:ext cx="1466275" cy="730575"/>
          </a:xfrm>
          <a:prstGeom prst="rect">
            <a:avLst/>
          </a:prstGeom>
          <a:noFill/>
          <a:ln>
            <a:noFill/>
          </a:ln>
        </p:spPr>
      </p:pic>
      <p:sp>
        <p:nvSpPr>
          <p:cNvPr id="1059" name="Google Shape;1059;p140"/>
          <p:cNvSpPr txBox="1"/>
          <p:nvPr/>
        </p:nvSpPr>
        <p:spPr>
          <a:xfrm>
            <a:off x="423375" y="840600"/>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Example Use of Width Multiplier</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ctr">
              <a:lnSpc>
                <a:spcPct val="115000"/>
              </a:lnSpc>
              <a:spcBef>
                <a:spcPts val="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graphicFrame>
        <p:nvGraphicFramePr>
          <p:cNvPr id="1060" name="Google Shape;1060;p140"/>
          <p:cNvGraphicFramePr/>
          <p:nvPr/>
        </p:nvGraphicFramePr>
        <p:xfrm>
          <a:off x="423363" y="1535500"/>
          <a:ext cx="3000000" cy="3000000"/>
        </p:xfrm>
        <a:graphic>
          <a:graphicData uri="http://schemas.openxmlformats.org/drawingml/2006/table">
            <a:tbl>
              <a:tblPr>
                <a:noFill/>
                <a:tableStyleId>{B919AB72-B1D8-40D2-A9E9-02AD8994AEB8}</a:tableStyleId>
              </a:tblPr>
              <a:tblGrid>
                <a:gridCol w="7977975"/>
              </a:tblGrid>
              <a:tr h="12700">
                <a:tc>
                  <a:txBody>
                    <a:bodyPr>
                      <a:noAutofit/>
                    </a:bodyPr>
                    <a:lstStyle/>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def</a:t>
                      </a:r>
                      <a:r>
                        <a:rPr lang="en" sz="1000">
                          <a:solidFill>
                            <a:schemeClr val="dk1"/>
                          </a:solidFill>
                          <a:latin typeface="Consolas"/>
                          <a:ea typeface="Consolas"/>
                          <a:cs typeface="Consolas"/>
                          <a:sym typeface="Consolas"/>
                        </a:rPr>
                        <a:t> stem</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inputs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alpha</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r>
                        <a:rPr lang="en" sz="1000">
                          <a:solidFill>
                            <a:srgbClr val="0F9D58"/>
                          </a:solidFill>
                          <a:latin typeface="Consolas"/>
                          <a:ea typeface="Consolas"/>
                          <a:cs typeface="Consolas"/>
                          <a:sym typeface="Consolas"/>
                        </a:rPr>
                        <a:t>""" Create the stem group</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0F9D58"/>
                          </a:solidFill>
                          <a:latin typeface="Consolas"/>
                          <a:ea typeface="Consolas"/>
                          <a:cs typeface="Consolas"/>
                          <a:sym typeface="Consolas"/>
                        </a:rPr>
                        <a:t>        inputs : input tensor</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0F9D58"/>
                          </a:solidFill>
                          <a:latin typeface="Consolas"/>
                          <a:ea typeface="Consolas"/>
                          <a:cs typeface="Consolas"/>
                          <a:sym typeface="Consolas"/>
                        </a:rPr>
                        <a:t>        alpha  : width multiplier</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0F9D58"/>
                          </a:solidFill>
                          <a:latin typeface="Consolas"/>
                          <a:ea typeface="Consolas"/>
                          <a:cs typeface="Consolas"/>
                          <a:sym typeface="Consolas"/>
                        </a:rPr>
                        <a:t>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Apply the width filter to the number of feature maps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filters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int</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32</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alpha</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Normal Convolutional block</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x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ZeroPadding2D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padding</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inputs</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x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Conv2D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filters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strides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padding</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'valid'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x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BatchNormalization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x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ReLU</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Depthwise Separable Convolution Block</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x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depthwise_block</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64</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alpha</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return</a:t>
                      </a:r>
                      <a:r>
                        <a:rPr lang="en" sz="1000">
                          <a:solidFill>
                            <a:schemeClr val="dk1"/>
                          </a:solidFill>
                          <a:latin typeface="Consolas"/>
                          <a:ea typeface="Consolas"/>
                          <a:cs typeface="Consolas"/>
                          <a:sym typeface="Consolas"/>
                        </a:rPr>
                        <a:t> x</a:t>
                      </a:r>
                      <a:endParaRPr sz="1000">
                        <a:solidFill>
                          <a:schemeClr val="dk1"/>
                        </a:solidFill>
                        <a:latin typeface="Consolas"/>
                        <a:ea typeface="Consolas"/>
                        <a:cs typeface="Consolas"/>
                        <a:sym typeface="Consolas"/>
                      </a:endParaRPr>
                    </a:p>
                  </a:txBody>
                  <a:tcPr marT="63500" marB="63500" marR="63500" marL="63500">
                    <a:solidFill>
                      <a:srgbClr val="FAFAFA"/>
                    </a:solidFill>
                  </a:tcPr>
                </a:tc>
              </a:tr>
            </a:tbl>
          </a:graphicData>
        </a:graphic>
      </p:graphicFrame>
      <p:sp>
        <p:nvSpPr>
          <p:cNvPr id="1061" name="Google Shape;1061;p140"/>
          <p:cNvSpPr/>
          <p:nvPr/>
        </p:nvSpPr>
        <p:spPr>
          <a:xfrm>
            <a:off x="1781925" y="1444150"/>
            <a:ext cx="510600" cy="4527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140"/>
          <p:cNvSpPr/>
          <p:nvPr/>
        </p:nvSpPr>
        <p:spPr>
          <a:xfrm>
            <a:off x="1704875" y="2501950"/>
            <a:ext cx="932700" cy="4527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140"/>
          <p:cNvSpPr/>
          <p:nvPr/>
        </p:nvSpPr>
        <p:spPr>
          <a:xfrm>
            <a:off x="2568325" y="4031725"/>
            <a:ext cx="510600" cy="4527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140"/>
          <p:cNvSpPr txBox="1"/>
          <p:nvPr/>
        </p:nvSpPr>
        <p:spPr>
          <a:xfrm>
            <a:off x="3078925" y="1535500"/>
            <a:ext cx="2196000" cy="38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0F9D58"/>
                </a:solidFill>
              </a:rPr>
              <a:t>#1 Width multiplier for reducing number of filters</a:t>
            </a:r>
            <a:endParaRPr sz="1000">
              <a:solidFill>
                <a:srgbClr val="0F9D58"/>
              </a:solidFill>
            </a:endParaRPr>
          </a:p>
        </p:txBody>
      </p:sp>
      <p:sp>
        <p:nvSpPr>
          <p:cNvPr id="1065" name="Google Shape;1065;p140"/>
          <p:cNvSpPr txBox="1"/>
          <p:nvPr/>
        </p:nvSpPr>
        <p:spPr>
          <a:xfrm>
            <a:off x="4572000" y="2680000"/>
            <a:ext cx="2196000" cy="38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0F9D58"/>
                </a:solidFill>
              </a:rPr>
              <a:t>#2 Number of filters for stem convolution is reduced</a:t>
            </a:r>
            <a:endParaRPr sz="1000">
              <a:solidFill>
                <a:srgbClr val="0F9D58"/>
              </a:solidFill>
            </a:endParaRPr>
          </a:p>
        </p:txBody>
      </p:sp>
      <p:cxnSp>
        <p:nvCxnSpPr>
          <p:cNvPr id="1066" name="Google Shape;1066;p140"/>
          <p:cNvCxnSpPr>
            <a:endCxn id="1061" idx="7"/>
          </p:cNvCxnSpPr>
          <p:nvPr/>
        </p:nvCxnSpPr>
        <p:spPr>
          <a:xfrm rot="10800000">
            <a:off x="2217749" y="1510446"/>
            <a:ext cx="861300" cy="217800"/>
          </a:xfrm>
          <a:prstGeom prst="curvedConnector4">
            <a:avLst>
              <a:gd fmla="val 45659" name="adj1"/>
              <a:gd fmla="val 239771" name="adj2"/>
            </a:avLst>
          </a:prstGeom>
          <a:noFill/>
          <a:ln cap="flat" cmpd="sng" w="9525">
            <a:solidFill>
              <a:schemeClr val="dk2"/>
            </a:solidFill>
            <a:prstDash val="solid"/>
            <a:round/>
            <a:headEnd len="med" w="med" type="none"/>
            <a:tailEnd len="med" w="med" type="triangle"/>
          </a:ln>
        </p:spPr>
      </p:cxnSp>
      <p:cxnSp>
        <p:nvCxnSpPr>
          <p:cNvPr id="1067" name="Google Shape;1067;p140"/>
          <p:cNvCxnSpPr>
            <a:endCxn id="1062" idx="6"/>
          </p:cNvCxnSpPr>
          <p:nvPr/>
        </p:nvCxnSpPr>
        <p:spPr>
          <a:xfrm rot="10800000">
            <a:off x="2637575" y="2728300"/>
            <a:ext cx="1934400" cy="144300"/>
          </a:xfrm>
          <a:prstGeom prst="curvedConnector3">
            <a:avLst>
              <a:gd fmla="val 50000" name="adj1"/>
            </a:avLst>
          </a:prstGeom>
          <a:noFill/>
          <a:ln cap="flat" cmpd="sng" w="9525">
            <a:solidFill>
              <a:schemeClr val="dk2"/>
            </a:solidFill>
            <a:prstDash val="solid"/>
            <a:round/>
            <a:headEnd len="med" w="med" type="none"/>
            <a:tailEnd len="med" w="med" type="triangle"/>
          </a:ln>
        </p:spPr>
      </p:cxnSp>
      <p:sp>
        <p:nvSpPr>
          <p:cNvPr id="1068" name="Google Shape;1068;p140"/>
          <p:cNvSpPr txBox="1"/>
          <p:nvPr/>
        </p:nvSpPr>
        <p:spPr>
          <a:xfrm>
            <a:off x="4115750" y="3680200"/>
            <a:ext cx="2196000" cy="38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0F9D58"/>
                </a:solidFill>
              </a:rPr>
              <a:t>#3 Pass along the  width multiplier to the next convolution group</a:t>
            </a:r>
            <a:endParaRPr sz="1000">
              <a:solidFill>
                <a:srgbClr val="0F9D58"/>
              </a:solidFill>
            </a:endParaRPr>
          </a:p>
        </p:txBody>
      </p:sp>
      <p:cxnSp>
        <p:nvCxnSpPr>
          <p:cNvPr id="1069" name="Google Shape;1069;p140"/>
          <p:cNvCxnSpPr>
            <a:stCxn id="1068" idx="1"/>
            <a:endCxn id="1063" idx="6"/>
          </p:cNvCxnSpPr>
          <p:nvPr/>
        </p:nvCxnSpPr>
        <p:spPr>
          <a:xfrm flipH="1">
            <a:off x="3078950" y="3872800"/>
            <a:ext cx="1036800" cy="385200"/>
          </a:xfrm>
          <a:prstGeom prst="curvedConnector3">
            <a:avLst>
              <a:gd fmla="val 50001" name="adj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3" name="Shape 1073"/>
        <p:cNvGrpSpPr/>
        <p:nvPr/>
      </p:nvGrpSpPr>
      <p:grpSpPr>
        <a:xfrm>
          <a:off x="0" y="0"/>
          <a:ext cx="0" cy="0"/>
          <a:chOff x="0" y="0"/>
          <a:chExt cx="0" cy="0"/>
        </a:xfrm>
      </p:grpSpPr>
      <p:sp>
        <p:nvSpPr>
          <p:cNvPr id="1074" name="Google Shape;1074;p141"/>
          <p:cNvSpPr txBox="1"/>
          <p:nvPr>
            <p:ph idx="1" type="subTitle"/>
          </p:nvPr>
        </p:nvSpPr>
        <p:spPr>
          <a:xfrm>
            <a:off x="623400" y="1085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Squeeze</a:t>
            </a:r>
            <a:r>
              <a:rPr lang="en">
                <a:solidFill>
                  <a:srgbClr val="38761D"/>
                </a:solidFill>
              </a:rPr>
              <a:t>Net</a:t>
            </a:r>
            <a:endParaRPr>
              <a:solidFill>
                <a:srgbClr val="38761D"/>
              </a:solidFill>
            </a:endParaRPr>
          </a:p>
        </p:txBody>
      </p:sp>
      <p:pic>
        <p:nvPicPr>
          <p:cNvPr id="1075" name="Google Shape;1075;p141"/>
          <p:cNvPicPr preferRelativeResize="0"/>
          <p:nvPr/>
        </p:nvPicPr>
        <p:blipFill>
          <a:blip r:embed="rId3">
            <a:alphaModFix/>
          </a:blip>
          <a:stretch>
            <a:fillRect/>
          </a:stretch>
        </p:blipFill>
        <p:spPr>
          <a:xfrm>
            <a:off x="0" y="0"/>
            <a:ext cx="1466275" cy="730575"/>
          </a:xfrm>
          <a:prstGeom prst="rect">
            <a:avLst/>
          </a:prstGeom>
          <a:noFill/>
          <a:ln>
            <a:noFill/>
          </a:ln>
        </p:spPr>
      </p:pic>
      <p:sp>
        <p:nvSpPr>
          <p:cNvPr id="1076" name="Google Shape;1076;p141"/>
          <p:cNvSpPr txBox="1"/>
          <p:nvPr/>
        </p:nvSpPr>
        <p:spPr>
          <a:xfrm>
            <a:off x="423375" y="840600"/>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SqueezeNet - New Module and Terminology</a:t>
            </a:r>
            <a:br>
              <a:rPr b="1" lang="en" sz="1200">
                <a:solidFill>
                  <a:schemeClr val="dk1"/>
                </a:solidFill>
              </a:rPr>
            </a:br>
            <a:endParaRPr b="1" sz="1200">
              <a:solidFill>
                <a:schemeClr val="dk1"/>
              </a:solidFill>
            </a:endParaRPr>
          </a:p>
          <a:p>
            <a:pPr indent="0" lvl="0" marL="0" rtl="0" algn="l">
              <a:lnSpc>
                <a:spcPct val="115000"/>
              </a:lnSpc>
              <a:spcBef>
                <a:spcPts val="0"/>
              </a:spcBef>
              <a:spcAft>
                <a:spcPts val="0"/>
              </a:spcAft>
              <a:buNone/>
            </a:pPr>
            <a:r>
              <a:rPr b="1" lang="en" sz="1200">
                <a:solidFill>
                  <a:schemeClr val="dk1"/>
                </a:solidFill>
              </a:rPr>
              <a:t>SqueezeNet </a:t>
            </a:r>
            <a:r>
              <a:rPr lang="en" sz="1200">
                <a:solidFill>
                  <a:schemeClr val="dk1"/>
                </a:solidFill>
              </a:rPr>
              <a:t>is an architecture proposed by joint research of DeepScale and UC Berkeley and Stanford University in 2015. In the corresponding paper, the authors introduced a new type of module, referred to as the </a:t>
            </a:r>
            <a:r>
              <a:rPr b="1" i="1" lang="en" sz="1200">
                <a:solidFill>
                  <a:srgbClr val="0000FF"/>
                </a:solidFill>
              </a:rPr>
              <a:t>fire </a:t>
            </a:r>
            <a:r>
              <a:rPr lang="en" sz="1200">
                <a:solidFill>
                  <a:schemeClr val="dk1"/>
                </a:solidFill>
              </a:rPr>
              <a:t>module, and </a:t>
            </a:r>
            <a:r>
              <a:rPr b="1" lang="en" sz="1200">
                <a:solidFill>
                  <a:srgbClr val="0000FF"/>
                </a:solidFill>
              </a:rPr>
              <a:t>introduced terminology for microarchitecture, macroarchitecture and metaparameters</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317500" lvl="0" marL="457200" rtl="0" algn="l">
              <a:lnSpc>
                <a:spcPct val="115000"/>
              </a:lnSpc>
              <a:spcBef>
                <a:spcPts val="0"/>
              </a:spcBef>
              <a:spcAft>
                <a:spcPts val="0"/>
              </a:spcAft>
              <a:buClr>
                <a:srgbClr val="0D904F"/>
              </a:buClr>
              <a:buSzPts val="1400"/>
              <a:buChar char="●"/>
            </a:pPr>
            <a:r>
              <a:rPr b="1" lang="en">
                <a:solidFill>
                  <a:srgbClr val="0D904F"/>
                </a:solidFill>
              </a:rPr>
              <a:t>Microarchitecture is the design of modules, or groups.</a:t>
            </a:r>
            <a:endParaRPr b="1">
              <a:solidFill>
                <a:srgbClr val="0D904F"/>
              </a:solidFill>
            </a:endParaRPr>
          </a:p>
          <a:p>
            <a:pPr indent="-317500" lvl="0" marL="457200" rtl="0" algn="l">
              <a:lnSpc>
                <a:spcPct val="115000"/>
              </a:lnSpc>
              <a:spcBef>
                <a:spcPts val="0"/>
              </a:spcBef>
              <a:spcAft>
                <a:spcPts val="0"/>
              </a:spcAft>
              <a:buClr>
                <a:srgbClr val="0D904F"/>
              </a:buClr>
              <a:buSzPts val="1400"/>
              <a:buChar char="●"/>
            </a:pPr>
            <a:r>
              <a:rPr b="1" lang="en">
                <a:solidFill>
                  <a:srgbClr val="0D904F"/>
                </a:solidFill>
              </a:rPr>
              <a:t>Macroarchitecture is how the modules, or groups, are connected. </a:t>
            </a:r>
            <a:endParaRPr b="1">
              <a:solidFill>
                <a:srgbClr val="0D904F"/>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ctr">
              <a:lnSpc>
                <a:spcPct val="115000"/>
              </a:lnSpc>
              <a:spcBef>
                <a:spcPts val="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1" name="Shape 141"/>
        <p:cNvGrpSpPr/>
        <p:nvPr/>
      </p:nvGrpSpPr>
      <p:grpSpPr>
        <a:xfrm>
          <a:off x="0" y="0"/>
          <a:ext cx="0" cy="0"/>
          <a:chOff x="0" y="0"/>
          <a:chExt cx="0" cy="0"/>
        </a:xfrm>
      </p:grpSpPr>
      <p:sp>
        <p:nvSpPr>
          <p:cNvPr id="142" name="Google Shape;142;p25"/>
          <p:cNvSpPr txBox="1"/>
          <p:nvPr>
            <p:ph idx="1" type="subTitle"/>
          </p:nvPr>
        </p:nvSpPr>
        <p:spPr>
          <a:xfrm>
            <a:off x="82485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Neural Networks - Keras Sequential Method</a:t>
            </a:r>
            <a:endParaRPr>
              <a:solidFill>
                <a:srgbClr val="38761D"/>
              </a:solidFill>
            </a:endParaRPr>
          </a:p>
        </p:txBody>
      </p:sp>
      <p:pic>
        <p:nvPicPr>
          <p:cNvPr id="143" name="Google Shape;143;p25"/>
          <p:cNvPicPr preferRelativeResize="0"/>
          <p:nvPr/>
        </p:nvPicPr>
        <p:blipFill>
          <a:blip r:embed="rId3">
            <a:alphaModFix/>
          </a:blip>
          <a:stretch>
            <a:fillRect/>
          </a:stretch>
        </p:blipFill>
        <p:spPr>
          <a:xfrm>
            <a:off x="0" y="0"/>
            <a:ext cx="1466275" cy="730575"/>
          </a:xfrm>
          <a:prstGeom prst="rect">
            <a:avLst/>
          </a:prstGeom>
          <a:noFill/>
          <a:ln>
            <a:noFill/>
          </a:ln>
        </p:spPr>
      </p:pic>
      <p:sp>
        <p:nvSpPr>
          <p:cNvPr id="144" name="Google Shape;144;p25"/>
          <p:cNvSpPr txBox="1"/>
          <p:nvPr/>
        </p:nvSpPr>
        <p:spPr>
          <a:xfrm>
            <a:off x="824850" y="910725"/>
            <a:ext cx="7070100" cy="4057800"/>
          </a:xfrm>
          <a:prstGeom prst="rect">
            <a:avLst/>
          </a:prstGeom>
          <a:noFill/>
          <a:ln>
            <a:noFill/>
          </a:ln>
        </p:spPr>
        <p:txBody>
          <a:bodyPr anchorCtr="0" anchor="t" bIns="91425" lIns="91425" spcFirstLastPara="1" rIns="91425" wrap="square" tIns="91425">
            <a:noAutofit/>
          </a:bodyPr>
          <a:lstStyle/>
          <a:p>
            <a:pPr indent="0" lvl="0" marL="0" rtl="0" algn="ctr">
              <a:spcBef>
                <a:spcPts val="2200"/>
              </a:spcBef>
              <a:spcAft>
                <a:spcPts val="0"/>
              </a:spcAft>
              <a:buClr>
                <a:schemeClr val="dk1"/>
              </a:buClr>
              <a:buSzPts val="1100"/>
              <a:buFont typeface="Arial"/>
              <a:buNone/>
            </a:pPr>
            <a:r>
              <a:rPr b="1" lang="en" sz="1200">
                <a:solidFill>
                  <a:schemeClr val="dk1"/>
                </a:solidFill>
              </a:rPr>
              <a:t>The Sequential Method Approach</a:t>
            </a:r>
            <a:endParaRPr b="1" sz="1200">
              <a:solidFill>
                <a:schemeClr val="dk1"/>
              </a:solidFill>
            </a:endParaRPr>
          </a:p>
          <a:p>
            <a:pPr indent="0" lvl="0" marL="0" rtl="0" algn="l">
              <a:lnSpc>
                <a:spcPct val="115000"/>
              </a:lnSpc>
              <a:spcBef>
                <a:spcPts val="1100"/>
              </a:spcBef>
              <a:spcAft>
                <a:spcPts val="0"/>
              </a:spcAft>
              <a:buNone/>
            </a:pPr>
            <a:r>
              <a:rPr lang="en" sz="1200">
                <a:solidFill>
                  <a:schemeClr val="dk1"/>
                </a:solidFill>
              </a:rPr>
              <a:t>The </a:t>
            </a:r>
            <a:r>
              <a:rPr lang="en" sz="1200">
                <a:solidFill>
                  <a:schemeClr val="dk1"/>
                </a:solidFill>
                <a:highlight>
                  <a:srgbClr val="EFF0F1"/>
                </a:highlight>
              </a:rPr>
              <a:t>Sequential</a:t>
            </a:r>
            <a:r>
              <a:rPr lang="en" sz="1200">
                <a:solidFill>
                  <a:schemeClr val="dk1"/>
                </a:solidFill>
              </a:rPr>
              <a:t> method is easier to read and follow for beginners, but the trade off is its less flexible. Essentially, you create an empty forward feed neural network with the </a:t>
            </a:r>
            <a:r>
              <a:rPr lang="en" sz="1200">
                <a:solidFill>
                  <a:schemeClr val="dk1"/>
                </a:solidFill>
                <a:highlight>
                  <a:srgbClr val="EFF0F1"/>
                </a:highlight>
              </a:rPr>
              <a:t>Sequential</a:t>
            </a:r>
            <a:r>
              <a:rPr lang="en" sz="1200">
                <a:solidFill>
                  <a:schemeClr val="dk1"/>
                </a:solidFill>
              </a:rPr>
              <a:t> class object, and then "add" one layer at a time, until the output layer.</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Clr>
                <a:schemeClr val="dk1"/>
              </a:buClr>
              <a:buSzPts val="1100"/>
              <a:buFont typeface="Arial"/>
              <a:buNone/>
            </a:pPr>
            <a:r>
              <a:t/>
            </a:r>
            <a:endParaRPr sz="1200">
              <a:solidFill>
                <a:schemeClr val="dk1"/>
              </a:solidFill>
            </a:endParaRPr>
          </a:p>
        </p:txBody>
      </p:sp>
      <p:graphicFrame>
        <p:nvGraphicFramePr>
          <p:cNvPr id="145" name="Google Shape;145;p25"/>
          <p:cNvGraphicFramePr/>
          <p:nvPr/>
        </p:nvGraphicFramePr>
        <p:xfrm>
          <a:off x="2198875" y="2822675"/>
          <a:ext cx="3000000" cy="3000000"/>
        </p:xfrm>
        <a:graphic>
          <a:graphicData uri="http://schemas.openxmlformats.org/drawingml/2006/table">
            <a:tbl>
              <a:tblPr>
                <a:noFill/>
                <a:tableStyleId>{B919AB72-B1D8-40D2-A9E9-02AD8994AEB8}</a:tableStyleId>
              </a:tblPr>
              <a:tblGrid>
                <a:gridCol w="4214100"/>
              </a:tblGrid>
              <a:tr h="975500">
                <a:tc>
                  <a:txBody>
                    <a:bodyPr>
                      <a:noAutofit/>
                    </a:bodyPr>
                    <a:lstStyle/>
                    <a:p>
                      <a:pPr indent="0" lvl="0" marL="0" rtl="0" algn="l">
                        <a:lnSpc>
                          <a:spcPct val="115000"/>
                        </a:lnSpc>
                        <a:spcBef>
                          <a:spcPts val="0"/>
                        </a:spcBef>
                        <a:spcAft>
                          <a:spcPts val="0"/>
                        </a:spcAft>
                        <a:buClr>
                          <a:schemeClr val="dk1"/>
                        </a:buClr>
                        <a:buSzPts val="1100"/>
                        <a:buFont typeface="Arial"/>
                        <a:buNone/>
                      </a:pPr>
                      <a:r>
                        <a:rPr lang="en" sz="1200">
                          <a:solidFill>
                            <a:srgbClr val="9C27B0"/>
                          </a:solidFill>
                          <a:latin typeface="Consolas"/>
                          <a:ea typeface="Consolas"/>
                          <a:cs typeface="Consolas"/>
                          <a:sym typeface="Consolas"/>
                        </a:rPr>
                        <a:t>from</a:t>
                      </a:r>
                      <a:r>
                        <a:rPr lang="en" sz="1200">
                          <a:solidFill>
                            <a:schemeClr val="dk1"/>
                          </a:solidFill>
                          <a:latin typeface="Consolas"/>
                          <a:ea typeface="Consolas"/>
                          <a:cs typeface="Consolas"/>
                          <a:sym typeface="Consolas"/>
                        </a:rPr>
                        <a:t> keras </a:t>
                      </a:r>
                      <a:r>
                        <a:rPr lang="en" sz="1200">
                          <a:solidFill>
                            <a:srgbClr val="9C27B0"/>
                          </a:solidFill>
                          <a:latin typeface="Consolas"/>
                          <a:ea typeface="Consolas"/>
                          <a:cs typeface="Consolas"/>
                          <a:sym typeface="Consolas"/>
                        </a:rPr>
                        <a:t>import</a:t>
                      </a:r>
                      <a:r>
                        <a:rPr lang="en" sz="1200">
                          <a:solidFill>
                            <a:schemeClr val="dk1"/>
                          </a:solidFill>
                          <a:latin typeface="Consolas"/>
                          <a:ea typeface="Consolas"/>
                          <a:cs typeface="Consolas"/>
                          <a:sym typeface="Consolas"/>
                        </a:rPr>
                        <a:t> </a:t>
                      </a:r>
                      <a:r>
                        <a:rPr lang="en" sz="1200">
                          <a:solidFill>
                            <a:srgbClr val="3367D6"/>
                          </a:solidFill>
                          <a:latin typeface="Consolas"/>
                          <a:ea typeface="Consolas"/>
                          <a:cs typeface="Consolas"/>
                          <a:sym typeface="Consolas"/>
                        </a:rPr>
                        <a:t>Sequential</a:t>
                      </a:r>
                      <a:endParaRPr sz="1200">
                        <a:latin typeface="Consolas"/>
                        <a:ea typeface="Consolas"/>
                        <a:cs typeface="Consolas"/>
                        <a:sym typeface="Consolas"/>
                      </a:endParaRPr>
                    </a:p>
                    <a:p>
                      <a:pPr indent="0" lvl="0" marL="0" rtl="0" algn="l">
                        <a:lnSpc>
                          <a:spcPct val="115000"/>
                        </a:lnSpc>
                        <a:spcBef>
                          <a:spcPts val="0"/>
                        </a:spcBef>
                        <a:spcAft>
                          <a:spcPts val="0"/>
                        </a:spcAft>
                        <a:buNone/>
                      </a:pPr>
                      <a:r>
                        <a:t/>
                      </a:r>
                      <a:endParaRPr sz="1200">
                        <a:latin typeface="Consolas"/>
                        <a:ea typeface="Consolas"/>
                        <a:cs typeface="Consolas"/>
                        <a:sym typeface="Consolas"/>
                      </a:endParaRPr>
                    </a:p>
                    <a:p>
                      <a:pPr indent="0" lvl="0" marL="0" rtl="0" algn="l">
                        <a:lnSpc>
                          <a:spcPct val="115000"/>
                        </a:lnSpc>
                        <a:spcBef>
                          <a:spcPts val="0"/>
                        </a:spcBef>
                        <a:spcAft>
                          <a:spcPts val="0"/>
                        </a:spcAft>
                        <a:buNone/>
                      </a:pPr>
                      <a:r>
                        <a:rPr lang="en" sz="1200">
                          <a:latin typeface="Consolas"/>
                          <a:ea typeface="Consolas"/>
                          <a:cs typeface="Consolas"/>
                          <a:sym typeface="Consolas"/>
                        </a:rPr>
                        <a:t>model </a:t>
                      </a:r>
                      <a:r>
                        <a:rPr lang="en" sz="1200">
                          <a:solidFill>
                            <a:srgbClr val="616161"/>
                          </a:solidFill>
                          <a:latin typeface="Consolas"/>
                          <a:ea typeface="Consolas"/>
                          <a:cs typeface="Consolas"/>
                          <a:sym typeface="Consolas"/>
                        </a:rPr>
                        <a:t>=</a:t>
                      </a:r>
                      <a:r>
                        <a:rPr lang="en" sz="1200">
                          <a:latin typeface="Consolas"/>
                          <a:ea typeface="Consolas"/>
                          <a:cs typeface="Consolas"/>
                          <a:sym typeface="Consolas"/>
                        </a:rPr>
                        <a:t> </a:t>
                      </a:r>
                      <a:r>
                        <a:rPr lang="en" sz="1200">
                          <a:solidFill>
                            <a:srgbClr val="3367D6"/>
                          </a:solidFill>
                          <a:latin typeface="Consolas"/>
                          <a:ea typeface="Consolas"/>
                          <a:cs typeface="Consolas"/>
                          <a:sym typeface="Consolas"/>
                        </a:rPr>
                        <a:t>Sequential</a:t>
                      </a:r>
                      <a:r>
                        <a:rPr lang="en" sz="1200">
                          <a:solidFill>
                            <a:srgbClr val="616161"/>
                          </a:solidFill>
                          <a:latin typeface="Consolas"/>
                          <a:ea typeface="Consolas"/>
                          <a:cs typeface="Consolas"/>
                          <a:sym typeface="Consolas"/>
                        </a:rPr>
                        <a:t>()</a:t>
                      </a:r>
                      <a:endParaRPr sz="1200">
                        <a:latin typeface="Consolas"/>
                        <a:ea typeface="Consolas"/>
                        <a:cs typeface="Consolas"/>
                        <a:sym typeface="Consolas"/>
                      </a:endParaRPr>
                    </a:p>
                    <a:p>
                      <a:pPr indent="0" lvl="0" marL="0" rtl="0" algn="l">
                        <a:lnSpc>
                          <a:spcPct val="115000"/>
                        </a:lnSpc>
                        <a:spcBef>
                          <a:spcPts val="0"/>
                        </a:spcBef>
                        <a:spcAft>
                          <a:spcPts val="0"/>
                        </a:spcAft>
                        <a:buNone/>
                      </a:pPr>
                      <a:r>
                        <a:rPr lang="en" sz="1200">
                          <a:latin typeface="Consolas"/>
                          <a:ea typeface="Consolas"/>
                          <a:cs typeface="Consolas"/>
                          <a:sym typeface="Consolas"/>
                        </a:rPr>
                        <a:t>model</a:t>
                      </a:r>
                      <a:r>
                        <a:rPr lang="en" sz="1200">
                          <a:solidFill>
                            <a:srgbClr val="616161"/>
                          </a:solidFill>
                          <a:latin typeface="Consolas"/>
                          <a:ea typeface="Consolas"/>
                          <a:cs typeface="Consolas"/>
                          <a:sym typeface="Consolas"/>
                        </a:rPr>
                        <a:t>.</a:t>
                      </a:r>
                      <a:r>
                        <a:rPr lang="en" sz="1200">
                          <a:latin typeface="Consolas"/>
                          <a:ea typeface="Consolas"/>
                          <a:cs typeface="Consolas"/>
                          <a:sym typeface="Consolas"/>
                        </a:rPr>
                        <a:t>add</a:t>
                      </a:r>
                      <a:r>
                        <a:rPr lang="en" sz="1200">
                          <a:solidFill>
                            <a:srgbClr val="616161"/>
                          </a:solidFill>
                          <a:latin typeface="Consolas"/>
                          <a:ea typeface="Consolas"/>
                          <a:cs typeface="Consolas"/>
                          <a:sym typeface="Consolas"/>
                        </a:rPr>
                        <a:t>(</a:t>
                      </a:r>
                      <a:r>
                        <a:rPr lang="en" sz="1200">
                          <a:latin typeface="Consolas"/>
                          <a:ea typeface="Consolas"/>
                          <a:cs typeface="Consolas"/>
                          <a:sym typeface="Consolas"/>
                        </a:rPr>
                        <a:t> </a:t>
                      </a:r>
                      <a:r>
                        <a:rPr lang="en" sz="1200">
                          <a:solidFill>
                            <a:srgbClr val="0F9D58"/>
                          </a:solidFill>
                          <a:latin typeface="Consolas"/>
                          <a:ea typeface="Consolas"/>
                          <a:cs typeface="Consolas"/>
                          <a:sym typeface="Consolas"/>
                        </a:rPr>
                        <a:t>/</a:t>
                      </a:r>
                      <a:r>
                        <a:rPr lang="en" sz="1200">
                          <a:solidFill>
                            <a:srgbClr val="0F9D58"/>
                          </a:solidFill>
                          <a:latin typeface="Consolas"/>
                          <a:ea typeface="Consolas"/>
                          <a:cs typeface="Consolas"/>
                          <a:sym typeface="Consolas"/>
                        </a:rPr>
                        <a:t>the first layer/</a:t>
                      </a:r>
                      <a:r>
                        <a:rPr lang="en" sz="1200">
                          <a:latin typeface="Consolas"/>
                          <a:ea typeface="Consolas"/>
                          <a:cs typeface="Consolas"/>
                          <a:sym typeface="Consolas"/>
                        </a:rPr>
                        <a:t> </a:t>
                      </a:r>
                      <a:r>
                        <a:rPr lang="en" sz="1200">
                          <a:solidFill>
                            <a:srgbClr val="616161"/>
                          </a:solidFill>
                          <a:latin typeface="Consolas"/>
                          <a:ea typeface="Consolas"/>
                          <a:cs typeface="Consolas"/>
                          <a:sym typeface="Consolas"/>
                        </a:rPr>
                        <a:t>)</a:t>
                      </a:r>
                      <a:endParaRPr sz="1200">
                        <a:latin typeface="Consolas"/>
                        <a:ea typeface="Consolas"/>
                        <a:cs typeface="Consolas"/>
                        <a:sym typeface="Consolas"/>
                      </a:endParaRPr>
                    </a:p>
                    <a:p>
                      <a:pPr indent="0" lvl="0" marL="0" rtl="0" algn="l">
                        <a:lnSpc>
                          <a:spcPct val="115000"/>
                        </a:lnSpc>
                        <a:spcBef>
                          <a:spcPts val="0"/>
                        </a:spcBef>
                        <a:spcAft>
                          <a:spcPts val="0"/>
                        </a:spcAft>
                        <a:buNone/>
                      </a:pPr>
                      <a:r>
                        <a:rPr lang="en" sz="1200">
                          <a:latin typeface="Consolas"/>
                          <a:ea typeface="Consolas"/>
                          <a:cs typeface="Consolas"/>
                          <a:sym typeface="Consolas"/>
                        </a:rPr>
                        <a:t>model</a:t>
                      </a:r>
                      <a:r>
                        <a:rPr lang="en" sz="1200">
                          <a:solidFill>
                            <a:srgbClr val="616161"/>
                          </a:solidFill>
                          <a:latin typeface="Consolas"/>
                          <a:ea typeface="Consolas"/>
                          <a:cs typeface="Consolas"/>
                          <a:sym typeface="Consolas"/>
                        </a:rPr>
                        <a:t>.</a:t>
                      </a:r>
                      <a:r>
                        <a:rPr lang="en" sz="1200">
                          <a:latin typeface="Consolas"/>
                          <a:ea typeface="Consolas"/>
                          <a:cs typeface="Consolas"/>
                          <a:sym typeface="Consolas"/>
                        </a:rPr>
                        <a:t>add</a:t>
                      </a:r>
                      <a:r>
                        <a:rPr lang="en" sz="1200">
                          <a:solidFill>
                            <a:srgbClr val="616161"/>
                          </a:solidFill>
                          <a:latin typeface="Consolas"/>
                          <a:ea typeface="Consolas"/>
                          <a:cs typeface="Consolas"/>
                          <a:sym typeface="Consolas"/>
                        </a:rPr>
                        <a:t>(</a:t>
                      </a:r>
                      <a:r>
                        <a:rPr lang="en" sz="1200">
                          <a:latin typeface="Consolas"/>
                          <a:ea typeface="Consolas"/>
                          <a:cs typeface="Consolas"/>
                          <a:sym typeface="Consolas"/>
                        </a:rPr>
                        <a:t> </a:t>
                      </a:r>
                      <a:r>
                        <a:rPr lang="en" sz="1200">
                          <a:solidFill>
                            <a:srgbClr val="0F9D58"/>
                          </a:solidFill>
                          <a:latin typeface="Consolas"/>
                          <a:ea typeface="Consolas"/>
                          <a:cs typeface="Consolas"/>
                          <a:sym typeface="Consolas"/>
                        </a:rPr>
                        <a:t>/</a:t>
                      </a:r>
                      <a:r>
                        <a:rPr lang="en" sz="1200">
                          <a:solidFill>
                            <a:srgbClr val="0F9D58"/>
                          </a:solidFill>
                          <a:latin typeface="Consolas"/>
                          <a:ea typeface="Consolas"/>
                          <a:cs typeface="Consolas"/>
                          <a:sym typeface="Consolas"/>
                        </a:rPr>
                        <a:t>the next layer/</a:t>
                      </a:r>
                      <a:r>
                        <a:rPr lang="en" sz="1200">
                          <a:latin typeface="Consolas"/>
                          <a:ea typeface="Consolas"/>
                          <a:cs typeface="Consolas"/>
                          <a:sym typeface="Consolas"/>
                        </a:rPr>
                        <a:t> </a:t>
                      </a:r>
                      <a:r>
                        <a:rPr lang="en" sz="1200">
                          <a:solidFill>
                            <a:srgbClr val="616161"/>
                          </a:solidFill>
                          <a:latin typeface="Consolas"/>
                          <a:ea typeface="Consolas"/>
                          <a:cs typeface="Consolas"/>
                          <a:sym typeface="Consolas"/>
                        </a:rPr>
                        <a:t>)</a:t>
                      </a:r>
                      <a:endParaRPr sz="1200">
                        <a:latin typeface="Consolas"/>
                        <a:ea typeface="Consolas"/>
                        <a:cs typeface="Consolas"/>
                        <a:sym typeface="Consolas"/>
                      </a:endParaRPr>
                    </a:p>
                    <a:p>
                      <a:pPr indent="0" lvl="0" marL="0" rtl="0" algn="l">
                        <a:lnSpc>
                          <a:spcPct val="115000"/>
                        </a:lnSpc>
                        <a:spcBef>
                          <a:spcPts val="0"/>
                        </a:spcBef>
                        <a:spcAft>
                          <a:spcPts val="0"/>
                        </a:spcAft>
                        <a:buNone/>
                      </a:pPr>
                      <a:r>
                        <a:rPr lang="en" sz="1200">
                          <a:latin typeface="Consolas"/>
                          <a:ea typeface="Consolas"/>
                          <a:cs typeface="Consolas"/>
                          <a:sym typeface="Consolas"/>
                        </a:rPr>
                        <a:t>model</a:t>
                      </a:r>
                      <a:r>
                        <a:rPr lang="en" sz="1200">
                          <a:solidFill>
                            <a:srgbClr val="616161"/>
                          </a:solidFill>
                          <a:latin typeface="Consolas"/>
                          <a:ea typeface="Consolas"/>
                          <a:cs typeface="Consolas"/>
                          <a:sym typeface="Consolas"/>
                        </a:rPr>
                        <a:t>.</a:t>
                      </a:r>
                      <a:r>
                        <a:rPr lang="en" sz="1200">
                          <a:latin typeface="Consolas"/>
                          <a:ea typeface="Consolas"/>
                          <a:cs typeface="Consolas"/>
                          <a:sym typeface="Consolas"/>
                        </a:rPr>
                        <a:t>add</a:t>
                      </a:r>
                      <a:r>
                        <a:rPr lang="en" sz="1200">
                          <a:solidFill>
                            <a:srgbClr val="616161"/>
                          </a:solidFill>
                          <a:latin typeface="Consolas"/>
                          <a:ea typeface="Consolas"/>
                          <a:cs typeface="Consolas"/>
                          <a:sym typeface="Consolas"/>
                        </a:rPr>
                        <a:t>(</a:t>
                      </a:r>
                      <a:r>
                        <a:rPr lang="en" sz="1200">
                          <a:latin typeface="Consolas"/>
                          <a:ea typeface="Consolas"/>
                          <a:cs typeface="Consolas"/>
                          <a:sym typeface="Consolas"/>
                        </a:rPr>
                        <a:t> </a:t>
                      </a:r>
                      <a:r>
                        <a:rPr lang="en" sz="1200">
                          <a:solidFill>
                            <a:srgbClr val="0F9D58"/>
                          </a:solidFill>
                          <a:latin typeface="Consolas"/>
                          <a:ea typeface="Consolas"/>
                          <a:cs typeface="Consolas"/>
                          <a:sym typeface="Consolas"/>
                        </a:rPr>
                        <a:t>/</a:t>
                      </a:r>
                      <a:r>
                        <a:rPr lang="en" sz="1200">
                          <a:solidFill>
                            <a:srgbClr val="0F9D58"/>
                          </a:solidFill>
                          <a:latin typeface="Consolas"/>
                          <a:ea typeface="Consolas"/>
                          <a:cs typeface="Consolas"/>
                          <a:sym typeface="Consolas"/>
                        </a:rPr>
                        <a:t>the output layer/</a:t>
                      </a:r>
                      <a:r>
                        <a:rPr lang="en" sz="1200">
                          <a:latin typeface="Consolas"/>
                          <a:ea typeface="Consolas"/>
                          <a:cs typeface="Consolas"/>
                          <a:sym typeface="Consolas"/>
                        </a:rPr>
                        <a:t> </a:t>
                      </a:r>
                      <a:r>
                        <a:rPr lang="en" sz="1200">
                          <a:solidFill>
                            <a:srgbClr val="616161"/>
                          </a:solidFill>
                          <a:latin typeface="Consolas"/>
                          <a:ea typeface="Consolas"/>
                          <a:cs typeface="Consolas"/>
                          <a:sym typeface="Consolas"/>
                        </a:rPr>
                        <a:t>)</a:t>
                      </a:r>
                      <a:endParaRPr sz="1200">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0" name="Shape 1080"/>
        <p:cNvGrpSpPr/>
        <p:nvPr/>
      </p:nvGrpSpPr>
      <p:grpSpPr>
        <a:xfrm>
          <a:off x="0" y="0"/>
          <a:ext cx="0" cy="0"/>
          <a:chOff x="0" y="0"/>
          <a:chExt cx="0" cy="0"/>
        </a:xfrm>
      </p:grpSpPr>
      <p:sp>
        <p:nvSpPr>
          <p:cNvPr id="1081" name="Google Shape;1081;p142"/>
          <p:cNvSpPr txBox="1"/>
          <p:nvPr>
            <p:ph idx="1" type="subTitle"/>
          </p:nvPr>
        </p:nvSpPr>
        <p:spPr>
          <a:xfrm>
            <a:off x="623400" y="1085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SqueezeNet - Metaparameters</a:t>
            </a:r>
            <a:endParaRPr>
              <a:solidFill>
                <a:srgbClr val="38761D"/>
              </a:solidFill>
            </a:endParaRPr>
          </a:p>
        </p:txBody>
      </p:sp>
      <p:pic>
        <p:nvPicPr>
          <p:cNvPr id="1082" name="Google Shape;1082;p142"/>
          <p:cNvPicPr preferRelativeResize="0"/>
          <p:nvPr/>
        </p:nvPicPr>
        <p:blipFill>
          <a:blip r:embed="rId3">
            <a:alphaModFix/>
          </a:blip>
          <a:stretch>
            <a:fillRect/>
          </a:stretch>
        </p:blipFill>
        <p:spPr>
          <a:xfrm>
            <a:off x="0" y="0"/>
            <a:ext cx="1466275" cy="730575"/>
          </a:xfrm>
          <a:prstGeom prst="rect">
            <a:avLst/>
          </a:prstGeom>
          <a:noFill/>
          <a:ln>
            <a:noFill/>
          </a:ln>
        </p:spPr>
      </p:pic>
      <p:sp>
        <p:nvSpPr>
          <p:cNvPr id="1083" name="Google Shape;1083;p142"/>
          <p:cNvSpPr txBox="1"/>
          <p:nvPr/>
        </p:nvSpPr>
        <p:spPr>
          <a:xfrm>
            <a:off x="412075" y="592450"/>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SqueezeNet - Metaparameters</a:t>
            </a:r>
            <a:endParaRPr b="1" sz="1200">
              <a:solidFill>
                <a:schemeClr val="dk1"/>
              </a:solidFill>
            </a:endParaRPr>
          </a:p>
          <a:p>
            <a:pPr indent="0" lvl="0" marL="0" rtl="0" algn="l">
              <a:lnSpc>
                <a:spcPct val="115000"/>
              </a:lnSpc>
              <a:spcBef>
                <a:spcPts val="1100"/>
              </a:spcBef>
              <a:spcAft>
                <a:spcPts val="0"/>
              </a:spcAft>
              <a:buNone/>
            </a:pPr>
            <a:r>
              <a:rPr b="1" lang="en" sz="1200">
                <a:solidFill>
                  <a:srgbClr val="0000FF"/>
                </a:solidFill>
              </a:rPr>
              <a:t>The use of the term metaparameters aided in better distinguishing what a hyperparameter is.</a:t>
            </a:r>
            <a:r>
              <a:rPr lang="en" sz="1200">
                <a:solidFill>
                  <a:schemeClr val="dk1"/>
                </a:solidFill>
              </a:rPr>
              <a:t> </a:t>
            </a:r>
            <a:endParaRPr sz="1200">
              <a:solidFill>
                <a:schemeClr val="dk1"/>
              </a:solidFill>
            </a:endParaRPr>
          </a:p>
          <a:p>
            <a:pPr indent="-317500" lvl="0" marL="457200" rtl="0" algn="l">
              <a:lnSpc>
                <a:spcPct val="115000"/>
              </a:lnSpc>
              <a:spcBef>
                <a:spcPts val="1100"/>
              </a:spcBef>
              <a:spcAft>
                <a:spcPts val="0"/>
              </a:spcAft>
              <a:buClr>
                <a:srgbClr val="0D904F"/>
              </a:buClr>
              <a:buSzPts val="1400"/>
              <a:buAutoNum type="arabicPeriod"/>
            </a:pPr>
            <a:r>
              <a:rPr b="1" lang="en">
                <a:solidFill>
                  <a:srgbClr val="0D904F"/>
                </a:solidFill>
              </a:rPr>
              <a:t>Model Parameters - the weights and biases that are learned during training are the model parameters.</a:t>
            </a:r>
            <a:endParaRPr b="1">
              <a:solidFill>
                <a:srgbClr val="0D904F"/>
              </a:solidFill>
            </a:endParaRPr>
          </a:p>
          <a:p>
            <a:pPr indent="-317500" lvl="0" marL="457200" rtl="0" algn="l">
              <a:lnSpc>
                <a:spcPct val="115000"/>
              </a:lnSpc>
              <a:spcBef>
                <a:spcPts val="0"/>
              </a:spcBef>
              <a:spcAft>
                <a:spcPts val="0"/>
              </a:spcAft>
              <a:buClr>
                <a:srgbClr val="0D904F"/>
              </a:buClr>
              <a:buSzPts val="1400"/>
              <a:buAutoNum type="arabicPeriod"/>
            </a:pPr>
            <a:r>
              <a:rPr b="1" lang="en">
                <a:solidFill>
                  <a:srgbClr val="0D904F"/>
                </a:solidFill>
              </a:rPr>
              <a:t>Hyperparameters - the tunable parameters used to train the model.</a:t>
            </a:r>
            <a:endParaRPr b="1">
              <a:solidFill>
                <a:srgbClr val="0D904F"/>
              </a:solidFill>
            </a:endParaRPr>
          </a:p>
          <a:p>
            <a:pPr indent="-317500" lvl="0" marL="457200" rtl="0" algn="l">
              <a:lnSpc>
                <a:spcPct val="115000"/>
              </a:lnSpc>
              <a:spcBef>
                <a:spcPts val="0"/>
              </a:spcBef>
              <a:spcAft>
                <a:spcPts val="0"/>
              </a:spcAft>
              <a:buClr>
                <a:srgbClr val="0D904F"/>
              </a:buClr>
              <a:buSzPts val="1400"/>
              <a:buAutoNum type="arabicPeriod"/>
            </a:pPr>
            <a:r>
              <a:rPr b="1" lang="en" u="sng">
                <a:solidFill>
                  <a:srgbClr val="0D904F"/>
                </a:solidFill>
              </a:rPr>
              <a:t>Metaparameters -  the structure of the model architecture that is configurable.</a:t>
            </a:r>
            <a:endParaRPr b="1" u="sng">
              <a:solidFill>
                <a:srgbClr val="0D904F"/>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ctr">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ctr">
              <a:lnSpc>
                <a:spcPct val="115000"/>
              </a:lnSpc>
              <a:spcBef>
                <a:spcPts val="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7" name="Shape 1087"/>
        <p:cNvGrpSpPr/>
        <p:nvPr/>
      </p:nvGrpSpPr>
      <p:grpSpPr>
        <a:xfrm>
          <a:off x="0" y="0"/>
          <a:ext cx="0" cy="0"/>
          <a:chOff x="0" y="0"/>
          <a:chExt cx="0" cy="0"/>
        </a:xfrm>
      </p:grpSpPr>
      <p:sp>
        <p:nvSpPr>
          <p:cNvPr id="1088" name="Google Shape;1088;p143"/>
          <p:cNvSpPr txBox="1"/>
          <p:nvPr>
            <p:ph idx="1" type="subTitle"/>
          </p:nvPr>
        </p:nvSpPr>
        <p:spPr>
          <a:xfrm>
            <a:off x="623400" y="1085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SqueezeNet - Architecture</a:t>
            </a:r>
            <a:endParaRPr>
              <a:solidFill>
                <a:srgbClr val="38761D"/>
              </a:solidFill>
            </a:endParaRPr>
          </a:p>
        </p:txBody>
      </p:sp>
      <p:pic>
        <p:nvPicPr>
          <p:cNvPr id="1089" name="Google Shape;1089;p143"/>
          <p:cNvPicPr preferRelativeResize="0"/>
          <p:nvPr/>
        </p:nvPicPr>
        <p:blipFill>
          <a:blip r:embed="rId3">
            <a:alphaModFix/>
          </a:blip>
          <a:stretch>
            <a:fillRect/>
          </a:stretch>
        </p:blipFill>
        <p:spPr>
          <a:xfrm>
            <a:off x="0" y="0"/>
            <a:ext cx="1466275" cy="730575"/>
          </a:xfrm>
          <a:prstGeom prst="rect">
            <a:avLst/>
          </a:prstGeom>
          <a:noFill/>
          <a:ln>
            <a:noFill/>
          </a:ln>
        </p:spPr>
      </p:pic>
      <p:sp>
        <p:nvSpPr>
          <p:cNvPr id="1090" name="Google Shape;1090;p143"/>
          <p:cNvSpPr txBox="1"/>
          <p:nvPr/>
        </p:nvSpPr>
        <p:spPr>
          <a:xfrm>
            <a:off x="423375" y="840600"/>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SqueezeNet - Architecture Goals</a:t>
            </a:r>
            <a:endParaRPr b="1"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The authors wanted to </a:t>
            </a:r>
            <a:r>
              <a:rPr lang="en" sz="1200" u="sng">
                <a:solidFill>
                  <a:schemeClr val="dk1"/>
                </a:solidFill>
              </a:rPr>
              <a:t>demonstrate a CNN architecture design that would fit on a mobile device and still retain comparable accuracy of </a:t>
            </a:r>
            <a:r>
              <a:rPr i="1" lang="en" sz="1200" u="sng">
                <a:solidFill>
                  <a:schemeClr val="dk1"/>
                </a:solidFill>
              </a:rPr>
              <a:t>AlexNet </a:t>
            </a:r>
            <a:r>
              <a:rPr lang="en" sz="1200" u="sng">
                <a:solidFill>
                  <a:schemeClr val="dk1"/>
                </a:solidFill>
              </a:rPr>
              <a:t>on </a:t>
            </a:r>
            <a:r>
              <a:rPr i="1" lang="en" sz="1200" u="sng">
                <a:solidFill>
                  <a:schemeClr val="dk1"/>
                </a:solidFill>
              </a:rPr>
              <a:t>ImageNet 2012</a:t>
            </a:r>
            <a:r>
              <a:rPr lang="en" sz="1200" u="sng">
                <a:solidFill>
                  <a:schemeClr val="dk1"/>
                </a:solidFill>
              </a:rPr>
              <a:t> dataset</a:t>
            </a:r>
            <a:r>
              <a:rPr lang="en" sz="1200">
                <a:solidFill>
                  <a:schemeClr val="dk1"/>
                </a:solidFill>
              </a:rPr>
              <a:t>,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The authors reported </a:t>
            </a:r>
            <a:r>
              <a:rPr b="1" lang="en" sz="1200">
                <a:solidFill>
                  <a:srgbClr val="0000FF"/>
                </a:solidFill>
              </a:rPr>
              <a:t>achieving the same results empirically with a 50X reduction (fewer) parameters</a:t>
            </a:r>
            <a:r>
              <a:rPr lang="en" sz="1200">
                <a:solidFill>
                  <a:schemeClr val="dk1"/>
                </a:solidFill>
              </a:rPr>
              <a:t>.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The authors reported that a small CNN architecture </a:t>
            </a:r>
            <a:r>
              <a:rPr b="1" lang="en" sz="1200">
                <a:solidFill>
                  <a:srgbClr val="0000FF"/>
                </a:solidFill>
              </a:rPr>
              <a:t>could maintain accuracy when compressed</a:t>
            </a:r>
            <a:r>
              <a:rPr lang="en" sz="1200">
                <a:solidFill>
                  <a:schemeClr val="dk1"/>
                </a:solidFill>
              </a:rPr>
              <a:t>, with the </a:t>
            </a:r>
            <a:r>
              <a:rPr i="1" lang="en" sz="1200">
                <a:solidFill>
                  <a:schemeClr val="dk1"/>
                </a:solidFill>
              </a:rPr>
              <a:t>DeepCompression</a:t>
            </a:r>
            <a:r>
              <a:rPr lang="en" sz="1200">
                <a:solidFill>
                  <a:schemeClr val="dk1"/>
                </a:solidFill>
              </a:rPr>
              <a:t> algorithm, which reduced the size of the model from 4.8Mb to 0.47Mb.</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b="1" lang="en" sz="1200">
                <a:solidFill>
                  <a:srgbClr val="0D904F"/>
                </a:solidFill>
              </a:rPr>
              <a:t>The work contributed to an emerging field now referred to as compact models.</a:t>
            </a:r>
            <a:endParaRPr b="1" sz="1200">
              <a:solidFill>
                <a:srgbClr val="0D904F"/>
              </a:solidFill>
            </a:endParaRPr>
          </a:p>
          <a:p>
            <a:pPr indent="0" lvl="0" marL="0" rtl="0" algn="l">
              <a:lnSpc>
                <a:spcPct val="115000"/>
              </a:lnSpc>
              <a:spcBef>
                <a:spcPts val="1100"/>
              </a:spcBef>
              <a:spcAft>
                <a:spcPts val="0"/>
              </a:spcAft>
              <a:buNone/>
            </a:pPr>
            <a:r>
              <a:t/>
            </a:r>
            <a:endParaRPr b="1" sz="1200">
              <a:solidFill>
                <a:srgbClr val="0000FF"/>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ctr">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ctr">
              <a:lnSpc>
                <a:spcPct val="115000"/>
              </a:lnSpc>
              <a:spcBef>
                <a:spcPts val="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4" name="Shape 1094"/>
        <p:cNvGrpSpPr/>
        <p:nvPr/>
      </p:nvGrpSpPr>
      <p:grpSpPr>
        <a:xfrm>
          <a:off x="0" y="0"/>
          <a:ext cx="0" cy="0"/>
          <a:chOff x="0" y="0"/>
          <a:chExt cx="0" cy="0"/>
        </a:xfrm>
      </p:grpSpPr>
      <p:sp>
        <p:nvSpPr>
          <p:cNvPr id="1095" name="Google Shape;1095;p144"/>
          <p:cNvSpPr txBox="1"/>
          <p:nvPr>
            <p:ph idx="1" type="subTitle"/>
          </p:nvPr>
        </p:nvSpPr>
        <p:spPr>
          <a:xfrm>
            <a:off x="623400" y="1085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SqueezeNet - Architecture</a:t>
            </a:r>
            <a:endParaRPr>
              <a:solidFill>
                <a:srgbClr val="38761D"/>
              </a:solidFill>
            </a:endParaRPr>
          </a:p>
        </p:txBody>
      </p:sp>
      <p:pic>
        <p:nvPicPr>
          <p:cNvPr id="1096" name="Google Shape;1096;p144"/>
          <p:cNvPicPr preferRelativeResize="0"/>
          <p:nvPr/>
        </p:nvPicPr>
        <p:blipFill>
          <a:blip r:embed="rId3">
            <a:alphaModFix/>
          </a:blip>
          <a:stretch>
            <a:fillRect/>
          </a:stretch>
        </p:blipFill>
        <p:spPr>
          <a:xfrm>
            <a:off x="0" y="0"/>
            <a:ext cx="1466275" cy="730575"/>
          </a:xfrm>
          <a:prstGeom prst="rect">
            <a:avLst/>
          </a:prstGeom>
          <a:noFill/>
          <a:ln>
            <a:noFill/>
          </a:ln>
        </p:spPr>
      </p:pic>
      <p:sp>
        <p:nvSpPr>
          <p:cNvPr id="1097" name="Google Shape;1097;p144"/>
          <p:cNvSpPr txBox="1"/>
          <p:nvPr/>
        </p:nvSpPr>
        <p:spPr>
          <a:xfrm>
            <a:off x="423375" y="840600"/>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SqueezeNet - Architecture</a:t>
            </a:r>
            <a:br>
              <a:rPr b="1" lang="en" sz="1200">
                <a:solidFill>
                  <a:schemeClr val="dk1"/>
                </a:solidFill>
              </a:rPr>
            </a:br>
            <a:endParaRPr b="1"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The SqueezeNet architecture consists of a stem group, followed by eight </a:t>
            </a:r>
            <a:r>
              <a:rPr i="1" lang="en" sz="1200">
                <a:solidFill>
                  <a:schemeClr val="dk1"/>
                </a:solidFill>
              </a:rPr>
              <a:t>fire</a:t>
            </a:r>
            <a:r>
              <a:rPr lang="en" sz="1200">
                <a:solidFill>
                  <a:schemeClr val="dk1"/>
                </a:solidFill>
              </a:rPr>
              <a:t> modules and then a classifier.</a:t>
            </a:r>
            <a:endParaRPr b="1" sz="1200" u="sng">
              <a:solidFill>
                <a:srgbClr val="0D904F"/>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ctr">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ctr">
              <a:lnSpc>
                <a:spcPct val="115000"/>
              </a:lnSpc>
              <a:spcBef>
                <a:spcPts val="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pic>
        <p:nvPicPr>
          <p:cNvPr id="1098" name="Google Shape;1098;p144"/>
          <p:cNvPicPr preferRelativeResize="0"/>
          <p:nvPr/>
        </p:nvPicPr>
        <p:blipFill>
          <a:blip r:embed="rId4">
            <a:alphaModFix/>
          </a:blip>
          <a:stretch>
            <a:fillRect/>
          </a:stretch>
        </p:blipFill>
        <p:spPr>
          <a:xfrm>
            <a:off x="1600200" y="2216525"/>
            <a:ext cx="5943600" cy="1828800"/>
          </a:xfrm>
          <a:prstGeom prst="rect">
            <a:avLst/>
          </a:prstGeom>
          <a:noFill/>
          <a:ln>
            <a:noFill/>
          </a:ln>
        </p:spPr>
      </p:pic>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2" name="Shape 1102"/>
        <p:cNvGrpSpPr/>
        <p:nvPr/>
      </p:nvGrpSpPr>
      <p:grpSpPr>
        <a:xfrm>
          <a:off x="0" y="0"/>
          <a:ext cx="0" cy="0"/>
          <a:chOff x="0" y="0"/>
          <a:chExt cx="0" cy="0"/>
        </a:xfrm>
      </p:grpSpPr>
      <p:sp>
        <p:nvSpPr>
          <p:cNvPr id="1103" name="Google Shape;1103;p145"/>
          <p:cNvSpPr txBox="1"/>
          <p:nvPr>
            <p:ph idx="1" type="subTitle"/>
          </p:nvPr>
        </p:nvSpPr>
        <p:spPr>
          <a:xfrm>
            <a:off x="623400" y="1085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SqueezeNet - Architecture</a:t>
            </a:r>
            <a:endParaRPr>
              <a:solidFill>
                <a:srgbClr val="38761D"/>
              </a:solidFill>
            </a:endParaRPr>
          </a:p>
        </p:txBody>
      </p:sp>
      <p:pic>
        <p:nvPicPr>
          <p:cNvPr id="1104" name="Google Shape;1104;p145"/>
          <p:cNvPicPr preferRelativeResize="0"/>
          <p:nvPr/>
        </p:nvPicPr>
        <p:blipFill>
          <a:blip r:embed="rId3">
            <a:alphaModFix/>
          </a:blip>
          <a:stretch>
            <a:fillRect/>
          </a:stretch>
        </p:blipFill>
        <p:spPr>
          <a:xfrm>
            <a:off x="0" y="0"/>
            <a:ext cx="1466275" cy="730575"/>
          </a:xfrm>
          <a:prstGeom prst="rect">
            <a:avLst/>
          </a:prstGeom>
          <a:noFill/>
          <a:ln>
            <a:noFill/>
          </a:ln>
        </p:spPr>
      </p:pic>
      <p:sp>
        <p:nvSpPr>
          <p:cNvPr id="1105" name="Google Shape;1105;p145"/>
          <p:cNvSpPr txBox="1"/>
          <p:nvPr/>
        </p:nvSpPr>
        <p:spPr>
          <a:xfrm>
            <a:off x="423375" y="840600"/>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SqueezeNet - Design Principles</a:t>
            </a:r>
            <a:br>
              <a:rPr b="1" lang="en" sz="1200">
                <a:solidFill>
                  <a:schemeClr val="dk1"/>
                </a:solidFill>
              </a:rPr>
            </a:br>
            <a:endParaRPr b="1" sz="1200">
              <a:solidFill>
                <a:schemeClr val="dk1"/>
              </a:solidFill>
            </a:endParaRPr>
          </a:p>
          <a:p>
            <a:pPr indent="0" lvl="0" marL="0" rtl="0" algn="l">
              <a:lnSpc>
                <a:spcPct val="115000"/>
              </a:lnSpc>
              <a:spcBef>
                <a:spcPts val="0"/>
              </a:spcBef>
              <a:spcAft>
                <a:spcPts val="0"/>
              </a:spcAft>
              <a:buNone/>
            </a:pPr>
            <a:r>
              <a:rPr lang="en" sz="1200">
                <a:solidFill>
                  <a:schemeClr val="dk1"/>
                </a:solidFill>
              </a:rPr>
              <a:t> The authors describe their design principles to achieve their objectives, which they referred to as strategy 1, 2 and 3:</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1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Strategy 1: </a:t>
            </a:r>
            <a:r>
              <a:rPr b="1" lang="en" sz="1200">
                <a:solidFill>
                  <a:srgbClr val="0000FF"/>
                </a:solidFill>
              </a:rPr>
              <a:t>Use mostly 1x1 filters instead of the more common convention of 3x3 filters, which give a 9X reduction in the number of parameters</a:t>
            </a:r>
            <a:r>
              <a:rPr lang="en" sz="1200">
                <a:solidFill>
                  <a:schemeClr val="dk1"/>
                </a:solidFill>
              </a:rPr>
              <a:t>. The v1.0 version of </a:t>
            </a:r>
            <a:r>
              <a:rPr i="1" lang="en" sz="1200">
                <a:solidFill>
                  <a:schemeClr val="dk1"/>
                </a:solidFill>
              </a:rPr>
              <a:t>SqueezeNe</a:t>
            </a:r>
            <a:r>
              <a:rPr lang="en" sz="1200">
                <a:solidFill>
                  <a:schemeClr val="dk1"/>
                </a:solidFill>
              </a:rPr>
              <a:t>t used a 2:1 ratio of 1x1 to 3x3 filters.</a:t>
            </a:r>
            <a:endParaRPr sz="1200">
              <a:solidFill>
                <a:schemeClr val="dk1"/>
              </a:solidFill>
            </a:endParaRPr>
          </a:p>
          <a:p>
            <a:pPr indent="0" lvl="0" marL="45720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Strategy 2:</a:t>
            </a:r>
            <a:r>
              <a:rPr b="1" lang="en" sz="1200">
                <a:solidFill>
                  <a:srgbClr val="0000FF"/>
                </a:solidFill>
              </a:rPr>
              <a:t> Reduce the number of input filters to the 3x3 layers to further reduce the number of parameters</a:t>
            </a:r>
            <a:r>
              <a:rPr lang="en" sz="1200">
                <a:solidFill>
                  <a:schemeClr val="dk1"/>
                </a:solidFill>
              </a:rPr>
              <a:t>. They r</a:t>
            </a:r>
            <a:r>
              <a:rPr lang="en" sz="1200" u="sng">
                <a:solidFill>
                  <a:schemeClr val="dk1"/>
                </a:solidFill>
              </a:rPr>
              <a:t>efer to this component of the </a:t>
            </a:r>
            <a:r>
              <a:rPr i="1" lang="en" sz="1200" u="sng">
                <a:solidFill>
                  <a:schemeClr val="dk1"/>
                </a:solidFill>
              </a:rPr>
              <a:t>fire</a:t>
            </a:r>
            <a:r>
              <a:rPr lang="en" sz="1200" u="sng">
                <a:solidFill>
                  <a:schemeClr val="dk1"/>
                </a:solidFill>
              </a:rPr>
              <a:t> module as the</a:t>
            </a:r>
            <a:r>
              <a:rPr i="1" lang="en" sz="1200" u="sng">
                <a:solidFill>
                  <a:schemeClr val="dk1"/>
                </a:solidFill>
              </a:rPr>
              <a:t> squeeze layer</a:t>
            </a:r>
            <a:r>
              <a:rPr lang="en" sz="1200">
                <a:solidFill>
                  <a:schemeClr val="dk1"/>
                </a:solidFill>
              </a:rPr>
              <a:t>.</a:t>
            </a:r>
            <a:endParaRPr sz="1200">
              <a:solidFill>
                <a:schemeClr val="dk1"/>
              </a:solidFill>
            </a:endParaRPr>
          </a:p>
          <a:p>
            <a:pPr indent="0" lvl="0" marL="45720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Strategy 3:</a:t>
            </a:r>
            <a:r>
              <a:rPr b="1" lang="en" sz="1200">
                <a:solidFill>
                  <a:srgbClr val="0000FF"/>
                </a:solidFill>
              </a:rPr>
              <a:t> Delay downsampling of feature maps to as late as possible in the network, in contrast to the convention of the time to downsample early to preserve accuracy,</a:t>
            </a:r>
            <a:r>
              <a:rPr lang="en" sz="1200">
                <a:solidFill>
                  <a:schemeClr val="dk1"/>
                </a:solidFill>
              </a:rPr>
              <a:t> by using a stride of 1 on the early convolution layers and delay using stride of 2, which are strided convolutions which perform feature map downsampling.</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ctr">
              <a:lnSpc>
                <a:spcPct val="115000"/>
              </a:lnSpc>
              <a:spcBef>
                <a:spcPts val="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9" name="Shape 1109"/>
        <p:cNvGrpSpPr/>
        <p:nvPr/>
      </p:nvGrpSpPr>
      <p:grpSpPr>
        <a:xfrm>
          <a:off x="0" y="0"/>
          <a:ext cx="0" cy="0"/>
          <a:chOff x="0" y="0"/>
          <a:chExt cx="0" cy="0"/>
        </a:xfrm>
      </p:grpSpPr>
      <p:sp>
        <p:nvSpPr>
          <p:cNvPr id="1110" name="Google Shape;1110;p146"/>
          <p:cNvSpPr txBox="1"/>
          <p:nvPr>
            <p:ph idx="1" type="subTitle"/>
          </p:nvPr>
        </p:nvSpPr>
        <p:spPr>
          <a:xfrm>
            <a:off x="623400" y="1085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SqueezeNet - Fire Module</a:t>
            </a:r>
            <a:endParaRPr>
              <a:solidFill>
                <a:srgbClr val="38761D"/>
              </a:solidFill>
            </a:endParaRPr>
          </a:p>
        </p:txBody>
      </p:sp>
      <p:pic>
        <p:nvPicPr>
          <p:cNvPr id="1111" name="Google Shape;1111;p146"/>
          <p:cNvPicPr preferRelativeResize="0"/>
          <p:nvPr/>
        </p:nvPicPr>
        <p:blipFill>
          <a:blip r:embed="rId3">
            <a:alphaModFix/>
          </a:blip>
          <a:stretch>
            <a:fillRect/>
          </a:stretch>
        </p:blipFill>
        <p:spPr>
          <a:xfrm>
            <a:off x="0" y="0"/>
            <a:ext cx="1466275" cy="730575"/>
          </a:xfrm>
          <a:prstGeom prst="rect">
            <a:avLst/>
          </a:prstGeom>
          <a:noFill/>
          <a:ln>
            <a:noFill/>
          </a:ln>
        </p:spPr>
      </p:pic>
      <p:sp>
        <p:nvSpPr>
          <p:cNvPr id="1112" name="Google Shape;1112;p146"/>
          <p:cNvSpPr txBox="1"/>
          <p:nvPr/>
        </p:nvSpPr>
        <p:spPr>
          <a:xfrm>
            <a:off x="423375" y="840600"/>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SqueezeNet - Fire Module</a:t>
            </a:r>
            <a:br>
              <a:rPr b="1" lang="en" sz="1200">
                <a:solidFill>
                  <a:schemeClr val="dk1"/>
                </a:solidFill>
              </a:rPr>
            </a:br>
            <a:endParaRPr b="1" sz="1200">
              <a:solidFill>
                <a:schemeClr val="dk1"/>
              </a:solidFill>
            </a:endParaRPr>
          </a:p>
          <a:p>
            <a:pPr indent="0" lvl="0" marL="0" rtl="0" algn="l">
              <a:lnSpc>
                <a:spcPct val="115000"/>
              </a:lnSpc>
              <a:spcBef>
                <a:spcPts val="0"/>
              </a:spcBef>
              <a:spcAft>
                <a:spcPts val="0"/>
              </a:spcAft>
              <a:buNone/>
            </a:pPr>
            <a:r>
              <a:rPr lang="en" sz="1200">
                <a:solidFill>
                  <a:schemeClr val="dk1"/>
                </a:solidFill>
              </a:rPr>
              <a:t>The</a:t>
            </a:r>
            <a:r>
              <a:rPr i="1" lang="en" sz="1200">
                <a:solidFill>
                  <a:schemeClr val="dk1"/>
                </a:solidFill>
              </a:rPr>
              <a:t> fire</a:t>
            </a:r>
            <a:r>
              <a:rPr lang="en" sz="1200">
                <a:solidFill>
                  <a:schemeClr val="dk1"/>
                </a:solidFill>
              </a:rPr>
              <a:t> module consists of two convolutional layers, where the</a:t>
            </a:r>
            <a:r>
              <a:rPr b="1" lang="en" sz="1200">
                <a:solidFill>
                  <a:srgbClr val="0000FF"/>
                </a:solidFill>
              </a:rPr>
              <a:t> first layer is the </a:t>
            </a:r>
            <a:r>
              <a:rPr b="1" i="1" lang="en" sz="1200">
                <a:solidFill>
                  <a:srgbClr val="0000FF"/>
                </a:solidFill>
              </a:rPr>
              <a:t>squeeze layer</a:t>
            </a:r>
            <a:r>
              <a:rPr b="1" lang="en" sz="1200">
                <a:solidFill>
                  <a:srgbClr val="0000FF"/>
                </a:solidFill>
              </a:rPr>
              <a:t> and the second layer is the </a:t>
            </a:r>
            <a:r>
              <a:rPr b="1" i="1" lang="en" sz="1200">
                <a:solidFill>
                  <a:srgbClr val="0000FF"/>
                </a:solidFill>
              </a:rPr>
              <a:t>expand layer</a:t>
            </a:r>
            <a:r>
              <a:rPr lang="en" sz="1200">
                <a:solidFill>
                  <a:schemeClr val="dk1"/>
                </a:solidFill>
              </a:rPr>
              <a:t>. The </a:t>
            </a:r>
            <a:r>
              <a:rPr i="1" lang="en" sz="1200" u="sng">
                <a:solidFill>
                  <a:schemeClr val="dk1"/>
                </a:solidFill>
              </a:rPr>
              <a:t>squeeze layer</a:t>
            </a:r>
            <a:r>
              <a:rPr lang="en" sz="1200" u="sng">
                <a:solidFill>
                  <a:schemeClr val="dk1"/>
                </a:solidFill>
              </a:rPr>
              <a:t> uses a bottleneck convolution to preserve the size of the feature maps</a:t>
            </a:r>
            <a:r>
              <a:rPr lang="en" sz="1200">
                <a:solidFill>
                  <a:schemeClr val="dk1"/>
                </a:solidFill>
              </a:rPr>
              <a:t> (i.e., no downsampling), and reduce the number of filters passed to the </a:t>
            </a:r>
            <a:r>
              <a:rPr i="1" lang="en" sz="1200">
                <a:solidFill>
                  <a:schemeClr val="dk1"/>
                </a:solidFill>
              </a:rPr>
              <a:t>expand layer.</a:t>
            </a:r>
            <a:endParaRPr i="1" sz="12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The</a:t>
            </a:r>
            <a:r>
              <a:rPr i="1" lang="en" sz="1200">
                <a:solidFill>
                  <a:schemeClr val="dk1"/>
                </a:solidFill>
              </a:rPr>
              <a:t> </a:t>
            </a:r>
            <a:r>
              <a:rPr i="1" lang="en" sz="1200" u="sng">
                <a:solidFill>
                  <a:schemeClr val="dk1"/>
                </a:solidFill>
              </a:rPr>
              <a:t>expand layer </a:t>
            </a:r>
            <a:r>
              <a:rPr lang="en" sz="1200" u="sng">
                <a:solidFill>
                  <a:schemeClr val="dk1"/>
                </a:solidFill>
              </a:rPr>
              <a:t>is a branch of two convolutions, a 1x1 convolution and a 3x3 convolution</a:t>
            </a:r>
            <a:r>
              <a:rPr lang="en" sz="1200">
                <a:solidFill>
                  <a:schemeClr val="dk1"/>
                </a:solidFill>
              </a:rPr>
              <a:t>. The outputs (feature maps) from the convolutions are then concatenated. The</a:t>
            </a:r>
            <a:r>
              <a:rPr i="1" lang="en" sz="1200">
                <a:solidFill>
                  <a:schemeClr val="dk1"/>
                </a:solidFill>
              </a:rPr>
              <a:t> </a:t>
            </a:r>
            <a:r>
              <a:rPr i="1" lang="en" sz="1200" u="sng">
                <a:solidFill>
                  <a:schemeClr val="dk1"/>
                </a:solidFill>
              </a:rPr>
              <a:t>expand layer</a:t>
            </a:r>
            <a:r>
              <a:rPr lang="en" sz="1200" u="sng">
                <a:solidFill>
                  <a:schemeClr val="dk1"/>
                </a:solidFill>
              </a:rPr>
              <a:t> expands the number of feature maps by a factor of 4.</a:t>
            </a:r>
            <a:endParaRPr sz="1200" u="sng">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0" lvl="0" marL="0" rtl="0" algn="ctr">
              <a:lnSpc>
                <a:spcPct val="115000"/>
              </a:lnSpc>
              <a:spcBef>
                <a:spcPts val="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pic>
        <p:nvPicPr>
          <p:cNvPr id="1113" name="Google Shape;1113;p146"/>
          <p:cNvPicPr preferRelativeResize="0"/>
          <p:nvPr/>
        </p:nvPicPr>
        <p:blipFill>
          <a:blip r:embed="rId4">
            <a:alphaModFix/>
          </a:blip>
          <a:stretch>
            <a:fillRect/>
          </a:stretch>
        </p:blipFill>
        <p:spPr>
          <a:xfrm>
            <a:off x="3649100" y="2772525"/>
            <a:ext cx="2216300" cy="2208300"/>
          </a:xfrm>
          <a:prstGeom prst="rect">
            <a:avLst/>
          </a:prstGeom>
          <a:noFill/>
          <a:ln>
            <a:noFill/>
          </a:ln>
        </p:spPr>
      </p:pic>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7" name="Shape 1117"/>
        <p:cNvGrpSpPr/>
        <p:nvPr/>
      </p:nvGrpSpPr>
      <p:grpSpPr>
        <a:xfrm>
          <a:off x="0" y="0"/>
          <a:ext cx="0" cy="0"/>
          <a:chOff x="0" y="0"/>
          <a:chExt cx="0" cy="0"/>
        </a:xfrm>
      </p:grpSpPr>
      <p:sp>
        <p:nvSpPr>
          <p:cNvPr id="1118" name="Google Shape;1118;p147"/>
          <p:cNvSpPr txBox="1"/>
          <p:nvPr>
            <p:ph idx="1" type="subTitle"/>
          </p:nvPr>
        </p:nvSpPr>
        <p:spPr>
          <a:xfrm>
            <a:off x="623400" y="1085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SqueezeNet - Fire Module</a:t>
            </a:r>
            <a:endParaRPr>
              <a:solidFill>
                <a:srgbClr val="38761D"/>
              </a:solidFill>
            </a:endParaRPr>
          </a:p>
        </p:txBody>
      </p:sp>
      <p:pic>
        <p:nvPicPr>
          <p:cNvPr id="1119" name="Google Shape;1119;p147"/>
          <p:cNvPicPr preferRelativeResize="0"/>
          <p:nvPr/>
        </p:nvPicPr>
        <p:blipFill>
          <a:blip r:embed="rId3">
            <a:alphaModFix/>
          </a:blip>
          <a:stretch>
            <a:fillRect/>
          </a:stretch>
        </p:blipFill>
        <p:spPr>
          <a:xfrm>
            <a:off x="0" y="0"/>
            <a:ext cx="1466275" cy="730575"/>
          </a:xfrm>
          <a:prstGeom prst="rect">
            <a:avLst/>
          </a:prstGeom>
          <a:noFill/>
          <a:ln>
            <a:noFill/>
          </a:ln>
        </p:spPr>
      </p:pic>
      <p:sp>
        <p:nvSpPr>
          <p:cNvPr id="1120" name="Google Shape;1120;p147"/>
          <p:cNvSpPr txBox="1"/>
          <p:nvPr/>
        </p:nvSpPr>
        <p:spPr>
          <a:xfrm>
            <a:off x="423375" y="840600"/>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SqueezeNet - Fire Module</a:t>
            </a:r>
            <a:br>
              <a:rPr b="1" lang="en" sz="1200">
                <a:solidFill>
                  <a:schemeClr val="dk1"/>
                </a:solidFill>
              </a:rPr>
            </a:br>
            <a:endParaRPr b="1" sz="1200">
              <a:solidFill>
                <a:schemeClr val="dk1"/>
              </a:solidFill>
            </a:endParaRPr>
          </a:p>
          <a:p>
            <a:pPr indent="0" lvl="0" marL="0" rtl="0" algn="l">
              <a:lnSpc>
                <a:spcPct val="115000"/>
              </a:lnSpc>
              <a:spcBef>
                <a:spcPts val="0"/>
              </a:spcBef>
              <a:spcAft>
                <a:spcPts val="0"/>
              </a:spcAft>
              <a:buNone/>
            </a:pPr>
            <a:r>
              <a:rPr lang="en" sz="1200">
                <a:solidFill>
                  <a:schemeClr val="dk1"/>
                </a:solidFill>
              </a:rPr>
              <a:t>The code below implements a fire module:</a:t>
            </a:r>
            <a:endParaRPr sz="1200" u="sng">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0" lvl="0" marL="0" rtl="0" algn="ctr">
              <a:lnSpc>
                <a:spcPct val="115000"/>
              </a:lnSpc>
              <a:spcBef>
                <a:spcPts val="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graphicFrame>
        <p:nvGraphicFramePr>
          <p:cNvPr id="1121" name="Google Shape;1121;p147"/>
          <p:cNvGraphicFramePr/>
          <p:nvPr/>
        </p:nvGraphicFramePr>
        <p:xfrm>
          <a:off x="423363" y="1907725"/>
          <a:ext cx="3000000" cy="3000000"/>
        </p:xfrm>
        <a:graphic>
          <a:graphicData uri="http://schemas.openxmlformats.org/drawingml/2006/table">
            <a:tbl>
              <a:tblPr>
                <a:noFill/>
                <a:tableStyleId>{B919AB72-B1D8-40D2-A9E9-02AD8994AEB8}</a:tableStyleId>
              </a:tblPr>
              <a:tblGrid>
                <a:gridCol w="7977975"/>
              </a:tblGrid>
              <a:tr h="12700">
                <a:tc>
                  <a:txBody>
                    <a:bodyPr>
                      <a:noAutofit/>
                    </a:bodyPr>
                    <a:lstStyle/>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def</a:t>
                      </a:r>
                      <a:r>
                        <a:rPr lang="en" sz="1000">
                          <a:solidFill>
                            <a:schemeClr val="dk1"/>
                          </a:solidFill>
                          <a:latin typeface="Consolas"/>
                          <a:ea typeface="Consolas"/>
                          <a:cs typeface="Consolas"/>
                          <a:sym typeface="Consolas"/>
                        </a:rPr>
                        <a:t> fire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n_filters</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r>
                        <a:rPr lang="en" sz="1000">
                          <a:solidFill>
                            <a:srgbClr val="0F9D58"/>
                          </a:solidFill>
                          <a:latin typeface="Consolas"/>
                          <a:ea typeface="Consolas"/>
                          <a:cs typeface="Consolas"/>
                          <a:sym typeface="Consolas"/>
                        </a:rPr>
                        <a:t>''' Create a fire module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squeeze layer</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squeeze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Conv2D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n_filters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strides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activation</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'relu'</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br>
                        <a:rPr lang="en" sz="1000">
                          <a:solidFill>
                            <a:schemeClr val="dk1"/>
                          </a:solidFill>
                          <a:latin typeface="Consolas"/>
                          <a:ea typeface="Consolas"/>
                          <a:cs typeface="Consolas"/>
                          <a:sym typeface="Consolas"/>
                        </a:rPr>
                      </a:br>
                      <a:r>
                        <a:rPr lang="en" sz="1000">
                          <a:solidFill>
                            <a:schemeClr val="dk1"/>
                          </a:solidFill>
                          <a:latin typeface="Consolas"/>
                          <a:ea typeface="Consolas"/>
                          <a:cs typeface="Consolas"/>
                          <a:sym typeface="Consolas"/>
                        </a:rPr>
                        <a:t>                     padding</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'same'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kernel_initializer</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'glorot_uniform'</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branch the squeeze layer into a 1x1 and 3x3 convolution and double the number </a:t>
                      </a:r>
                      <a:br>
                        <a:rPr lang="en" sz="1000">
                          <a:solidFill>
                            <a:schemeClr val="dk1"/>
                          </a:solidFill>
                          <a:latin typeface="Consolas"/>
                          <a:ea typeface="Consolas"/>
                          <a:cs typeface="Consolas"/>
                          <a:sym typeface="Consolas"/>
                        </a:rPr>
                      </a:b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of filters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expand1x1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Conv2D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n_filters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4</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strides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activation</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'relu'</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br>
                        <a:rPr lang="en" sz="1000">
                          <a:solidFill>
                            <a:schemeClr val="dk1"/>
                          </a:solidFill>
                          <a:latin typeface="Consolas"/>
                          <a:ea typeface="Consolas"/>
                          <a:cs typeface="Consolas"/>
                          <a:sym typeface="Consolas"/>
                        </a:rPr>
                      </a:br>
                      <a:r>
                        <a:rPr lang="en" sz="1000">
                          <a:solidFill>
                            <a:schemeClr val="dk1"/>
                          </a:solidFill>
                          <a:latin typeface="Consolas"/>
                          <a:ea typeface="Consolas"/>
                          <a:cs typeface="Consolas"/>
                          <a:sym typeface="Consolas"/>
                        </a:rPr>
                        <a:t>                      padding</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'same'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kernel_initializer</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'glorot_uniform'</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squeeze</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expand3x3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Conv2D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n_filters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4</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strides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activation</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'relu'</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br>
                        <a:rPr lang="en" sz="1000">
                          <a:solidFill>
                            <a:schemeClr val="dk1"/>
                          </a:solidFill>
                          <a:latin typeface="Consolas"/>
                          <a:ea typeface="Consolas"/>
                          <a:cs typeface="Consolas"/>
                          <a:sym typeface="Consolas"/>
                        </a:rPr>
                      </a:br>
                      <a:r>
                        <a:rPr lang="en" sz="1000">
                          <a:solidFill>
                            <a:schemeClr val="dk1"/>
                          </a:solidFill>
                          <a:latin typeface="Consolas"/>
                          <a:ea typeface="Consolas"/>
                          <a:cs typeface="Consolas"/>
                          <a:sym typeface="Consolas"/>
                        </a:rPr>
                        <a:t>                      padding</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'same'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kernel_initializer</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'glorot_uniform'</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squeeze</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concatenate the feature maps from the 1x1 and 3x3 branches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x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Concatenate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expand1x1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expand3x3</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return</a:t>
                      </a:r>
                      <a:r>
                        <a:rPr lang="en" sz="1000">
                          <a:solidFill>
                            <a:schemeClr val="dk1"/>
                          </a:solidFill>
                          <a:latin typeface="Consolas"/>
                          <a:ea typeface="Consolas"/>
                          <a:cs typeface="Consolas"/>
                          <a:sym typeface="Consolas"/>
                        </a:rPr>
                        <a:t> x</a:t>
                      </a:r>
                      <a:endParaRPr sz="1000">
                        <a:solidFill>
                          <a:schemeClr val="dk1"/>
                        </a:solidFill>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5" name="Shape 1125"/>
        <p:cNvGrpSpPr/>
        <p:nvPr/>
      </p:nvGrpSpPr>
      <p:grpSpPr>
        <a:xfrm>
          <a:off x="0" y="0"/>
          <a:ext cx="0" cy="0"/>
          <a:chOff x="0" y="0"/>
          <a:chExt cx="0" cy="0"/>
        </a:xfrm>
      </p:grpSpPr>
      <p:sp>
        <p:nvSpPr>
          <p:cNvPr id="1126" name="Google Shape;1126;p148"/>
          <p:cNvSpPr txBox="1"/>
          <p:nvPr>
            <p:ph idx="1" type="subTitle"/>
          </p:nvPr>
        </p:nvSpPr>
        <p:spPr>
          <a:xfrm>
            <a:off x="623400" y="1085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SqueezeNet - Classifier</a:t>
            </a:r>
            <a:endParaRPr>
              <a:solidFill>
                <a:srgbClr val="38761D"/>
              </a:solidFill>
            </a:endParaRPr>
          </a:p>
        </p:txBody>
      </p:sp>
      <p:pic>
        <p:nvPicPr>
          <p:cNvPr id="1127" name="Google Shape;1127;p148"/>
          <p:cNvPicPr preferRelativeResize="0"/>
          <p:nvPr/>
        </p:nvPicPr>
        <p:blipFill>
          <a:blip r:embed="rId3">
            <a:alphaModFix/>
          </a:blip>
          <a:stretch>
            <a:fillRect/>
          </a:stretch>
        </p:blipFill>
        <p:spPr>
          <a:xfrm>
            <a:off x="0" y="0"/>
            <a:ext cx="1466275" cy="730575"/>
          </a:xfrm>
          <a:prstGeom prst="rect">
            <a:avLst/>
          </a:prstGeom>
          <a:noFill/>
          <a:ln>
            <a:noFill/>
          </a:ln>
        </p:spPr>
      </p:pic>
      <p:sp>
        <p:nvSpPr>
          <p:cNvPr id="1128" name="Google Shape;1128;p148"/>
          <p:cNvSpPr txBox="1"/>
          <p:nvPr/>
        </p:nvSpPr>
        <p:spPr>
          <a:xfrm>
            <a:off x="423375" y="840600"/>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SqueezeNet - An Unconventional Classifier</a:t>
            </a:r>
            <a:br>
              <a:rPr b="1" lang="en" sz="1200">
                <a:solidFill>
                  <a:schemeClr val="dk1"/>
                </a:solidFill>
              </a:rPr>
            </a:br>
            <a:endParaRPr b="1" sz="1200">
              <a:solidFill>
                <a:schemeClr val="dk1"/>
              </a:solidFill>
            </a:endParaRPr>
          </a:p>
          <a:p>
            <a:pPr indent="0" lvl="0" marL="0" rtl="0" algn="l">
              <a:lnSpc>
                <a:spcPct val="115000"/>
              </a:lnSpc>
              <a:spcBef>
                <a:spcPts val="0"/>
              </a:spcBef>
              <a:spcAft>
                <a:spcPts val="0"/>
              </a:spcAft>
              <a:buNone/>
            </a:pPr>
            <a:r>
              <a:rPr lang="en" sz="1200">
                <a:solidFill>
                  <a:schemeClr val="dk1"/>
                </a:solidFill>
              </a:rPr>
              <a:t>The </a:t>
            </a:r>
            <a:r>
              <a:rPr lang="en" sz="1200" u="sng">
                <a:solidFill>
                  <a:schemeClr val="dk1"/>
                </a:solidFill>
              </a:rPr>
              <a:t>classifier does not follow the conventional practice of a global averaging pooling layer followed by a dense layer </a:t>
            </a:r>
            <a:r>
              <a:rPr lang="en" sz="1200">
                <a:solidFill>
                  <a:schemeClr val="dk1"/>
                </a:solidFill>
              </a:rPr>
              <a:t>where the number of output nodes equals the number of classes.</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 Instead, </a:t>
            </a:r>
            <a:r>
              <a:rPr b="1" lang="en" sz="1200">
                <a:solidFill>
                  <a:srgbClr val="0000FF"/>
                </a:solidFill>
              </a:rPr>
              <a:t>it uses a convolutional layer where the number of filters equals the number of classes</a:t>
            </a:r>
            <a:r>
              <a:rPr lang="en" sz="1200">
                <a:solidFill>
                  <a:schemeClr val="dk1"/>
                </a:solidFill>
              </a:rPr>
              <a:t>, followed by a global averaging pooling layer such that each prior filter (class) is reduced to a single value.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0" lvl="0" marL="0" rtl="0" algn="ctr">
              <a:lnSpc>
                <a:spcPct val="115000"/>
              </a:lnSpc>
              <a:spcBef>
                <a:spcPts val="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graphicFrame>
        <p:nvGraphicFramePr>
          <p:cNvPr id="1129" name="Google Shape;1129;p148"/>
          <p:cNvGraphicFramePr/>
          <p:nvPr/>
        </p:nvGraphicFramePr>
        <p:xfrm>
          <a:off x="423363" y="2900300"/>
          <a:ext cx="3000000" cy="3000000"/>
        </p:xfrm>
        <a:graphic>
          <a:graphicData uri="http://schemas.openxmlformats.org/drawingml/2006/table">
            <a:tbl>
              <a:tblPr>
                <a:noFill/>
                <a:tableStyleId>{B919AB72-B1D8-40D2-A9E9-02AD8994AEB8}</a:tableStyleId>
              </a:tblPr>
              <a:tblGrid>
                <a:gridCol w="7977975"/>
              </a:tblGrid>
              <a:tr h="12700">
                <a:tc>
                  <a:txBody>
                    <a:bodyPr>
                      <a:noAutofit/>
                    </a:bodyPr>
                    <a:lstStyle/>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def</a:t>
                      </a:r>
                      <a:r>
                        <a:rPr lang="en" sz="1000">
                          <a:solidFill>
                            <a:schemeClr val="dk1"/>
                          </a:solidFill>
                          <a:latin typeface="Consolas"/>
                          <a:ea typeface="Consolas"/>
                          <a:cs typeface="Consolas"/>
                          <a:sym typeface="Consolas"/>
                        </a:rPr>
                        <a:t> classifier</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n_classes</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r>
                        <a:rPr lang="en" sz="1000">
                          <a:solidFill>
                            <a:srgbClr val="0F9D58"/>
                          </a:solidFill>
                          <a:latin typeface="Consolas"/>
                          <a:ea typeface="Consolas"/>
                          <a:cs typeface="Consolas"/>
                          <a:sym typeface="Consolas"/>
                        </a:rPr>
                        <a:t>''' The classifier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set the number of filters equal to number of classes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x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Conv2D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n_classes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strides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activation</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'relu'</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padding</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'same'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br>
                        <a:rPr lang="en" sz="1000">
                          <a:solidFill>
                            <a:schemeClr val="dk1"/>
                          </a:solidFill>
                          <a:latin typeface="Consolas"/>
                          <a:ea typeface="Consolas"/>
                          <a:cs typeface="Consolas"/>
                          <a:sym typeface="Consolas"/>
                        </a:rPr>
                      </a:br>
                      <a:r>
                        <a:rPr lang="en" sz="1000">
                          <a:solidFill>
                            <a:schemeClr val="dk1"/>
                          </a:solidFill>
                          <a:latin typeface="Consolas"/>
                          <a:ea typeface="Consolas"/>
                          <a:cs typeface="Consolas"/>
                          <a:sym typeface="Consolas"/>
                        </a:rPr>
                        <a:t>               kernel_initializer</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'glorot_uniform'</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reduce each filter (class) to a single value</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x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GlobalAveragePooling2D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x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Activation</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'softmax'</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return</a:t>
                      </a:r>
                      <a:r>
                        <a:rPr lang="en" sz="1000">
                          <a:solidFill>
                            <a:schemeClr val="dk1"/>
                          </a:solidFill>
                          <a:latin typeface="Consolas"/>
                          <a:ea typeface="Consolas"/>
                          <a:cs typeface="Consolas"/>
                          <a:sym typeface="Consolas"/>
                        </a:rPr>
                        <a:t> x</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rgbClr val="9C27B0"/>
                        </a:solidFill>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33" name="Shape 1133"/>
        <p:cNvGrpSpPr/>
        <p:nvPr/>
      </p:nvGrpSpPr>
      <p:grpSpPr>
        <a:xfrm>
          <a:off x="0" y="0"/>
          <a:ext cx="0" cy="0"/>
          <a:chOff x="0" y="0"/>
          <a:chExt cx="0" cy="0"/>
        </a:xfrm>
      </p:grpSpPr>
      <p:sp>
        <p:nvSpPr>
          <p:cNvPr id="1134" name="Google Shape;1134;p149"/>
          <p:cNvSpPr txBox="1"/>
          <p:nvPr>
            <p:ph idx="1" type="subTitle"/>
          </p:nvPr>
        </p:nvSpPr>
        <p:spPr>
          <a:xfrm>
            <a:off x="13495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Computer Vision - Data Engineering</a:t>
            </a:r>
            <a:endParaRPr>
              <a:solidFill>
                <a:srgbClr val="38761D"/>
              </a:solidFill>
            </a:endParaRPr>
          </a:p>
        </p:txBody>
      </p:sp>
      <p:pic>
        <p:nvPicPr>
          <p:cNvPr id="1135" name="Google Shape;1135;p149"/>
          <p:cNvPicPr preferRelativeResize="0"/>
          <p:nvPr/>
        </p:nvPicPr>
        <p:blipFill>
          <a:blip r:embed="rId3">
            <a:alphaModFix/>
          </a:blip>
          <a:stretch>
            <a:fillRect/>
          </a:stretch>
        </p:blipFill>
        <p:spPr>
          <a:xfrm>
            <a:off x="0" y="0"/>
            <a:ext cx="1466275" cy="730575"/>
          </a:xfrm>
          <a:prstGeom prst="rect">
            <a:avLst/>
          </a:prstGeom>
          <a:noFill/>
          <a:ln>
            <a:noFill/>
          </a:ln>
        </p:spPr>
      </p:pic>
      <p:sp>
        <p:nvSpPr>
          <p:cNvPr id="1136" name="Google Shape;1136;p149"/>
          <p:cNvSpPr txBox="1"/>
          <p:nvPr/>
        </p:nvSpPr>
        <p:spPr>
          <a:xfrm>
            <a:off x="824850" y="1307950"/>
            <a:ext cx="7070100" cy="28608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rPr lang="en" sz="2400"/>
              <a:t>Part 6 : Data Collection &amp; Assembly</a:t>
            </a:r>
            <a:endParaRPr sz="2400"/>
          </a:p>
          <a:p>
            <a:pPr indent="0" lvl="0" marL="457200" rtl="0" algn="l">
              <a:spcBef>
                <a:spcPts val="0"/>
              </a:spcBef>
              <a:spcAft>
                <a:spcPts val="0"/>
              </a:spcAft>
              <a:buNone/>
            </a:pPr>
            <a:r>
              <a:t/>
            </a:r>
            <a:endParaRPr sz="2400"/>
          </a:p>
          <a:p>
            <a:pPr indent="0" lvl="0" marL="457200" rtl="0" algn="l">
              <a:spcBef>
                <a:spcPts val="0"/>
              </a:spcBef>
              <a:spcAft>
                <a:spcPts val="0"/>
              </a:spcAft>
              <a:buNone/>
            </a:pPr>
            <a:r>
              <a:rPr lang="en" sz="2400"/>
              <a:t>Part 7 : Data Engineering</a:t>
            </a:r>
            <a:endParaRPr sz="2400"/>
          </a:p>
          <a:p>
            <a:pPr indent="0" lvl="0" marL="457200" rtl="0" algn="l">
              <a:spcBef>
                <a:spcPts val="0"/>
              </a:spcBef>
              <a:spcAft>
                <a:spcPts val="0"/>
              </a:spcAft>
              <a:buNone/>
            </a:pPr>
            <a:r>
              <a:t/>
            </a:r>
            <a:endParaRPr sz="2400"/>
          </a:p>
          <a:p>
            <a:pPr indent="0" lvl="0" marL="457200" rtl="0" algn="l">
              <a:spcBef>
                <a:spcPts val="0"/>
              </a:spcBef>
              <a:spcAft>
                <a:spcPts val="0"/>
              </a:spcAft>
              <a:buNone/>
            </a:pPr>
            <a:r>
              <a:rPr lang="en" sz="2400"/>
              <a:t>Part 8 : Data Augmentation</a:t>
            </a:r>
            <a:endParaRPr sz="2400"/>
          </a:p>
          <a:p>
            <a:pPr indent="0" lvl="0" marL="457200" rtl="0" algn="l">
              <a:spcBef>
                <a:spcPts val="0"/>
              </a:spcBef>
              <a:spcAft>
                <a:spcPts val="0"/>
              </a:spcAft>
              <a:buNone/>
            </a:pPr>
            <a:r>
              <a:t/>
            </a:r>
            <a:endParaRPr sz="2400"/>
          </a:p>
          <a:p>
            <a:pPr indent="0" lvl="0" marL="457200" rtl="0" algn="l">
              <a:spcBef>
                <a:spcPts val="0"/>
              </a:spcBef>
              <a:spcAft>
                <a:spcPts val="0"/>
              </a:spcAft>
              <a:buNone/>
            </a:pPr>
            <a:r>
              <a:rPr lang="en" sz="2400"/>
              <a:t>Part 9 : Data Curation</a:t>
            </a:r>
            <a:endParaRPr sz="2400"/>
          </a:p>
          <a:p>
            <a:pPr indent="0" lvl="0" marL="457200" rtl="0" algn="l">
              <a:spcBef>
                <a:spcPts val="0"/>
              </a:spcBef>
              <a:spcAft>
                <a:spcPts val="0"/>
              </a:spcAft>
              <a:buNone/>
            </a:pPr>
            <a:r>
              <a:t/>
            </a:r>
            <a:endParaRPr sz="2400"/>
          </a:p>
          <a:p>
            <a:pPr indent="0" lvl="0" marL="1371600" rtl="0" algn="l">
              <a:spcBef>
                <a:spcPts val="0"/>
              </a:spcBef>
              <a:spcAft>
                <a:spcPts val="0"/>
              </a:spcAft>
              <a:buNone/>
            </a:pPr>
            <a:r>
              <a:t/>
            </a:r>
            <a:endParaRPr/>
          </a:p>
        </p:txBody>
      </p:sp>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0" name="Shape 1140"/>
        <p:cNvGrpSpPr/>
        <p:nvPr/>
      </p:nvGrpSpPr>
      <p:grpSpPr>
        <a:xfrm>
          <a:off x="0" y="0"/>
          <a:ext cx="0" cy="0"/>
          <a:chOff x="0" y="0"/>
          <a:chExt cx="0" cy="0"/>
        </a:xfrm>
      </p:grpSpPr>
      <p:sp>
        <p:nvSpPr>
          <p:cNvPr id="1141" name="Google Shape;1141;p150"/>
          <p:cNvSpPr txBox="1"/>
          <p:nvPr>
            <p:ph idx="1" type="subTitle"/>
          </p:nvPr>
        </p:nvSpPr>
        <p:spPr>
          <a:xfrm>
            <a:off x="13495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Data Collection &amp; Assembly</a:t>
            </a:r>
            <a:endParaRPr>
              <a:solidFill>
                <a:srgbClr val="38761D"/>
              </a:solidFill>
            </a:endParaRPr>
          </a:p>
        </p:txBody>
      </p:sp>
      <p:pic>
        <p:nvPicPr>
          <p:cNvPr id="1142" name="Google Shape;1142;p150"/>
          <p:cNvPicPr preferRelativeResize="0"/>
          <p:nvPr/>
        </p:nvPicPr>
        <p:blipFill>
          <a:blip r:embed="rId3">
            <a:alphaModFix/>
          </a:blip>
          <a:stretch>
            <a:fillRect/>
          </a:stretch>
        </p:blipFill>
        <p:spPr>
          <a:xfrm>
            <a:off x="0" y="0"/>
            <a:ext cx="1466275" cy="730575"/>
          </a:xfrm>
          <a:prstGeom prst="rect">
            <a:avLst/>
          </a:prstGeom>
          <a:noFill/>
          <a:ln>
            <a:noFill/>
          </a:ln>
        </p:spPr>
      </p:pic>
      <p:sp>
        <p:nvSpPr>
          <p:cNvPr id="1143" name="Google Shape;1143;p150"/>
          <p:cNvSpPr txBox="1"/>
          <p:nvPr/>
        </p:nvSpPr>
        <p:spPr>
          <a:xfrm>
            <a:off x="430200" y="980450"/>
            <a:ext cx="8283600" cy="3324900"/>
          </a:xfrm>
          <a:prstGeom prst="rect">
            <a:avLst/>
          </a:prstGeom>
          <a:noFill/>
          <a:ln>
            <a:noFill/>
          </a:ln>
        </p:spPr>
        <p:txBody>
          <a:bodyPr anchorCtr="0" anchor="t" bIns="91425" lIns="91425" spcFirstLastPara="1" rIns="91425" wrap="square" tIns="91425">
            <a:noAutofit/>
          </a:bodyPr>
          <a:lstStyle/>
          <a:p>
            <a:pPr indent="0" lvl="0" marL="0" rtl="0" algn="ctr">
              <a:spcBef>
                <a:spcPts val="2000"/>
              </a:spcBef>
              <a:spcAft>
                <a:spcPts val="0"/>
              </a:spcAft>
              <a:buClr>
                <a:schemeClr val="dk1"/>
              </a:buClr>
              <a:buSzPts val="1100"/>
              <a:buFont typeface="Arial"/>
              <a:buNone/>
            </a:pPr>
            <a:r>
              <a:rPr b="1" lang="en" sz="1200">
                <a:solidFill>
                  <a:schemeClr val="dk1"/>
                </a:solidFill>
              </a:rPr>
              <a:t>Data Collection</a:t>
            </a:r>
            <a:endParaRPr sz="1200">
              <a:solidFill>
                <a:srgbClr val="434343"/>
              </a:solidFill>
            </a:endParaRPr>
          </a:p>
          <a:p>
            <a:pPr indent="0" lvl="0" marL="0" rtl="0" algn="l">
              <a:lnSpc>
                <a:spcPct val="115000"/>
              </a:lnSpc>
              <a:spcBef>
                <a:spcPts val="1100"/>
              </a:spcBef>
              <a:spcAft>
                <a:spcPts val="0"/>
              </a:spcAft>
              <a:buClr>
                <a:schemeClr val="dk1"/>
              </a:buClr>
              <a:buSzPts val="1100"/>
              <a:buFont typeface="Arial"/>
              <a:buNone/>
            </a:pPr>
            <a:r>
              <a:rPr lang="en" sz="1200">
                <a:solidFill>
                  <a:schemeClr val="dk1"/>
                </a:solidFill>
              </a:rPr>
              <a:t>The capability of a trained model for image classification is dependent on the quantity and distribution of the image data the model was trained with.  Here are typical problems you might encounter with your training data:</a:t>
            </a:r>
            <a:endParaRPr sz="1200">
              <a:solidFill>
                <a:schemeClr val="dk1"/>
              </a:solidFill>
            </a:endParaRPr>
          </a:p>
          <a:p>
            <a:pPr indent="-304800" lvl="0" marL="2286000" rtl="0" algn="l">
              <a:lnSpc>
                <a:spcPct val="115000"/>
              </a:lnSpc>
              <a:spcBef>
                <a:spcPts val="1100"/>
              </a:spcBef>
              <a:spcAft>
                <a:spcPts val="0"/>
              </a:spcAft>
              <a:buClr>
                <a:srgbClr val="0000FF"/>
              </a:buClr>
              <a:buSzPts val="1200"/>
              <a:buAutoNum type="arabicPeriod"/>
            </a:pPr>
            <a:r>
              <a:rPr b="1" lang="en" sz="1200">
                <a:solidFill>
                  <a:srgbClr val="0000FF"/>
                </a:solidFill>
              </a:rPr>
              <a:t>Too few images overall.</a:t>
            </a:r>
            <a:endParaRPr b="1" sz="1200">
              <a:solidFill>
                <a:srgbClr val="0000FF"/>
              </a:solidFill>
            </a:endParaRPr>
          </a:p>
          <a:p>
            <a:pPr indent="-304800" lvl="0" marL="2286000" rtl="0" algn="l">
              <a:lnSpc>
                <a:spcPct val="115000"/>
              </a:lnSpc>
              <a:spcBef>
                <a:spcPts val="0"/>
              </a:spcBef>
              <a:spcAft>
                <a:spcPts val="0"/>
              </a:spcAft>
              <a:buClr>
                <a:srgbClr val="0000FF"/>
              </a:buClr>
              <a:buSzPts val="1200"/>
              <a:buAutoNum type="arabicPeriod"/>
            </a:pPr>
            <a:r>
              <a:rPr b="1" lang="en" sz="1200">
                <a:solidFill>
                  <a:srgbClr val="0000FF"/>
                </a:solidFill>
              </a:rPr>
              <a:t>Too few images of a specific label (class).</a:t>
            </a:r>
            <a:endParaRPr b="1" sz="1200">
              <a:solidFill>
                <a:srgbClr val="0000FF"/>
              </a:solidFill>
            </a:endParaRPr>
          </a:p>
          <a:p>
            <a:pPr indent="-304800" lvl="0" marL="2286000" rtl="0" algn="l">
              <a:lnSpc>
                <a:spcPct val="115000"/>
              </a:lnSpc>
              <a:spcBef>
                <a:spcPts val="0"/>
              </a:spcBef>
              <a:spcAft>
                <a:spcPts val="0"/>
              </a:spcAft>
              <a:buClr>
                <a:srgbClr val="0000FF"/>
              </a:buClr>
              <a:buSzPts val="1200"/>
              <a:buAutoNum type="arabicPeriod"/>
            </a:pPr>
            <a:r>
              <a:rPr b="1" lang="en" sz="1200">
                <a:solidFill>
                  <a:srgbClr val="0000FF"/>
                </a:solidFill>
              </a:rPr>
              <a:t>Insufficient variation in perspective (e.g., angle, zoom).</a:t>
            </a:r>
            <a:endParaRPr b="1" sz="1200">
              <a:solidFill>
                <a:srgbClr val="0000FF"/>
              </a:solidFill>
            </a:endParaRPr>
          </a:p>
          <a:p>
            <a:pPr indent="-304800" lvl="0" marL="2286000" rtl="0" algn="l">
              <a:lnSpc>
                <a:spcPct val="115000"/>
              </a:lnSpc>
              <a:spcBef>
                <a:spcPts val="0"/>
              </a:spcBef>
              <a:spcAft>
                <a:spcPts val="0"/>
              </a:spcAft>
              <a:buClr>
                <a:srgbClr val="0000FF"/>
              </a:buClr>
              <a:buSzPts val="1200"/>
              <a:buAutoNum type="arabicPeriod"/>
            </a:pPr>
            <a:r>
              <a:rPr b="1" lang="en" sz="1200">
                <a:solidFill>
                  <a:srgbClr val="0000FF"/>
                </a:solidFill>
              </a:rPr>
              <a:t>Insufficient variation in lighting conditions.</a:t>
            </a:r>
            <a:endParaRPr b="1" sz="1200">
              <a:solidFill>
                <a:srgbClr val="0000FF"/>
              </a:solidFill>
            </a:endParaRPr>
          </a:p>
          <a:p>
            <a:pPr indent="0" lvl="0" marL="0" rtl="0" algn="l">
              <a:spcBef>
                <a:spcPts val="0"/>
              </a:spcBef>
              <a:spcAft>
                <a:spcPts val="0"/>
              </a:spcAft>
              <a:buNone/>
            </a:pPr>
            <a:r>
              <a:t/>
            </a:r>
            <a:endParaRPr sz="2400"/>
          </a:p>
          <a:p>
            <a:pPr indent="0" lvl="0" marL="457200" rtl="0" algn="l">
              <a:spcBef>
                <a:spcPts val="0"/>
              </a:spcBef>
              <a:spcAft>
                <a:spcPts val="0"/>
              </a:spcAft>
              <a:buNone/>
            </a:pPr>
            <a:r>
              <a:t/>
            </a:r>
            <a:endParaRPr sz="2400"/>
          </a:p>
          <a:p>
            <a:pPr indent="0" lvl="0" marL="1371600" rtl="0" algn="l">
              <a:spcBef>
                <a:spcPts val="0"/>
              </a:spcBef>
              <a:spcAft>
                <a:spcPts val="0"/>
              </a:spcAft>
              <a:buNone/>
            </a:pPr>
            <a:r>
              <a:t/>
            </a:r>
            <a:endParaRPr/>
          </a:p>
        </p:txBody>
      </p:sp>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7" name="Shape 1147"/>
        <p:cNvGrpSpPr/>
        <p:nvPr/>
      </p:nvGrpSpPr>
      <p:grpSpPr>
        <a:xfrm>
          <a:off x="0" y="0"/>
          <a:ext cx="0" cy="0"/>
          <a:chOff x="0" y="0"/>
          <a:chExt cx="0" cy="0"/>
        </a:xfrm>
      </p:grpSpPr>
      <p:sp>
        <p:nvSpPr>
          <p:cNvPr id="1148" name="Google Shape;1148;p151"/>
          <p:cNvSpPr txBox="1"/>
          <p:nvPr>
            <p:ph idx="1" type="subTitle"/>
          </p:nvPr>
        </p:nvSpPr>
        <p:spPr>
          <a:xfrm>
            <a:off x="13495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Data Collection - Too Few Images</a:t>
            </a:r>
            <a:endParaRPr>
              <a:solidFill>
                <a:srgbClr val="38761D"/>
              </a:solidFill>
            </a:endParaRPr>
          </a:p>
        </p:txBody>
      </p:sp>
      <p:pic>
        <p:nvPicPr>
          <p:cNvPr id="1149" name="Google Shape;1149;p151"/>
          <p:cNvPicPr preferRelativeResize="0"/>
          <p:nvPr/>
        </p:nvPicPr>
        <p:blipFill>
          <a:blip r:embed="rId3">
            <a:alphaModFix/>
          </a:blip>
          <a:stretch>
            <a:fillRect/>
          </a:stretch>
        </p:blipFill>
        <p:spPr>
          <a:xfrm>
            <a:off x="0" y="0"/>
            <a:ext cx="1466275" cy="730575"/>
          </a:xfrm>
          <a:prstGeom prst="rect">
            <a:avLst/>
          </a:prstGeom>
          <a:noFill/>
          <a:ln>
            <a:noFill/>
          </a:ln>
        </p:spPr>
      </p:pic>
      <p:sp>
        <p:nvSpPr>
          <p:cNvPr id="1150" name="Google Shape;1150;p151"/>
          <p:cNvSpPr txBox="1"/>
          <p:nvPr/>
        </p:nvSpPr>
        <p:spPr>
          <a:xfrm>
            <a:off x="430200" y="909300"/>
            <a:ext cx="8283600" cy="4002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Clr>
                <a:schemeClr val="dk1"/>
              </a:buClr>
              <a:buSzPts val="1100"/>
              <a:buFont typeface="Arial"/>
              <a:buNone/>
            </a:pPr>
            <a:r>
              <a:rPr b="1" lang="en" sz="1200"/>
              <a:t>Too Few Images Overall</a:t>
            </a:r>
            <a:endParaRPr b="1" sz="1200"/>
          </a:p>
          <a:p>
            <a:pPr indent="0" lvl="0" marL="0" rtl="0" algn="l">
              <a:lnSpc>
                <a:spcPct val="115000"/>
              </a:lnSpc>
              <a:spcBef>
                <a:spcPts val="1100"/>
              </a:spcBef>
              <a:spcAft>
                <a:spcPts val="0"/>
              </a:spcAft>
              <a:buClr>
                <a:schemeClr val="dk1"/>
              </a:buClr>
              <a:buSzPts val="1100"/>
              <a:buFont typeface="Arial"/>
              <a:buNone/>
            </a:pPr>
            <a:r>
              <a:rPr lang="en" sz="1200">
                <a:solidFill>
                  <a:schemeClr val="dk1"/>
                </a:solidFill>
              </a:rPr>
              <a:t>A dataset may simply be too small for a convolutional neural network to learn:</a:t>
            </a:r>
            <a:endParaRPr sz="1200">
              <a:solidFill>
                <a:schemeClr val="dk1"/>
              </a:solidFill>
            </a:endParaRPr>
          </a:p>
          <a:p>
            <a:pPr indent="-304800" lvl="0" marL="457200" rtl="0" algn="l">
              <a:lnSpc>
                <a:spcPct val="115000"/>
              </a:lnSpc>
              <a:spcBef>
                <a:spcPts val="1100"/>
              </a:spcBef>
              <a:spcAft>
                <a:spcPts val="0"/>
              </a:spcAft>
              <a:buClr>
                <a:schemeClr val="dk1"/>
              </a:buClr>
              <a:buSzPts val="1200"/>
              <a:buChar char="●"/>
            </a:pPr>
            <a:r>
              <a:rPr lang="en" sz="1200">
                <a:solidFill>
                  <a:schemeClr val="dk1"/>
                </a:solidFill>
              </a:rPr>
              <a:t>The features associated with each label (class).</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The distribution of the features across samples of each label.</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The variance in the features of each label.</a:t>
            </a:r>
            <a:endParaRPr b="1" sz="1200">
              <a:solidFill>
                <a:schemeClr val="dk1"/>
              </a:solidFill>
            </a:endParaRPr>
          </a:p>
          <a:p>
            <a:pPr indent="0" lvl="0" marL="0" rtl="0" algn="l">
              <a:lnSpc>
                <a:spcPct val="115000"/>
              </a:lnSpc>
              <a:spcBef>
                <a:spcPts val="1100"/>
              </a:spcBef>
              <a:spcAft>
                <a:spcPts val="0"/>
              </a:spcAft>
              <a:buNone/>
            </a:pPr>
            <a:r>
              <a:rPr lang="en" sz="1200">
                <a:solidFill>
                  <a:schemeClr val="dk1"/>
                </a:solidFill>
              </a:rPr>
              <a:t>Let’s consider a dataset of types of fruits (e.g., apples, oranges, bananas, pears, etc). Apples, oranges and pears have some similarity in shape, while bananas would be very different in shape. Oranges are fairly consistent in color, while apples and bananas can have a range of colors (green and yellow for both, and red for apples). For apples, pears and oranges, we might still have part of the stem, while bananas have no stems.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ctr">
              <a:lnSpc>
                <a:spcPct val="115000"/>
              </a:lnSpc>
              <a:spcBef>
                <a:spcPts val="1100"/>
              </a:spcBef>
              <a:spcAft>
                <a:spcPts val="0"/>
              </a:spcAft>
              <a:buNone/>
            </a:pPr>
            <a:r>
              <a:rPr lang="en" sz="800">
                <a:solidFill>
                  <a:schemeClr val="dk1"/>
                </a:solidFill>
              </a:rPr>
              <a:t>Samples of fruits of different colors and with and without stems</a:t>
            </a:r>
            <a:endParaRPr sz="800">
              <a:solidFill>
                <a:schemeClr val="dk1"/>
              </a:solidFill>
            </a:endParaRPr>
          </a:p>
          <a:p>
            <a:pPr indent="0" lvl="0" marL="0" rtl="0" algn="l">
              <a:lnSpc>
                <a:spcPct val="115000"/>
              </a:lnSpc>
              <a:spcBef>
                <a:spcPts val="1100"/>
              </a:spcBef>
              <a:spcAft>
                <a:spcPts val="0"/>
              </a:spcAft>
              <a:buClr>
                <a:schemeClr val="dk1"/>
              </a:buClr>
              <a:buSzPts val="1100"/>
              <a:buFont typeface="Arial"/>
              <a:buNone/>
            </a:pPr>
            <a:r>
              <a:t/>
            </a:r>
            <a:endParaRPr sz="1200">
              <a:solidFill>
                <a:schemeClr val="dk1"/>
              </a:solidFill>
            </a:endParaRPr>
          </a:p>
          <a:p>
            <a:pPr indent="0" lvl="0" marL="1371600" rtl="0" algn="l">
              <a:spcBef>
                <a:spcPts val="0"/>
              </a:spcBef>
              <a:spcAft>
                <a:spcPts val="0"/>
              </a:spcAft>
              <a:buNone/>
            </a:pPr>
            <a:r>
              <a:t/>
            </a:r>
            <a:endParaRPr/>
          </a:p>
        </p:txBody>
      </p:sp>
      <p:pic>
        <p:nvPicPr>
          <p:cNvPr id="1151" name="Google Shape;1151;p151"/>
          <p:cNvPicPr preferRelativeResize="0"/>
          <p:nvPr/>
        </p:nvPicPr>
        <p:blipFill>
          <a:blip r:embed="rId4">
            <a:alphaModFix/>
          </a:blip>
          <a:stretch>
            <a:fillRect/>
          </a:stretch>
        </p:blipFill>
        <p:spPr>
          <a:xfrm>
            <a:off x="6764688" y="3629700"/>
            <a:ext cx="604500" cy="604500"/>
          </a:xfrm>
          <a:prstGeom prst="rect">
            <a:avLst/>
          </a:prstGeom>
          <a:noFill/>
          <a:ln>
            <a:noFill/>
          </a:ln>
        </p:spPr>
      </p:pic>
      <p:pic>
        <p:nvPicPr>
          <p:cNvPr id="1152" name="Google Shape;1152;p151"/>
          <p:cNvPicPr preferRelativeResize="0"/>
          <p:nvPr/>
        </p:nvPicPr>
        <p:blipFill>
          <a:blip r:embed="rId5">
            <a:alphaModFix/>
          </a:blip>
          <a:stretch>
            <a:fillRect/>
          </a:stretch>
        </p:blipFill>
        <p:spPr>
          <a:xfrm>
            <a:off x="6069363" y="3629700"/>
            <a:ext cx="542925" cy="581025"/>
          </a:xfrm>
          <a:prstGeom prst="rect">
            <a:avLst/>
          </a:prstGeom>
          <a:noFill/>
          <a:ln>
            <a:noFill/>
          </a:ln>
        </p:spPr>
      </p:pic>
      <p:pic>
        <p:nvPicPr>
          <p:cNvPr id="1153" name="Google Shape;1153;p151"/>
          <p:cNvPicPr preferRelativeResize="0"/>
          <p:nvPr/>
        </p:nvPicPr>
        <p:blipFill>
          <a:blip r:embed="rId6">
            <a:alphaModFix/>
          </a:blip>
          <a:stretch>
            <a:fillRect/>
          </a:stretch>
        </p:blipFill>
        <p:spPr>
          <a:xfrm>
            <a:off x="5265963" y="3629700"/>
            <a:ext cx="651000" cy="604500"/>
          </a:xfrm>
          <a:prstGeom prst="rect">
            <a:avLst/>
          </a:prstGeom>
          <a:noFill/>
          <a:ln>
            <a:noFill/>
          </a:ln>
        </p:spPr>
      </p:pic>
      <p:pic>
        <p:nvPicPr>
          <p:cNvPr id="1154" name="Google Shape;1154;p151"/>
          <p:cNvPicPr preferRelativeResize="0"/>
          <p:nvPr/>
        </p:nvPicPr>
        <p:blipFill>
          <a:blip r:embed="rId7">
            <a:alphaModFix/>
          </a:blip>
          <a:stretch>
            <a:fillRect/>
          </a:stretch>
        </p:blipFill>
        <p:spPr>
          <a:xfrm>
            <a:off x="4570638" y="3629700"/>
            <a:ext cx="542925" cy="552450"/>
          </a:xfrm>
          <a:prstGeom prst="rect">
            <a:avLst/>
          </a:prstGeom>
          <a:noFill/>
          <a:ln>
            <a:noFill/>
          </a:ln>
        </p:spPr>
      </p:pic>
      <p:pic>
        <p:nvPicPr>
          <p:cNvPr id="1155" name="Google Shape;1155;p151"/>
          <p:cNvPicPr preferRelativeResize="0"/>
          <p:nvPr/>
        </p:nvPicPr>
        <p:blipFill>
          <a:blip r:embed="rId8">
            <a:alphaModFix/>
          </a:blip>
          <a:stretch>
            <a:fillRect/>
          </a:stretch>
        </p:blipFill>
        <p:spPr>
          <a:xfrm>
            <a:off x="3808638" y="3629700"/>
            <a:ext cx="609600" cy="561975"/>
          </a:xfrm>
          <a:prstGeom prst="rect">
            <a:avLst/>
          </a:prstGeom>
          <a:noFill/>
          <a:ln>
            <a:noFill/>
          </a:ln>
        </p:spPr>
      </p:pic>
      <p:pic>
        <p:nvPicPr>
          <p:cNvPr id="1156" name="Google Shape;1156;p151"/>
          <p:cNvPicPr preferRelativeResize="0"/>
          <p:nvPr/>
        </p:nvPicPr>
        <p:blipFill>
          <a:blip r:embed="rId9">
            <a:alphaModFix/>
          </a:blip>
          <a:stretch>
            <a:fillRect/>
          </a:stretch>
        </p:blipFill>
        <p:spPr>
          <a:xfrm>
            <a:off x="3094263" y="3629700"/>
            <a:ext cx="561975" cy="495300"/>
          </a:xfrm>
          <a:prstGeom prst="rect">
            <a:avLst/>
          </a:prstGeom>
          <a:noFill/>
          <a:ln>
            <a:noFill/>
          </a:ln>
        </p:spPr>
      </p:pic>
      <p:pic>
        <p:nvPicPr>
          <p:cNvPr id="1157" name="Google Shape;1157;p151"/>
          <p:cNvPicPr preferRelativeResize="0"/>
          <p:nvPr/>
        </p:nvPicPr>
        <p:blipFill>
          <a:blip r:embed="rId10">
            <a:alphaModFix/>
          </a:blip>
          <a:stretch>
            <a:fillRect/>
          </a:stretch>
        </p:blipFill>
        <p:spPr>
          <a:xfrm>
            <a:off x="2408463" y="3629700"/>
            <a:ext cx="533400" cy="533400"/>
          </a:xfrm>
          <a:prstGeom prst="rect">
            <a:avLst/>
          </a:prstGeom>
          <a:noFill/>
          <a:ln>
            <a:noFill/>
          </a:ln>
        </p:spPr>
      </p:pic>
      <p:pic>
        <p:nvPicPr>
          <p:cNvPr id="1158" name="Google Shape;1158;p151"/>
          <p:cNvPicPr preferRelativeResize="0"/>
          <p:nvPr/>
        </p:nvPicPr>
        <p:blipFill>
          <a:blip r:embed="rId11">
            <a:alphaModFix/>
          </a:blip>
          <a:stretch>
            <a:fillRect/>
          </a:stretch>
        </p:blipFill>
        <p:spPr>
          <a:xfrm>
            <a:off x="1878250" y="3629700"/>
            <a:ext cx="377813" cy="604500"/>
          </a:xfrm>
          <a:prstGeom prst="rect">
            <a:avLst/>
          </a:prstGeom>
          <a:noFill/>
          <a:ln>
            <a:noFill/>
          </a:ln>
        </p:spPr>
      </p:pic>
      <p:pic>
        <p:nvPicPr>
          <p:cNvPr id="1159" name="Google Shape;1159;p151"/>
          <p:cNvPicPr preferRelativeResize="0"/>
          <p:nvPr/>
        </p:nvPicPr>
        <p:blipFill>
          <a:blip r:embed="rId12">
            <a:alphaModFix/>
          </a:blip>
          <a:stretch>
            <a:fillRect/>
          </a:stretch>
        </p:blipFill>
        <p:spPr>
          <a:xfrm>
            <a:off x="1173400" y="3629700"/>
            <a:ext cx="552450" cy="5524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9" name="Shape 149"/>
        <p:cNvGrpSpPr/>
        <p:nvPr/>
      </p:nvGrpSpPr>
      <p:grpSpPr>
        <a:xfrm>
          <a:off x="0" y="0"/>
          <a:ext cx="0" cy="0"/>
          <a:chOff x="0" y="0"/>
          <a:chExt cx="0" cy="0"/>
        </a:xfrm>
      </p:grpSpPr>
      <p:sp>
        <p:nvSpPr>
          <p:cNvPr id="150" name="Google Shape;150;p26"/>
          <p:cNvSpPr txBox="1"/>
          <p:nvPr>
            <p:ph idx="1" type="subTitle"/>
          </p:nvPr>
        </p:nvSpPr>
        <p:spPr>
          <a:xfrm>
            <a:off x="82485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Neural Networks - Keras Sequential Method</a:t>
            </a:r>
            <a:endParaRPr>
              <a:solidFill>
                <a:srgbClr val="38761D"/>
              </a:solidFill>
            </a:endParaRPr>
          </a:p>
        </p:txBody>
      </p:sp>
      <p:pic>
        <p:nvPicPr>
          <p:cNvPr id="151" name="Google Shape;151;p26"/>
          <p:cNvPicPr preferRelativeResize="0"/>
          <p:nvPr/>
        </p:nvPicPr>
        <p:blipFill>
          <a:blip r:embed="rId3">
            <a:alphaModFix/>
          </a:blip>
          <a:stretch>
            <a:fillRect/>
          </a:stretch>
        </p:blipFill>
        <p:spPr>
          <a:xfrm>
            <a:off x="0" y="0"/>
            <a:ext cx="1466275" cy="730575"/>
          </a:xfrm>
          <a:prstGeom prst="rect">
            <a:avLst/>
          </a:prstGeom>
          <a:noFill/>
          <a:ln>
            <a:noFill/>
          </a:ln>
        </p:spPr>
      </p:pic>
      <p:sp>
        <p:nvSpPr>
          <p:cNvPr id="152" name="Google Shape;152;p26"/>
          <p:cNvSpPr txBox="1"/>
          <p:nvPr/>
        </p:nvSpPr>
        <p:spPr>
          <a:xfrm>
            <a:off x="824850" y="910725"/>
            <a:ext cx="7070100" cy="4057800"/>
          </a:xfrm>
          <a:prstGeom prst="rect">
            <a:avLst/>
          </a:prstGeom>
          <a:noFill/>
          <a:ln>
            <a:noFill/>
          </a:ln>
        </p:spPr>
        <p:txBody>
          <a:bodyPr anchorCtr="0" anchor="t" bIns="91425" lIns="91425" spcFirstLastPara="1" rIns="91425" wrap="square" tIns="91425">
            <a:noAutofit/>
          </a:bodyPr>
          <a:lstStyle/>
          <a:p>
            <a:pPr indent="0" lvl="0" marL="0" rtl="0" algn="ctr">
              <a:spcBef>
                <a:spcPts val="2200"/>
              </a:spcBef>
              <a:spcAft>
                <a:spcPts val="0"/>
              </a:spcAft>
              <a:buClr>
                <a:schemeClr val="dk1"/>
              </a:buClr>
              <a:buSzPts val="1100"/>
              <a:buFont typeface="Arial"/>
              <a:buNone/>
            </a:pPr>
            <a:r>
              <a:rPr b="1" lang="en" sz="1200">
                <a:solidFill>
                  <a:schemeClr val="dk1"/>
                </a:solidFill>
              </a:rPr>
              <a:t>The Sequential Method Approach (List)</a:t>
            </a:r>
            <a:endParaRPr b="1" sz="1200">
              <a:solidFill>
                <a:schemeClr val="dk1"/>
              </a:solidFill>
            </a:endParaRPr>
          </a:p>
          <a:p>
            <a:pPr indent="0" lvl="0" marL="0" rtl="0" algn="l">
              <a:lnSpc>
                <a:spcPct val="115000"/>
              </a:lnSpc>
              <a:spcBef>
                <a:spcPts val="1100"/>
              </a:spcBef>
              <a:spcAft>
                <a:spcPts val="0"/>
              </a:spcAft>
              <a:buNone/>
            </a:pPr>
            <a:r>
              <a:rPr lang="en" sz="1200">
                <a:solidFill>
                  <a:schemeClr val="dk1"/>
                </a:solidFill>
              </a:rPr>
              <a:t>The layers in the neural network may alternately be specified as a list in a sequential order which is passed as a parameter when instantiating the Sequential class object.</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Clr>
                <a:schemeClr val="dk1"/>
              </a:buClr>
              <a:buSzPts val="1100"/>
              <a:buFont typeface="Arial"/>
              <a:buNone/>
            </a:pPr>
            <a:r>
              <a:t/>
            </a:r>
            <a:endParaRPr sz="1200">
              <a:solidFill>
                <a:schemeClr val="dk1"/>
              </a:solidFill>
            </a:endParaRPr>
          </a:p>
        </p:txBody>
      </p:sp>
      <p:graphicFrame>
        <p:nvGraphicFramePr>
          <p:cNvPr id="153" name="Google Shape;153;p26"/>
          <p:cNvGraphicFramePr/>
          <p:nvPr/>
        </p:nvGraphicFramePr>
        <p:xfrm>
          <a:off x="2198875" y="2822675"/>
          <a:ext cx="3000000" cy="3000000"/>
        </p:xfrm>
        <a:graphic>
          <a:graphicData uri="http://schemas.openxmlformats.org/drawingml/2006/table">
            <a:tbl>
              <a:tblPr>
                <a:noFill/>
                <a:tableStyleId>{B919AB72-B1D8-40D2-A9E9-02AD8994AEB8}</a:tableStyleId>
              </a:tblPr>
              <a:tblGrid>
                <a:gridCol w="4214100"/>
              </a:tblGrid>
              <a:tr h="975500">
                <a:tc>
                  <a:txBody>
                    <a:bodyPr>
                      <a:noAutofit/>
                    </a:bodyPr>
                    <a:lstStyle/>
                    <a:p>
                      <a:pPr indent="0" lvl="0" marL="0" rtl="0" algn="l">
                        <a:lnSpc>
                          <a:spcPct val="115000"/>
                        </a:lnSpc>
                        <a:spcBef>
                          <a:spcPts val="0"/>
                        </a:spcBef>
                        <a:spcAft>
                          <a:spcPts val="0"/>
                        </a:spcAft>
                        <a:buClr>
                          <a:schemeClr val="dk1"/>
                        </a:buClr>
                        <a:buSzPts val="1100"/>
                        <a:buFont typeface="Arial"/>
                        <a:buNone/>
                      </a:pPr>
                      <a:r>
                        <a:rPr lang="en" sz="1200">
                          <a:solidFill>
                            <a:srgbClr val="9C27B0"/>
                          </a:solidFill>
                          <a:latin typeface="Consolas"/>
                          <a:ea typeface="Consolas"/>
                          <a:cs typeface="Consolas"/>
                          <a:sym typeface="Consolas"/>
                        </a:rPr>
                        <a:t>from</a:t>
                      </a:r>
                      <a:r>
                        <a:rPr lang="en" sz="1200">
                          <a:solidFill>
                            <a:schemeClr val="dk1"/>
                          </a:solidFill>
                          <a:latin typeface="Consolas"/>
                          <a:ea typeface="Consolas"/>
                          <a:cs typeface="Consolas"/>
                          <a:sym typeface="Consolas"/>
                        </a:rPr>
                        <a:t> keras </a:t>
                      </a:r>
                      <a:r>
                        <a:rPr lang="en" sz="1200">
                          <a:solidFill>
                            <a:srgbClr val="9C27B0"/>
                          </a:solidFill>
                          <a:latin typeface="Consolas"/>
                          <a:ea typeface="Consolas"/>
                          <a:cs typeface="Consolas"/>
                          <a:sym typeface="Consolas"/>
                        </a:rPr>
                        <a:t>import</a:t>
                      </a:r>
                      <a:r>
                        <a:rPr lang="en" sz="1200">
                          <a:solidFill>
                            <a:schemeClr val="dk1"/>
                          </a:solidFill>
                          <a:latin typeface="Consolas"/>
                          <a:ea typeface="Consolas"/>
                          <a:cs typeface="Consolas"/>
                          <a:sym typeface="Consolas"/>
                        </a:rPr>
                        <a:t> </a:t>
                      </a:r>
                      <a:r>
                        <a:rPr lang="en" sz="1200">
                          <a:solidFill>
                            <a:srgbClr val="3367D6"/>
                          </a:solidFill>
                          <a:latin typeface="Consolas"/>
                          <a:ea typeface="Consolas"/>
                          <a:cs typeface="Consolas"/>
                          <a:sym typeface="Consolas"/>
                        </a:rPr>
                        <a:t>Sequential</a:t>
                      </a:r>
                      <a:endParaRPr sz="1200">
                        <a:latin typeface="Consolas"/>
                        <a:ea typeface="Consolas"/>
                        <a:cs typeface="Consolas"/>
                        <a:sym typeface="Consolas"/>
                      </a:endParaRPr>
                    </a:p>
                    <a:p>
                      <a:pPr indent="0" lvl="0" marL="0" rtl="0" algn="l">
                        <a:lnSpc>
                          <a:spcPct val="115000"/>
                        </a:lnSpc>
                        <a:spcBef>
                          <a:spcPts val="0"/>
                        </a:spcBef>
                        <a:spcAft>
                          <a:spcPts val="0"/>
                        </a:spcAft>
                        <a:buNone/>
                      </a:pPr>
                      <a:r>
                        <a:t/>
                      </a:r>
                      <a:endParaRPr sz="1200">
                        <a:latin typeface="Consolas"/>
                        <a:ea typeface="Consolas"/>
                        <a:cs typeface="Consolas"/>
                        <a:sym typeface="Consolas"/>
                      </a:endParaRPr>
                    </a:p>
                    <a:p>
                      <a:pPr indent="0" lvl="0" marL="0" rtl="0" algn="l">
                        <a:lnSpc>
                          <a:spcPct val="115000"/>
                        </a:lnSpc>
                        <a:spcBef>
                          <a:spcPts val="0"/>
                        </a:spcBef>
                        <a:spcAft>
                          <a:spcPts val="0"/>
                        </a:spcAft>
                        <a:buNone/>
                      </a:pPr>
                      <a:r>
                        <a:rPr lang="en" sz="1200">
                          <a:latin typeface="Consolas"/>
                          <a:ea typeface="Consolas"/>
                          <a:cs typeface="Consolas"/>
                          <a:sym typeface="Consolas"/>
                        </a:rPr>
                        <a:t>model </a:t>
                      </a:r>
                      <a:r>
                        <a:rPr lang="en" sz="1200">
                          <a:solidFill>
                            <a:srgbClr val="616161"/>
                          </a:solidFill>
                          <a:latin typeface="Consolas"/>
                          <a:ea typeface="Consolas"/>
                          <a:cs typeface="Consolas"/>
                          <a:sym typeface="Consolas"/>
                        </a:rPr>
                        <a:t>=</a:t>
                      </a:r>
                      <a:r>
                        <a:rPr lang="en" sz="1200">
                          <a:latin typeface="Consolas"/>
                          <a:ea typeface="Consolas"/>
                          <a:cs typeface="Consolas"/>
                          <a:sym typeface="Consolas"/>
                        </a:rPr>
                        <a:t> </a:t>
                      </a:r>
                      <a:r>
                        <a:rPr lang="en" sz="1200">
                          <a:solidFill>
                            <a:srgbClr val="3367D6"/>
                          </a:solidFill>
                          <a:latin typeface="Consolas"/>
                          <a:ea typeface="Consolas"/>
                          <a:cs typeface="Consolas"/>
                          <a:sym typeface="Consolas"/>
                        </a:rPr>
                        <a:t>Sequential</a:t>
                      </a:r>
                      <a:r>
                        <a:rPr lang="en" sz="1200">
                          <a:solidFill>
                            <a:srgbClr val="616161"/>
                          </a:solidFill>
                          <a:latin typeface="Consolas"/>
                          <a:ea typeface="Consolas"/>
                          <a:cs typeface="Consolas"/>
                          <a:sym typeface="Consolas"/>
                        </a:rPr>
                        <a:t>([</a:t>
                      </a:r>
                      <a:r>
                        <a:rPr lang="en" sz="1200">
                          <a:latin typeface="Consolas"/>
                          <a:ea typeface="Consolas"/>
                          <a:cs typeface="Consolas"/>
                          <a:sym typeface="Consolas"/>
                        </a:rPr>
                        <a:t> </a:t>
                      </a:r>
                      <a:r>
                        <a:rPr lang="en" sz="1200">
                          <a:solidFill>
                            <a:srgbClr val="0F9D58"/>
                          </a:solidFill>
                          <a:latin typeface="Consolas"/>
                          <a:ea typeface="Consolas"/>
                          <a:cs typeface="Consolas"/>
                          <a:sym typeface="Consolas"/>
                        </a:rPr>
                        <a:t>/the first layer/</a:t>
                      </a:r>
                      <a:r>
                        <a:rPr lang="en" sz="1200">
                          <a:latin typeface="Consolas"/>
                          <a:ea typeface="Consolas"/>
                          <a:cs typeface="Consolas"/>
                          <a:sym typeface="Consolas"/>
                        </a:rPr>
                        <a:t>,</a:t>
                      </a:r>
                      <a:endParaRPr sz="1200">
                        <a:latin typeface="Consolas"/>
                        <a:ea typeface="Consolas"/>
                        <a:cs typeface="Consolas"/>
                        <a:sym typeface="Consolas"/>
                      </a:endParaRPr>
                    </a:p>
                    <a:p>
                      <a:pPr indent="0" lvl="0" marL="0" rtl="0" algn="l">
                        <a:lnSpc>
                          <a:spcPct val="115000"/>
                        </a:lnSpc>
                        <a:spcBef>
                          <a:spcPts val="0"/>
                        </a:spcBef>
                        <a:spcAft>
                          <a:spcPts val="0"/>
                        </a:spcAft>
                        <a:buNone/>
                      </a:pPr>
                      <a:r>
                        <a:rPr lang="en" sz="1200">
                          <a:latin typeface="Consolas"/>
                          <a:ea typeface="Consolas"/>
                          <a:cs typeface="Consolas"/>
                          <a:sym typeface="Consolas"/>
                        </a:rPr>
                        <a:t>                     </a:t>
                      </a:r>
                      <a:r>
                        <a:rPr lang="en" sz="1200">
                          <a:solidFill>
                            <a:srgbClr val="0F9D58"/>
                          </a:solidFill>
                          <a:latin typeface="Consolas"/>
                          <a:ea typeface="Consolas"/>
                          <a:cs typeface="Consolas"/>
                          <a:sym typeface="Consolas"/>
                        </a:rPr>
                        <a:t>/the next layer/</a:t>
                      </a:r>
                      <a:r>
                        <a:rPr lang="en" sz="1200">
                          <a:latin typeface="Consolas"/>
                          <a:ea typeface="Consolas"/>
                          <a:cs typeface="Consolas"/>
                          <a:sym typeface="Consolas"/>
                        </a:rPr>
                        <a:t>,</a:t>
                      </a:r>
                      <a:endParaRPr sz="1200">
                        <a:latin typeface="Consolas"/>
                        <a:ea typeface="Consolas"/>
                        <a:cs typeface="Consolas"/>
                        <a:sym typeface="Consolas"/>
                      </a:endParaRPr>
                    </a:p>
                    <a:p>
                      <a:pPr indent="0" lvl="0" marL="0" rtl="0" algn="l">
                        <a:lnSpc>
                          <a:spcPct val="115000"/>
                        </a:lnSpc>
                        <a:spcBef>
                          <a:spcPts val="0"/>
                        </a:spcBef>
                        <a:spcAft>
                          <a:spcPts val="0"/>
                        </a:spcAft>
                        <a:buNone/>
                      </a:pPr>
                      <a:r>
                        <a:rPr lang="en" sz="1200">
                          <a:latin typeface="Consolas"/>
                          <a:ea typeface="Consolas"/>
                          <a:cs typeface="Consolas"/>
                          <a:sym typeface="Consolas"/>
                        </a:rPr>
                        <a:t>                     </a:t>
                      </a:r>
                      <a:r>
                        <a:rPr lang="en" sz="1200">
                          <a:solidFill>
                            <a:srgbClr val="0F9D58"/>
                          </a:solidFill>
                          <a:latin typeface="Consolas"/>
                          <a:ea typeface="Consolas"/>
                          <a:cs typeface="Consolas"/>
                          <a:sym typeface="Consolas"/>
                        </a:rPr>
                        <a:t>/the output layer/</a:t>
                      </a:r>
                      <a:r>
                        <a:rPr lang="en" sz="1200">
                          <a:latin typeface="Consolas"/>
                          <a:ea typeface="Consolas"/>
                          <a:cs typeface="Consolas"/>
                          <a:sym typeface="Consolas"/>
                        </a:rPr>
                        <a:t> </a:t>
                      </a:r>
                      <a:endParaRPr sz="1200">
                        <a:latin typeface="Consolas"/>
                        <a:ea typeface="Consolas"/>
                        <a:cs typeface="Consolas"/>
                        <a:sym typeface="Consolas"/>
                      </a:endParaRPr>
                    </a:p>
                    <a:p>
                      <a:pPr indent="0" lvl="0" marL="0" rtl="0" algn="l">
                        <a:lnSpc>
                          <a:spcPct val="115000"/>
                        </a:lnSpc>
                        <a:spcBef>
                          <a:spcPts val="0"/>
                        </a:spcBef>
                        <a:spcAft>
                          <a:spcPts val="0"/>
                        </a:spcAft>
                        <a:buNone/>
                      </a:pPr>
                      <a:r>
                        <a:rPr lang="en" sz="1200">
                          <a:latin typeface="Consolas"/>
                          <a:ea typeface="Consolas"/>
                          <a:cs typeface="Consolas"/>
                          <a:sym typeface="Consolas"/>
                        </a:rPr>
                        <a:t>                   ]</a:t>
                      </a:r>
                      <a:r>
                        <a:rPr lang="en" sz="1200">
                          <a:solidFill>
                            <a:srgbClr val="616161"/>
                          </a:solidFill>
                          <a:latin typeface="Consolas"/>
                          <a:ea typeface="Consolas"/>
                          <a:cs typeface="Consolas"/>
                          <a:sym typeface="Consolas"/>
                        </a:rPr>
                        <a:t>)</a:t>
                      </a:r>
                      <a:endParaRPr sz="1200">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63" name="Shape 1163"/>
        <p:cNvGrpSpPr/>
        <p:nvPr/>
      </p:nvGrpSpPr>
      <p:grpSpPr>
        <a:xfrm>
          <a:off x="0" y="0"/>
          <a:ext cx="0" cy="0"/>
          <a:chOff x="0" y="0"/>
          <a:chExt cx="0" cy="0"/>
        </a:xfrm>
      </p:grpSpPr>
      <p:sp>
        <p:nvSpPr>
          <p:cNvPr id="1164" name="Google Shape;1164;p152"/>
          <p:cNvSpPr txBox="1"/>
          <p:nvPr>
            <p:ph idx="1" type="subTitle"/>
          </p:nvPr>
        </p:nvSpPr>
        <p:spPr>
          <a:xfrm>
            <a:off x="13495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Data Collection - Too Few Images</a:t>
            </a:r>
            <a:endParaRPr>
              <a:solidFill>
                <a:srgbClr val="38761D"/>
              </a:solidFill>
            </a:endParaRPr>
          </a:p>
        </p:txBody>
      </p:sp>
      <p:pic>
        <p:nvPicPr>
          <p:cNvPr id="1165" name="Google Shape;1165;p152"/>
          <p:cNvPicPr preferRelativeResize="0"/>
          <p:nvPr/>
        </p:nvPicPr>
        <p:blipFill>
          <a:blip r:embed="rId3">
            <a:alphaModFix/>
          </a:blip>
          <a:stretch>
            <a:fillRect/>
          </a:stretch>
        </p:blipFill>
        <p:spPr>
          <a:xfrm>
            <a:off x="0" y="0"/>
            <a:ext cx="1466275" cy="730575"/>
          </a:xfrm>
          <a:prstGeom prst="rect">
            <a:avLst/>
          </a:prstGeom>
          <a:noFill/>
          <a:ln>
            <a:noFill/>
          </a:ln>
        </p:spPr>
      </p:pic>
      <p:sp>
        <p:nvSpPr>
          <p:cNvPr id="1166" name="Google Shape;1166;p152"/>
          <p:cNvSpPr txBox="1"/>
          <p:nvPr/>
        </p:nvSpPr>
        <p:spPr>
          <a:xfrm>
            <a:off x="430200" y="909300"/>
            <a:ext cx="8283600" cy="4002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t>Too Few Images Overall</a:t>
            </a:r>
            <a:endParaRPr sz="800">
              <a:solidFill>
                <a:schemeClr val="dk1"/>
              </a:solidFill>
            </a:endParaRPr>
          </a:p>
          <a:p>
            <a:pPr indent="0" lvl="0" marL="0" rtl="0" algn="l">
              <a:lnSpc>
                <a:spcPct val="115000"/>
              </a:lnSpc>
              <a:spcBef>
                <a:spcPts val="1100"/>
              </a:spcBef>
              <a:spcAft>
                <a:spcPts val="0"/>
              </a:spcAft>
              <a:buNone/>
            </a:pPr>
            <a:r>
              <a:rPr lang="en" sz="1200">
                <a:solidFill>
                  <a:schemeClr val="dk1"/>
                </a:solidFill>
              </a:rPr>
              <a:t>We may want to recognize the fruit when it is spoiled. But spoiling patterns differ. For bananas, apples and pears they turn brown, but with orange you have a white fungus.  We may want to recognize the fruit when it is partially eaten, like a bit out of an apple, a sliced orange, or a peeled banana.</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ctr">
              <a:lnSpc>
                <a:spcPct val="115000"/>
              </a:lnSpc>
              <a:spcBef>
                <a:spcPts val="1100"/>
              </a:spcBef>
              <a:spcAft>
                <a:spcPts val="0"/>
              </a:spcAft>
              <a:buClr>
                <a:schemeClr val="dk1"/>
              </a:buClr>
              <a:buSzPts val="1100"/>
              <a:buFont typeface="Arial"/>
              <a:buNone/>
            </a:pPr>
            <a:r>
              <a:rPr lang="en" sz="800">
                <a:solidFill>
                  <a:schemeClr val="dk1"/>
                </a:solidFill>
              </a:rPr>
              <a:t>Samples of fruits of different spoilage, bitten, peeled and sliced</a:t>
            </a:r>
            <a:endParaRPr sz="1050">
              <a:solidFill>
                <a:schemeClr val="dk1"/>
              </a:solidFill>
            </a:endParaRPr>
          </a:p>
          <a:p>
            <a:pPr indent="0" lvl="0" marL="1371600" rtl="0" algn="l">
              <a:spcBef>
                <a:spcPts val="0"/>
              </a:spcBef>
              <a:spcAft>
                <a:spcPts val="0"/>
              </a:spcAft>
              <a:buNone/>
            </a:pPr>
            <a:r>
              <a:t/>
            </a:r>
            <a:endParaRPr/>
          </a:p>
        </p:txBody>
      </p:sp>
      <p:pic>
        <p:nvPicPr>
          <p:cNvPr id="1167" name="Google Shape;1167;p152"/>
          <p:cNvPicPr preferRelativeResize="0"/>
          <p:nvPr/>
        </p:nvPicPr>
        <p:blipFill>
          <a:blip r:embed="rId4">
            <a:alphaModFix/>
          </a:blip>
          <a:stretch>
            <a:fillRect/>
          </a:stretch>
        </p:blipFill>
        <p:spPr>
          <a:xfrm>
            <a:off x="1402850" y="2789388"/>
            <a:ext cx="933450" cy="628650"/>
          </a:xfrm>
          <a:prstGeom prst="rect">
            <a:avLst/>
          </a:prstGeom>
          <a:noFill/>
          <a:ln>
            <a:noFill/>
          </a:ln>
        </p:spPr>
      </p:pic>
      <p:pic>
        <p:nvPicPr>
          <p:cNvPr id="1168" name="Google Shape;1168;p152"/>
          <p:cNvPicPr preferRelativeResize="0"/>
          <p:nvPr/>
        </p:nvPicPr>
        <p:blipFill>
          <a:blip r:embed="rId5">
            <a:alphaModFix/>
          </a:blip>
          <a:stretch>
            <a:fillRect/>
          </a:stretch>
        </p:blipFill>
        <p:spPr>
          <a:xfrm>
            <a:off x="2394500" y="2708425"/>
            <a:ext cx="666750" cy="676275"/>
          </a:xfrm>
          <a:prstGeom prst="rect">
            <a:avLst/>
          </a:prstGeom>
          <a:noFill/>
          <a:ln>
            <a:noFill/>
          </a:ln>
        </p:spPr>
      </p:pic>
      <p:pic>
        <p:nvPicPr>
          <p:cNvPr id="1169" name="Google Shape;1169;p152"/>
          <p:cNvPicPr preferRelativeResize="0"/>
          <p:nvPr/>
        </p:nvPicPr>
        <p:blipFill>
          <a:blip r:embed="rId6">
            <a:alphaModFix/>
          </a:blip>
          <a:stretch>
            <a:fillRect/>
          </a:stretch>
        </p:blipFill>
        <p:spPr>
          <a:xfrm>
            <a:off x="3061250" y="2822725"/>
            <a:ext cx="638175" cy="561975"/>
          </a:xfrm>
          <a:prstGeom prst="rect">
            <a:avLst/>
          </a:prstGeom>
          <a:noFill/>
          <a:ln>
            <a:noFill/>
          </a:ln>
        </p:spPr>
      </p:pic>
      <p:pic>
        <p:nvPicPr>
          <p:cNvPr id="1170" name="Google Shape;1170;p152"/>
          <p:cNvPicPr preferRelativeResize="0"/>
          <p:nvPr/>
        </p:nvPicPr>
        <p:blipFill>
          <a:blip r:embed="rId7">
            <a:alphaModFix/>
          </a:blip>
          <a:stretch>
            <a:fillRect/>
          </a:stretch>
        </p:blipFill>
        <p:spPr>
          <a:xfrm>
            <a:off x="3699425" y="2775100"/>
            <a:ext cx="981075" cy="657225"/>
          </a:xfrm>
          <a:prstGeom prst="rect">
            <a:avLst/>
          </a:prstGeom>
          <a:noFill/>
          <a:ln>
            <a:noFill/>
          </a:ln>
        </p:spPr>
      </p:pic>
      <p:pic>
        <p:nvPicPr>
          <p:cNvPr id="1171" name="Google Shape;1171;p152"/>
          <p:cNvPicPr preferRelativeResize="0"/>
          <p:nvPr/>
        </p:nvPicPr>
        <p:blipFill>
          <a:blip r:embed="rId8">
            <a:alphaModFix/>
          </a:blip>
          <a:stretch>
            <a:fillRect/>
          </a:stretch>
        </p:blipFill>
        <p:spPr>
          <a:xfrm>
            <a:off x="4680500" y="2813700"/>
            <a:ext cx="409575" cy="666750"/>
          </a:xfrm>
          <a:prstGeom prst="rect">
            <a:avLst/>
          </a:prstGeom>
          <a:noFill/>
          <a:ln>
            <a:noFill/>
          </a:ln>
        </p:spPr>
      </p:pic>
      <p:pic>
        <p:nvPicPr>
          <p:cNvPr id="1172" name="Google Shape;1172;p152"/>
          <p:cNvPicPr preferRelativeResize="0"/>
          <p:nvPr/>
        </p:nvPicPr>
        <p:blipFill>
          <a:blip r:embed="rId9">
            <a:alphaModFix/>
          </a:blip>
          <a:stretch>
            <a:fillRect/>
          </a:stretch>
        </p:blipFill>
        <p:spPr>
          <a:xfrm>
            <a:off x="5253425" y="2813688"/>
            <a:ext cx="714375" cy="704850"/>
          </a:xfrm>
          <a:prstGeom prst="rect">
            <a:avLst/>
          </a:prstGeom>
          <a:noFill/>
          <a:ln>
            <a:noFill/>
          </a:ln>
        </p:spPr>
      </p:pic>
      <p:pic>
        <p:nvPicPr>
          <p:cNvPr id="1173" name="Google Shape;1173;p152"/>
          <p:cNvPicPr preferRelativeResize="0"/>
          <p:nvPr/>
        </p:nvPicPr>
        <p:blipFill>
          <a:blip r:embed="rId10">
            <a:alphaModFix/>
          </a:blip>
          <a:stretch>
            <a:fillRect/>
          </a:stretch>
        </p:blipFill>
        <p:spPr>
          <a:xfrm>
            <a:off x="5967800" y="2847025"/>
            <a:ext cx="638175" cy="638175"/>
          </a:xfrm>
          <a:prstGeom prst="rect">
            <a:avLst/>
          </a:prstGeom>
          <a:noFill/>
          <a:ln>
            <a:noFill/>
          </a:ln>
        </p:spPr>
      </p:pic>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77" name="Shape 1177"/>
        <p:cNvGrpSpPr/>
        <p:nvPr/>
      </p:nvGrpSpPr>
      <p:grpSpPr>
        <a:xfrm>
          <a:off x="0" y="0"/>
          <a:ext cx="0" cy="0"/>
          <a:chOff x="0" y="0"/>
          <a:chExt cx="0" cy="0"/>
        </a:xfrm>
      </p:grpSpPr>
      <p:sp>
        <p:nvSpPr>
          <p:cNvPr id="1178" name="Google Shape;1178;p153"/>
          <p:cNvSpPr txBox="1"/>
          <p:nvPr>
            <p:ph idx="1" type="subTitle"/>
          </p:nvPr>
        </p:nvSpPr>
        <p:spPr>
          <a:xfrm>
            <a:off x="13495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Data Collection - Best Practices</a:t>
            </a:r>
            <a:endParaRPr>
              <a:solidFill>
                <a:srgbClr val="38761D"/>
              </a:solidFill>
            </a:endParaRPr>
          </a:p>
        </p:txBody>
      </p:sp>
      <p:pic>
        <p:nvPicPr>
          <p:cNvPr id="1179" name="Google Shape;1179;p153"/>
          <p:cNvPicPr preferRelativeResize="0"/>
          <p:nvPr/>
        </p:nvPicPr>
        <p:blipFill>
          <a:blip r:embed="rId3">
            <a:alphaModFix/>
          </a:blip>
          <a:stretch>
            <a:fillRect/>
          </a:stretch>
        </p:blipFill>
        <p:spPr>
          <a:xfrm>
            <a:off x="0" y="0"/>
            <a:ext cx="1466275" cy="730575"/>
          </a:xfrm>
          <a:prstGeom prst="rect">
            <a:avLst/>
          </a:prstGeom>
          <a:noFill/>
          <a:ln>
            <a:noFill/>
          </a:ln>
        </p:spPr>
      </p:pic>
      <p:sp>
        <p:nvSpPr>
          <p:cNvPr id="1180" name="Google Shape;1180;p153"/>
          <p:cNvSpPr txBox="1"/>
          <p:nvPr/>
        </p:nvSpPr>
        <p:spPr>
          <a:xfrm>
            <a:off x="430200" y="909300"/>
            <a:ext cx="8283600" cy="4002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t>Best Practices</a:t>
            </a:r>
            <a:endParaRPr sz="800">
              <a:solidFill>
                <a:schemeClr val="dk1"/>
              </a:solidFill>
            </a:endParaRPr>
          </a:p>
          <a:p>
            <a:pPr indent="0" lvl="0" marL="0" rtl="0" algn="l">
              <a:lnSpc>
                <a:spcPct val="115000"/>
              </a:lnSpc>
              <a:spcBef>
                <a:spcPts val="1100"/>
              </a:spcBef>
              <a:spcAft>
                <a:spcPts val="0"/>
              </a:spcAft>
              <a:buClr>
                <a:schemeClr val="dk1"/>
              </a:buClr>
              <a:buSzPts val="1100"/>
              <a:buFont typeface="Arial"/>
              <a:buNone/>
            </a:pPr>
            <a:r>
              <a:rPr lang="en" sz="1200">
                <a:solidFill>
                  <a:schemeClr val="dk1"/>
                </a:solidFill>
              </a:rPr>
              <a:t>There is a lot of things to consider, but let’s start with the basic common practices when collecting images for a dataset.</a:t>
            </a:r>
            <a:endParaRPr sz="1200">
              <a:solidFill>
                <a:schemeClr val="dk1"/>
              </a:solidFill>
            </a:endParaRPr>
          </a:p>
          <a:p>
            <a:pPr indent="-304800" lvl="0" marL="457200" rtl="0" algn="l">
              <a:lnSpc>
                <a:spcPct val="115000"/>
              </a:lnSpc>
              <a:spcBef>
                <a:spcPts val="1100"/>
              </a:spcBef>
              <a:spcAft>
                <a:spcPts val="0"/>
              </a:spcAft>
              <a:buClr>
                <a:schemeClr val="dk1"/>
              </a:buClr>
              <a:buSzPts val="1200"/>
              <a:buAutoNum type="arabicPeriod"/>
            </a:pPr>
            <a:r>
              <a:rPr b="1" lang="en" sz="1200">
                <a:solidFill>
                  <a:srgbClr val="0000FF"/>
                </a:solidFill>
              </a:rPr>
              <a:t>Each label </a:t>
            </a:r>
            <a:r>
              <a:rPr lang="en" sz="1200">
                <a:solidFill>
                  <a:schemeClr val="dk1"/>
                </a:solidFill>
              </a:rPr>
              <a:t>(class) should have at least </a:t>
            </a:r>
            <a:r>
              <a:rPr b="1" lang="en" sz="1200">
                <a:solidFill>
                  <a:srgbClr val="0000FF"/>
                </a:solidFill>
              </a:rPr>
              <a:t>1000 images</a:t>
            </a:r>
            <a:r>
              <a:rPr b="1" lang="en" sz="1200">
                <a:solidFill>
                  <a:schemeClr val="dk1"/>
                </a:solidFill>
              </a:rPr>
              <a:t>.</a:t>
            </a:r>
            <a:br>
              <a:rPr lang="en" sz="1200">
                <a:solidFill>
                  <a:schemeClr val="dk1"/>
                </a:solidFill>
              </a:rPr>
            </a:br>
            <a:endParaRPr sz="1200">
              <a:solidFill>
                <a:srgbClr val="0000FF"/>
              </a:solidFill>
            </a:endParaRPr>
          </a:p>
          <a:p>
            <a:pPr indent="-304800" lvl="0" marL="457200" rtl="0" algn="l">
              <a:lnSpc>
                <a:spcPct val="115000"/>
              </a:lnSpc>
              <a:spcBef>
                <a:spcPts val="0"/>
              </a:spcBef>
              <a:spcAft>
                <a:spcPts val="0"/>
              </a:spcAft>
              <a:buClr>
                <a:schemeClr val="dk1"/>
              </a:buClr>
              <a:buSzPts val="1200"/>
              <a:buAutoNum type="arabicPeriod"/>
            </a:pPr>
            <a:r>
              <a:rPr b="1" lang="en" sz="1200">
                <a:solidFill>
                  <a:srgbClr val="0000FF"/>
                </a:solidFill>
              </a:rPr>
              <a:t>Each</a:t>
            </a:r>
            <a:r>
              <a:rPr lang="en" sz="1200">
                <a:solidFill>
                  <a:srgbClr val="0000FF"/>
                </a:solidFill>
              </a:rPr>
              <a:t> </a:t>
            </a:r>
            <a:r>
              <a:rPr lang="en" sz="1200">
                <a:solidFill>
                  <a:schemeClr val="dk1"/>
                </a:solidFill>
              </a:rPr>
              <a:t>distinct color for a label should be at least </a:t>
            </a:r>
            <a:r>
              <a:rPr b="1" lang="en" sz="1200">
                <a:solidFill>
                  <a:srgbClr val="0000FF"/>
                </a:solidFill>
              </a:rPr>
              <a:t>10% of the images for that label</a:t>
            </a:r>
            <a:r>
              <a:rPr b="1" lang="en" sz="1200">
                <a:solidFill>
                  <a:schemeClr val="dk1"/>
                </a:solidFill>
              </a:rPr>
              <a:t>.</a:t>
            </a:r>
            <a:endParaRPr b="1" sz="1200">
              <a:solidFill>
                <a:schemeClr val="dk1"/>
              </a:solidFill>
            </a:endParaRPr>
          </a:p>
          <a:p>
            <a:pPr indent="0" lvl="0" marL="457200" rtl="0" algn="l">
              <a:lnSpc>
                <a:spcPct val="115000"/>
              </a:lnSpc>
              <a:spcBef>
                <a:spcPts val="1100"/>
              </a:spcBef>
              <a:spcAft>
                <a:spcPts val="0"/>
              </a:spcAft>
              <a:buClr>
                <a:schemeClr val="dk1"/>
              </a:buClr>
              <a:buSzPts val="1100"/>
              <a:buFont typeface="Arial"/>
              <a:buNone/>
            </a:pPr>
            <a:r>
              <a:rPr lang="en" sz="1200">
                <a:solidFill>
                  <a:schemeClr val="dk1"/>
                </a:solidFill>
              </a:rPr>
              <a:t>Example: 1000 images of apples with color red, green and yellow. At least 100 should be green apples, another 100 red apples and another 100 yellow apples.</a:t>
            </a:r>
            <a:endParaRPr sz="1200">
              <a:solidFill>
                <a:schemeClr val="dk1"/>
              </a:solidFill>
            </a:endParaRPr>
          </a:p>
          <a:p>
            <a:pPr indent="-304800" lvl="0" marL="457200" rtl="0" algn="l">
              <a:lnSpc>
                <a:spcPct val="115000"/>
              </a:lnSpc>
              <a:spcBef>
                <a:spcPts val="1100"/>
              </a:spcBef>
              <a:spcAft>
                <a:spcPts val="0"/>
              </a:spcAft>
              <a:buClr>
                <a:schemeClr val="dk1"/>
              </a:buClr>
              <a:buSzPts val="1200"/>
              <a:buAutoNum type="arabicPeriod"/>
            </a:pPr>
            <a:r>
              <a:rPr lang="en" sz="1200">
                <a:solidFill>
                  <a:schemeClr val="dk1"/>
                </a:solidFill>
              </a:rPr>
              <a:t>Each </a:t>
            </a:r>
            <a:r>
              <a:rPr b="1" lang="en" sz="1200">
                <a:solidFill>
                  <a:srgbClr val="0000FF"/>
                </a:solidFill>
              </a:rPr>
              <a:t>secondary (not always present) feature for a labe</a:t>
            </a:r>
            <a:r>
              <a:rPr lang="en" sz="1200">
                <a:solidFill>
                  <a:schemeClr val="dk1"/>
                </a:solidFill>
              </a:rPr>
              <a:t>l should be at least </a:t>
            </a:r>
            <a:r>
              <a:rPr b="1" lang="en" sz="1200">
                <a:solidFill>
                  <a:srgbClr val="0000FF"/>
                </a:solidFill>
              </a:rPr>
              <a:t>5% of the images for the label</a:t>
            </a:r>
            <a:r>
              <a:rPr lang="en" sz="1200">
                <a:solidFill>
                  <a:schemeClr val="dk1"/>
                </a:solidFill>
              </a:rPr>
              <a:t>.</a:t>
            </a:r>
            <a:endParaRPr sz="1200">
              <a:solidFill>
                <a:schemeClr val="dk1"/>
              </a:solidFill>
            </a:endParaRPr>
          </a:p>
          <a:p>
            <a:pPr indent="0" lvl="0" marL="0" rtl="0" algn="l">
              <a:lnSpc>
                <a:spcPct val="115000"/>
              </a:lnSpc>
              <a:spcBef>
                <a:spcPts val="1100"/>
              </a:spcBef>
              <a:spcAft>
                <a:spcPts val="0"/>
              </a:spcAft>
              <a:buClr>
                <a:schemeClr val="dk1"/>
              </a:buClr>
              <a:buSzPts val="1100"/>
              <a:buFont typeface="Arial"/>
              <a:buNone/>
            </a:pPr>
            <a:r>
              <a:rPr lang="en" sz="1200">
                <a:solidFill>
                  <a:schemeClr val="dk1"/>
                </a:solidFill>
              </a:rPr>
              <a:t>	Example: 1000 images of apples. At least 50 are with a stem and 50 without a stem.</a:t>
            </a:r>
            <a:endParaRPr sz="1200">
              <a:solidFill>
                <a:schemeClr val="dk1"/>
              </a:solidFill>
            </a:endParaRPr>
          </a:p>
          <a:p>
            <a:pPr indent="-304800" lvl="0" marL="457200" rtl="0" algn="l">
              <a:lnSpc>
                <a:spcPct val="115000"/>
              </a:lnSpc>
              <a:spcBef>
                <a:spcPts val="1100"/>
              </a:spcBef>
              <a:spcAft>
                <a:spcPts val="0"/>
              </a:spcAft>
              <a:buClr>
                <a:schemeClr val="dk1"/>
              </a:buClr>
              <a:buSzPts val="1200"/>
              <a:buAutoNum type="arabicPeriod"/>
            </a:pPr>
            <a:r>
              <a:rPr lang="en" sz="1200">
                <a:solidFill>
                  <a:schemeClr val="dk1"/>
                </a:solidFill>
              </a:rPr>
              <a:t>When there is a </a:t>
            </a:r>
            <a:r>
              <a:rPr b="1" lang="en" sz="1200">
                <a:solidFill>
                  <a:srgbClr val="0000FF"/>
                </a:solidFill>
              </a:rPr>
              <a:t>progression in state (e.g., age) for a label</a:t>
            </a:r>
            <a:r>
              <a:rPr lang="en" sz="1200">
                <a:solidFill>
                  <a:schemeClr val="dk1"/>
                </a:solidFill>
              </a:rPr>
              <a:t>, the progression should be at least </a:t>
            </a:r>
            <a:r>
              <a:rPr b="1" lang="en" sz="1200">
                <a:solidFill>
                  <a:srgbClr val="0000FF"/>
                </a:solidFill>
              </a:rPr>
              <a:t>20% of the images for the label</a:t>
            </a:r>
            <a:r>
              <a:rPr lang="en" sz="1200">
                <a:solidFill>
                  <a:schemeClr val="dk1"/>
                </a:solidFill>
              </a:rPr>
              <a:t>.</a:t>
            </a:r>
            <a:endParaRPr sz="1200">
              <a:solidFill>
                <a:schemeClr val="dk1"/>
              </a:solidFill>
            </a:endParaRPr>
          </a:p>
          <a:p>
            <a:pPr indent="0" lvl="0" marL="0" rtl="0" algn="l">
              <a:lnSpc>
                <a:spcPct val="115000"/>
              </a:lnSpc>
              <a:spcBef>
                <a:spcPts val="1100"/>
              </a:spcBef>
              <a:spcAft>
                <a:spcPts val="0"/>
              </a:spcAft>
              <a:buClr>
                <a:schemeClr val="dk1"/>
              </a:buClr>
              <a:buSzPts val="1100"/>
              <a:buFont typeface="Arial"/>
              <a:buNone/>
            </a:pPr>
            <a:r>
              <a:rPr lang="en" sz="1200">
                <a:solidFill>
                  <a:schemeClr val="dk1"/>
                </a:solidFill>
              </a:rPr>
              <a:t>	Example: 1000 images of apples. At least 200 are ripe, spoiled, insect damaged, sliced or  </a:t>
            </a:r>
            <a:br>
              <a:rPr lang="en" sz="1200">
                <a:solidFill>
                  <a:schemeClr val="dk1"/>
                </a:solidFill>
              </a:rPr>
            </a:br>
            <a:r>
              <a:rPr lang="en" sz="1200">
                <a:solidFill>
                  <a:schemeClr val="dk1"/>
                </a:solidFill>
              </a:rPr>
              <a:t>	Partially eaten.</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p:txBody>
      </p:sp>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84" name="Shape 1184"/>
        <p:cNvGrpSpPr/>
        <p:nvPr/>
      </p:nvGrpSpPr>
      <p:grpSpPr>
        <a:xfrm>
          <a:off x="0" y="0"/>
          <a:ext cx="0" cy="0"/>
          <a:chOff x="0" y="0"/>
          <a:chExt cx="0" cy="0"/>
        </a:xfrm>
      </p:grpSpPr>
      <p:sp>
        <p:nvSpPr>
          <p:cNvPr id="1185" name="Google Shape;1185;p154"/>
          <p:cNvSpPr txBox="1"/>
          <p:nvPr>
            <p:ph idx="1" type="subTitle"/>
          </p:nvPr>
        </p:nvSpPr>
        <p:spPr>
          <a:xfrm>
            <a:off x="13495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Data Collection - Not Any Class</a:t>
            </a:r>
            <a:endParaRPr>
              <a:solidFill>
                <a:srgbClr val="38761D"/>
              </a:solidFill>
            </a:endParaRPr>
          </a:p>
        </p:txBody>
      </p:sp>
      <p:pic>
        <p:nvPicPr>
          <p:cNvPr id="1186" name="Google Shape;1186;p154"/>
          <p:cNvPicPr preferRelativeResize="0"/>
          <p:nvPr/>
        </p:nvPicPr>
        <p:blipFill>
          <a:blip r:embed="rId3">
            <a:alphaModFix/>
          </a:blip>
          <a:stretch>
            <a:fillRect/>
          </a:stretch>
        </p:blipFill>
        <p:spPr>
          <a:xfrm>
            <a:off x="0" y="0"/>
            <a:ext cx="1466275" cy="730575"/>
          </a:xfrm>
          <a:prstGeom prst="rect">
            <a:avLst/>
          </a:prstGeom>
          <a:noFill/>
          <a:ln>
            <a:noFill/>
          </a:ln>
        </p:spPr>
      </p:pic>
      <p:sp>
        <p:nvSpPr>
          <p:cNvPr id="1187" name="Google Shape;1187;p154"/>
          <p:cNvSpPr txBox="1"/>
          <p:nvPr/>
        </p:nvSpPr>
        <p:spPr>
          <a:xfrm>
            <a:off x="430200" y="909300"/>
            <a:ext cx="8283600" cy="4002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t>Not Any Class</a:t>
            </a:r>
            <a:endParaRPr sz="800">
              <a:solidFill>
                <a:schemeClr val="dk1"/>
              </a:solidFill>
            </a:endParaRPr>
          </a:p>
          <a:p>
            <a:pPr indent="0" lvl="0" marL="0" rtl="0" algn="l">
              <a:lnSpc>
                <a:spcPct val="115000"/>
              </a:lnSpc>
              <a:spcBef>
                <a:spcPts val="1100"/>
              </a:spcBef>
              <a:spcAft>
                <a:spcPts val="0"/>
              </a:spcAft>
              <a:buNone/>
            </a:pPr>
            <a:r>
              <a:rPr lang="en">
                <a:solidFill>
                  <a:schemeClr val="dk1"/>
                </a:solidFill>
              </a:rPr>
              <a:t>Another </a:t>
            </a:r>
            <a:r>
              <a:rPr b="1" lang="en">
                <a:solidFill>
                  <a:srgbClr val="0000FF"/>
                </a:solidFill>
              </a:rPr>
              <a:t>common practice that improves overall accuracy</a:t>
            </a:r>
            <a:r>
              <a:rPr lang="en">
                <a:solidFill>
                  <a:schemeClr val="dk1"/>
                </a:solidFill>
              </a:rPr>
              <a:t> is to create one </a:t>
            </a:r>
            <a:r>
              <a:rPr b="1" lang="en">
                <a:solidFill>
                  <a:srgbClr val="0000FF"/>
                </a:solidFill>
              </a:rPr>
              <a:t>additional label as </a:t>
            </a:r>
            <a:r>
              <a:rPr b="1" i="1" lang="en">
                <a:solidFill>
                  <a:srgbClr val="0000FF"/>
                </a:solidFill>
              </a:rPr>
              <a:t>not any</a:t>
            </a:r>
            <a:r>
              <a:rPr lang="en">
                <a:solidFill>
                  <a:schemeClr val="dk1"/>
                </a:solidFill>
              </a:rPr>
              <a:t>, and populate the label with randomly chosen images that are not of any of the labels which the model will be trained to recognize.</a:t>
            </a:r>
            <a:endParaRPr>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p:txBody>
      </p:sp>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91" name="Shape 1191"/>
        <p:cNvGrpSpPr/>
        <p:nvPr/>
      </p:nvGrpSpPr>
      <p:grpSpPr>
        <a:xfrm>
          <a:off x="0" y="0"/>
          <a:ext cx="0" cy="0"/>
          <a:chOff x="0" y="0"/>
          <a:chExt cx="0" cy="0"/>
        </a:xfrm>
      </p:grpSpPr>
      <p:sp>
        <p:nvSpPr>
          <p:cNvPr id="1192" name="Google Shape;1192;p155"/>
          <p:cNvSpPr txBox="1"/>
          <p:nvPr>
            <p:ph idx="1" type="subTitle"/>
          </p:nvPr>
        </p:nvSpPr>
        <p:spPr>
          <a:xfrm>
            <a:off x="13495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Data Collection - Unbalanced</a:t>
            </a:r>
            <a:endParaRPr>
              <a:solidFill>
                <a:srgbClr val="38761D"/>
              </a:solidFill>
            </a:endParaRPr>
          </a:p>
        </p:txBody>
      </p:sp>
      <p:pic>
        <p:nvPicPr>
          <p:cNvPr id="1193" name="Google Shape;1193;p155"/>
          <p:cNvPicPr preferRelativeResize="0"/>
          <p:nvPr/>
        </p:nvPicPr>
        <p:blipFill>
          <a:blip r:embed="rId3">
            <a:alphaModFix/>
          </a:blip>
          <a:stretch>
            <a:fillRect/>
          </a:stretch>
        </p:blipFill>
        <p:spPr>
          <a:xfrm>
            <a:off x="0" y="0"/>
            <a:ext cx="1466275" cy="730575"/>
          </a:xfrm>
          <a:prstGeom prst="rect">
            <a:avLst/>
          </a:prstGeom>
          <a:noFill/>
          <a:ln>
            <a:noFill/>
          </a:ln>
        </p:spPr>
      </p:pic>
      <p:sp>
        <p:nvSpPr>
          <p:cNvPr id="1194" name="Google Shape;1194;p155"/>
          <p:cNvSpPr txBox="1"/>
          <p:nvPr/>
        </p:nvSpPr>
        <p:spPr>
          <a:xfrm>
            <a:off x="430200" y="909300"/>
            <a:ext cx="8283600" cy="4002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t>Too Few Examples in Class (Unbalanced)</a:t>
            </a:r>
            <a:endParaRPr sz="1200">
              <a:solidFill>
                <a:srgbClr val="666666"/>
              </a:solidFill>
            </a:endParaRPr>
          </a:p>
          <a:p>
            <a:pPr indent="0" lvl="0" marL="0" rtl="0" algn="l">
              <a:lnSpc>
                <a:spcPct val="115000"/>
              </a:lnSpc>
              <a:spcBef>
                <a:spcPts val="1100"/>
              </a:spcBef>
              <a:spcAft>
                <a:spcPts val="0"/>
              </a:spcAft>
              <a:buNone/>
            </a:pPr>
            <a:r>
              <a:rPr lang="en" sz="1200">
                <a:solidFill>
                  <a:schemeClr val="dk1"/>
                </a:solidFill>
              </a:rPr>
              <a:t>A label (class) within a dataset may simply be too small, relative to the other labels. In this case, the dataset is referred to as being </a:t>
            </a:r>
            <a:r>
              <a:rPr b="1" i="1" lang="en" sz="1200">
                <a:solidFill>
                  <a:schemeClr val="dk1"/>
                </a:solidFill>
              </a:rPr>
              <a:t>unbalanced</a:t>
            </a:r>
            <a:r>
              <a:rPr lang="en" sz="1200">
                <a:solidFill>
                  <a:schemeClr val="dk1"/>
                </a:solidFill>
              </a:rPr>
              <a:t>.</a:t>
            </a:r>
            <a:endParaRPr sz="1200">
              <a:solidFill>
                <a:schemeClr val="dk1"/>
              </a:solidFill>
            </a:endParaRPr>
          </a:p>
          <a:p>
            <a:pPr indent="0" lvl="0" marL="0" rtl="0" algn="l">
              <a:lnSpc>
                <a:spcPct val="115000"/>
              </a:lnSpc>
              <a:spcBef>
                <a:spcPts val="1100"/>
              </a:spcBef>
              <a:spcAft>
                <a:spcPts val="0"/>
              </a:spcAft>
              <a:buNone/>
            </a:pPr>
            <a:r>
              <a:rPr lang="en" sz="1200">
                <a:solidFill>
                  <a:schemeClr val="dk1"/>
                </a:solidFill>
              </a:rPr>
              <a:t>Here are some common practices for determining when a dataset is considered unbalanced:</a:t>
            </a:r>
            <a:endParaRPr sz="1200">
              <a:solidFill>
                <a:schemeClr val="dk1"/>
              </a:solidFill>
            </a:endParaRPr>
          </a:p>
          <a:p>
            <a:pPr indent="-304800" lvl="0" marL="457200" rtl="0" algn="l">
              <a:lnSpc>
                <a:spcPct val="115000"/>
              </a:lnSpc>
              <a:spcBef>
                <a:spcPts val="1100"/>
              </a:spcBef>
              <a:spcAft>
                <a:spcPts val="0"/>
              </a:spcAft>
              <a:buClr>
                <a:schemeClr val="dk1"/>
              </a:buClr>
              <a:buSzPts val="1200"/>
              <a:buAutoNum type="arabicPeriod"/>
            </a:pPr>
            <a:r>
              <a:rPr b="1" lang="en" sz="1200">
                <a:solidFill>
                  <a:srgbClr val="0000FF"/>
                </a:solidFill>
              </a:rPr>
              <a:t>If the number of images for any label is less than 20% of the mean</a:t>
            </a:r>
            <a:r>
              <a:rPr lang="en" sz="1200">
                <a:solidFill>
                  <a:schemeClr val="dk1"/>
                </a:solidFill>
              </a:rPr>
              <a:t>. </a:t>
            </a:r>
            <a:br>
              <a:rPr lang="en" sz="1200">
                <a:solidFill>
                  <a:schemeClr val="dk1"/>
                </a:solidFill>
              </a:rPr>
            </a:br>
            <a:br>
              <a:rPr lang="en" sz="1200">
                <a:solidFill>
                  <a:schemeClr val="dk1"/>
                </a:solidFill>
              </a:rPr>
            </a:br>
            <a:r>
              <a:rPr lang="en" sz="1200">
                <a:solidFill>
                  <a:schemeClr val="dk1"/>
                </a:solidFill>
              </a:rPr>
              <a:t>For example, let’s say that for each label in the fruits dataset has an average (mean) of 1000 images --then for any one label (e.g., plum), there should be at least 200 images.</a:t>
            </a:r>
            <a:br>
              <a:rPr lang="en" sz="1200">
                <a:solidFill>
                  <a:schemeClr val="dk1"/>
                </a:solidFill>
              </a:rPr>
            </a:br>
            <a:endParaRPr sz="1200">
              <a:solidFill>
                <a:schemeClr val="dk1"/>
              </a:solidFill>
            </a:endParaRPr>
          </a:p>
          <a:p>
            <a:pPr indent="-304800" lvl="0" marL="457200" rtl="0" algn="l">
              <a:lnSpc>
                <a:spcPct val="115000"/>
              </a:lnSpc>
              <a:spcBef>
                <a:spcPts val="0"/>
              </a:spcBef>
              <a:spcAft>
                <a:spcPts val="0"/>
              </a:spcAft>
              <a:buClr>
                <a:schemeClr val="dk1"/>
              </a:buClr>
              <a:buSzPts val="1200"/>
              <a:buAutoNum type="arabicPeriod"/>
            </a:pPr>
            <a:r>
              <a:rPr b="1" lang="en" sz="1200">
                <a:solidFill>
                  <a:srgbClr val="0000FF"/>
                </a:solidFill>
              </a:rPr>
              <a:t>If the number of images for any label is less than 10% of the label with the most images</a:t>
            </a:r>
            <a:r>
              <a:rPr lang="en" sz="1200">
                <a:solidFill>
                  <a:schemeClr val="dk1"/>
                </a:solidFill>
              </a:rPr>
              <a:t>.</a:t>
            </a:r>
            <a:endParaRPr sz="1200">
              <a:solidFill>
                <a:schemeClr val="dk1"/>
              </a:solidFill>
            </a:endParaRPr>
          </a:p>
          <a:p>
            <a:pPr indent="0" lvl="0" marL="457200" rtl="0" algn="l">
              <a:lnSpc>
                <a:spcPct val="115000"/>
              </a:lnSpc>
              <a:spcBef>
                <a:spcPts val="1100"/>
              </a:spcBef>
              <a:spcAft>
                <a:spcPts val="0"/>
              </a:spcAft>
              <a:buNone/>
            </a:pPr>
            <a:r>
              <a:rPr lang="en" sz="1200">
                <a:solidFill>
                  <a:schemeClr val="dk1"/>
                </a:solidFill>
              </a:rPr>
              <a:t>For example, let’s say that apples have 3000 images and has the most images of all the labels --then for any one label, there should be at least 300 images.</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p:txBody>
      </p:sp>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98" name="Shape 1198"/>
        <p:cNvGrpSpPr/>
        <p:nvPr/>
      </p:nvGrpSpPr>
      <p:grpSpPr>
        <a:xfrm>
          <a:off x="0" y="0"/>
          <a:ext cx="0" cy="0"/>
          <a:chOff x="0" y="0"/>
          <a:chExt cx="0" cy="0"/>
        </a:xfrm>
      </p:grpSpPr>
      <p:sp>
        <p:nvSpPr>
          <p:cNvPr id="1199" name="Google Shape;1199;p156"/>
          <p:cNvSpPr txBox="1"/>
          <p:nvPr>
            <p:ph idx="1" type="subTitle"/>
          </p:nvPr>
        </p:nvSpPr>
        <p:spPr>
          <a:xfrm>
            <a:off x="13495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Data Collection - Insufficient Variance</a:t>
            </a:r>
            <a:endParaRPr>
              <a:solidFill>
                <a:srgbClr val="38761D"/>
              </a:solidFill>
            </a:endParaRPr>
          </a:p>
        </p:txBody>
      </p:sp>
      <p:pic>
        <p:nvPicPr>
          <p:cNvPr id="1200" name="Google Shape;1200;p156"/>
          <p:cNvPicPr preferRelativeResize="0"/>
          <p:nvPr/>
        </p:nvPicPr>
        <p:blipFill>
          <a:blip r:embed="rId3">
            <a:alphaModFix/>
          </a:blip>
          <a:stretch>
            <a:fillRect/>
          </a:stretch>
        </p:blipFill>
        <p:spPr>
          <a:xfrm>
            <a:off x="0" y="0"/>
            <a:ext cx="1466275" cy="730575"/>
          </a:xfrm>
          <a:prstGeom prst="rect">
            <a:avLst/>
          </a:prstGeom>
          <a:noFill/>
          <a:ln>
            <a:noFill/>
          </a:ln>
        </p:spPr>
      </p:pic>
      <p:sp>
        <p:nvSpPr>
          <p:cNvPr id="1201" name="Google Shape;1201;p156"/>
          <p:cNvSpPr txBox="1"/>
          <p:nvPr/>
        </p:nvSpPr>
        <p:spPr>
          <a:xfrm>
            <a:off x="430200" y="909300"/>
            <a:ext cx="8283600" cy="4002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t>Insufficient Variance in Perspective</a:t>
            </a:r>
            <a:endParaRPr sz="1200">
              <a:solidFill>
                <a:srgbClr val="666666"/>
              </a:solidFill>
            </a:endParaRPr>
          </a:p>
          <a:p>
            <a:pPr indent="0" lvl="0" marL="0" rtl="0" algn="l">
              <a:lnSpc>
                <a:spcPct val="115000"/>
              </a:lnSpc>
              <a:spcBef>
                <a:spcPts val="1100"/>
              </a:spcBef>
              <a:spcAft>
                <a:spcPts val="0"/>
              </a:spcAft>
              <a:buNone/>
            </a:pPr>
            <a:r>
              <a:rPr lang="en" sz="1200">
                <a:solidFill>
                  <a:schemeClr val="dk1"/>
                </a:solidFill>
              </a:rPr>
              <a:t>If all the images in a label are from the same perspective (angle, distance) then it’s likely during training </a:t>
            </a:r>
            <a:r>
              <a:rPr b="1" lang="en" sz="1200">
                <a:solidFill>
                  <a:srgbClr val="0000FF"/>
                </a:solidFill>
              </a:rPr>
              <a:t>that the model will overfit</a:t>
            </a:r>
            <a:r>
              <a:rPr lang="en" sz="1200">
                <a:solidFill>
                  <a:schemeClr val="dk1"/>
                </a:solidFill>
              </a:rPr>
              <a:t>. </a:t>
            </a:r>
            <a:endParaRPr sz="1200">
              <a:solidFill>
                <a:schemeClr val="dk1"/>
              </a:solidFill>
            </a:endParaRPr>
          </a:p>
          <a:p>
            <a:pPr indent="0" lvl="0" marL="0" rtl="0" algn="l">
              <a:lnSpc>
                <a:spcPct val="115000"/>
              </a:lnSpc>
              <a:spcBef>
                <a:spcPts val="1100"/>
              </a:spcBef>
              <a:spcAft>
                <a:spcPts val="0"/>
              </a:spcAft>
              <a:buNone/>
            </a:pPr>
            <a:r>
              <a:rPr b="1" lang="en" sz="1200">
                <a:solidFill>
                  <a:srgbClr val="0000FF"/>
                </a:solidFill>
              </a:rPr>
              <a:t>Overfitting means that the weights and biases learned will be tightly fitted to the images for that label(s) </a:t>
            </a:r>
            <a:r>
              <a:rPr lang="en" sz="1200">
                <a:solidFill>
                  <a:schemeClr val="dk1"/>
                </a:solidFill>
              </a:rPr>
              <a:t>in the training data, and while the accuracy will be very high with the training data, but when evaluated against image samples of a different perspective, the accuracy is very low.</a:t>
            </a:r>
            <a:endParaRPr sz="1200">
              <a:solidFill>
                <a:schemeClr val="dk1"/>
              </a:solidFill>
            </a:endParaRPr>
          </a:p>
          <a:p>
            <a:pPr indent="0" lvl="0" marL="0" rtl="0" algn="l">
              <a:lnSpc>
                <a:spcPct val="115000"/>
              </a:lnSpc>
              <a:spcBef>
                <a:spcPts val="1100"/>
              </a:spcBef>
              <a:spcAft>
                <a:spcPts val="0"/>
              </a:spcAft>
              <a:buNone/>
            </a:pPr>
            <a:r>
              <a:rPr lang="en" sz="1200">
                <a:solidFill>
                  <a:schemeClr val="dk1"/>
                </a:solidFill>
              </a:rPr>
              <a:t>A change in perspective will cause a change in spatial distances between features.  Consider the example of the two images of an apple below. In the first one, the apple is viewed straight on, while in the second one, the apple is slightly tilted. It’s the same apple, but the spatial relationship between the stem and the body of the apple has changed (i.e., rotation).</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p:txBody>
      </p:sp>
      <p:pic>
        <p:nvPicPr>
          <p:cNvPr id="1202" name="Google Shape;1202;p156"/>
          <p:cNvPicPr preferRelativeResize="0"/>
          <p:nvPr/>
        </p:nvPicPr>
        <p:blipFill>
          <a:blip r:embed="rId4">
            <a:alphaModFix/>
          </a:blip>
          <a:stretch>
            <a:fillRect/>
          </a:stretch>
        </p:blipFill>
        <p:spPr>
          <a:xfrm>
            <a:off x="3398400" y="3825750"/>
            <a:ext cx="1085850" cy="1085850"/>
          </a:xfrm>
          <a:prstGeom prst="rect">
            <a:avLst/>
          </a:prstGeom>
          <a:noFill/>
          <a:ln>
            <a:noFill/>
          </a:ln>
        </p:spPr>
      </p:pic>
      <p:pic>
        <p:nvPicPr>
          <p:cNvPr id="1203" name="Google Shape;1203;p156"/>
          <p:cNvPicPr preferRelativeResize="0"/>
          <p:nvPr/>
        </p:nvPicPr>
        <p:blipFill>
          <a:blip r:embed="rId5">
            <a:alphaModFix/>
          </a:blip>
          <a:stretch>
            <a:fillRect/>
          </a:stretch>
        </p:blipFill>
        <p:spPr>
          <a:xfrm>
            <a:off x="4572000" y="3816225"/>
            <a:ext cx="1333500" cy="1104900"/>
          </a:xfrm>
          <a:prstGeom prst="rect">
            <a:avLst/>
          </a:prstGeom>
          <a:noFill/>
          <a:ln>
            <a:noFill/>
          </a:ln>
        </p:spPr>
      </p:pic>
    </p:spTree>
  </p:cSld>
  <p:clrMapOvr>
    <a:masterClrMapping/>
  </p:clrMapOvr>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07" name="Shape 1207"/>
        <p:cNvGrpSpPr/>
        <p:nvPr/>
      </p:nvGrpSpPr>
      <p:grpSpPr>
        <a:xfrm>
          <a:off x="0" y="0"/>
          <a:ext cx="0" cy="0"/>
          <a:chOff x="0" y="0"/>
          <a:chExt cx="0" cy="0"/>
        </a:xfrm>
      </p:grpSpPr>
      <p:sp>
        <p:nvSpPr>
          <p:cNvPr id="1208" name="Google Shape;1208;p157"/>
          <p:cNvSpPr txBox="1"/>
          <p:nvPr>
            <p:ph idx="1" type="subTitle"/>
          </p:nvPr>
        </p:nvSpPr>
        <p:spPr>
          <a:xfrm>
            <a:off x="3117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Data Collection - Spatial Relationships</a:t>
            </a:r>
            <a:endParaRPr>
              <a:solidFill>
                <a:srgbClr val="38761D"/>
              </a:solidFill>
            </a:endParaRPr>
          </a:p>
        </p:txBody>
      </p:sp>
      <p:pic>
        <p:nvPicPr>
          <p:cNvPr id="1209" name="Google Shape;1209;p157"/>
          <p:cNvPicPr preferRelativeResize="0"/>
          <p:nvPr/>
        </p:nvPicPr>
        <p:blipFill>
          <a:blip r:embed="rId3">
            <a:alphaModFix/>
          </a:blip>
          <a:stretch>
            <a:fillRect/>
          </a:stretch>
        </p:blipFill>
        <p:spPr>
          <a:xfrm>
            <a:off x="0" y="0"/>
            <a:ext cx="1466275" cy="730575"/>
          </a:xfrm>
          <a:prstGeom prst="rect">
            <a:avLst/>
          </a:prstGeom>
          <a:noFill/>
          <a:ln>
            <a:noFill/>
          </a:ln>
        </p:spPr>
      </p:pic>
      <p:sp>
        <p:nvSpPr>
          <p:cNvPr id="1210" name="Google Shape;1210;p157"/>
          <p:cNvSpPr txBox="1"/>
          <p:nvPr/>
        </p:nvSpPr>
        <p:spPr>
          <a:xfrm>
            <a:off x="430200" y="812975"/>
            <a:ext cx="8283600" cy="4002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t>Spatial Relationships of Features</a:t>
            </a:r>
            <a:endParaRPr sz="1200">
              <a:solidFill>
                <a:schemeClr val="dk1"/>
              </a:solidFill>
            </a:endParaRPr>
          </a:p>
          <a:p>
            <a:pPr indent="0" lvl="0" marL="0" rtl="0" algn="l">
              <a:lnSpc>
                <a:spcPct val="115000"/>
              </a:lnSpc>
              <a:spcBef>
                <a:spcPts val="1100"/>
              </a:spcBef>
              <a:spcAft>
                <a:spcPts val="0"/>
              </a:spcAft>
              <a:buNone/>
            </a:pPr>
            <a:r>
              <a:rPr lang="en" sz="1200">
                <a:solidFill>
                  <a:schemeClr val="dk1"/>
                </a:solidFill>
              </a:rPr>
              <a:t>Convolutional layers will learn filters to extract individual features into feature maps. Each feature map contains the strength of detection and location in the image of detecting the individual feature, from which the neural network can learn the spatial relationship and variance between instances of the single feature.</a:t>
            </a:r>
            <a:endParaRPr sz="1200">
              <a:solidFill>
                <a:schemeClr val="dk1"/>
              </a:solidFill>
            </a:endParaRPr>
          </a:p>
          <a:p>
            <a:pPr indent="0" lvl="0" marL="0" rtl="0" algn="l">
              <a:lnSpc>
                <a:spcPct val="115000"/>
              </a:lnSpc>
              <a:spcBef>
                <a:spcPts val="1100"/>
              </a:spcBef>
              <a:spcAft>
                <a:spcPts val="0"/>
              </a:spcAft>
              <a:buNone/>
            </a:pPr>
            <a:r>
              <a:rPr lang="en" sz="1200">
                <a:solidFill>
                  <a:schemeClr val="dk1"/>
                </a:solidFill>
              </a:rPr>
              <a:t>Feature maps are then stacked (see picture below). This stacking allows the neural network to learn the spatial relationships and variance between different features.</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p:txBody>
      </p:sp>
      <p:pic>
        <p:nvPicPr>
          <p:cNvPr id="1211" name="Google Shape;1211;p157"/>
          <p:cNvPicPr preferRelativeResize="0"/>
          <p:nvPr/>
        </p:nvPicPr>
        <p:blipFill>
          <a:blip r:embed="rId4">
            <a:alphaModFix/>
          </a:blip>
          <a:stretch>
            <a:fillRect/>
          </a:stretch>
        </p:blipFill>
        <p:spPr>
          <a:xfrm>
            <a:off x="1655000" y="2820450"/>
            <a:ext cx="5943600" cy="1895475"/>
          </a:xfrm>
          <a:prstGeom prst="rect">
            <a:avLst/>
          </a:prstGeom>
          <a:noFill/>
          <a:ln>
            <a:noFill/>
          </a:ln>
        </p:spPr>
      </p:pic>
    </p:spTree>
  </p:cSld>
  <p:clrMapOvr>
    <a:masterClrMapping/>
  </p:clrMapOvr>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15" name="Shape 1215"/>
        <p:cNvGrpSpPr/>
        <p:nvPr/>
      </p:nvGrpSpPr>
      <p:grpSpPr>
        <a:xfrm>
          <a:off x="0" y="0"/>
          <a:ext cx="0" cy="0"/>
          <a:chOff x="0" y="0"/>
          <a:chExt cx="0" cy="0"/>
        </a:xfrm>
      </p:grpSpPr>
      <p:sp>
        <p:nvSpPr>
          <p:cNvPr id="1216" name="Google Shape;1216;p158"/>
          <p:cNvSpPr txBox="1"/>
          <p:nvPr>
            <p:ph idx="1" type="subTitle"/>
          </p:nvPr>
        </p:nvSpPr>
        <p:spPr>
          <a:xfrm>
            <a:off x="3117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Data Collection - Insufficient Lighting</a:t>
            </a:r>
            <a:endParaRPr>
              <a:solidFill>
                <a:srgbClr val="38761D"/>
              </a:solidFill>
            </a:endParaRPr>
          </a:p>
        </p:txBody>
      </p:sp>
      <p:pic>
        <p:nvPicPr>
          <p:cNvPr id="1217" name="Google Shape;1217;p158"/>
          <p:cNvPicPr preferRelativeResize="0"/>
          <p:nvPr/>
        </p:nvPicPr>
        <p:blipFill>
          <a:blip r:embed="rId3">
            <a:alphaModFix/>
          </a:blip>
          <a:stretch>
            <a:fillRect/>
          </a:stretch>
        </p:blipFill>
        <p:spPr>
          <a:xfrm>
            <a:off x="0" y="0"/>
            <a:ext cx="1466275" cy="730575"/>
          </a:xfrm>
          <a:prstGeom prst="rect">
            <a:avLst/>
          </a:prstGeom>
          <a:noFill/>
          <a:ln>
            <a:noFill/>
          </a:ln>
        </p:spPr>
      </p:pic>
      <p:sp>
        <p:nvSpPr>
          <p:cNvPr id="1218" name="Google Shape;1218;p158"/>
          <p:cNvSpPr txBox="1"/>
          <p:nvPr/>
        </p:nvSpPr>
        <p:spPr>
          <a:xfrm>
            <a:off x="430200" y="812975"/>
            <a:ext cx="8283600" cy="4002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t>Insufficient Lighting</a:t>
            </a:r>
            <a:endParaRPr sz="1200">
              <a:solidFill>
                <a:schemeClr val="dk1"/>
              </a:solidFill>
            </a:endParaRPr>
          </a:p>
          <a:p>
            <a:pPr indent="0" lvl="0" marL="0" rtl="0" algn="l">
              <a:lnSpc>
                <a:spcPct val="115000"/>
              </a:lnSpc>
              <a:spcBef>
                <a:spcPts val="1100"/>
              </a:spcBef>
              <a:spcAft>
                <a:spcPts val="0"/>
              </a:spcAft>
              <a:buClr>
                <a:schemeClr val="dk1"/>
              </a:buClr>
              <a:buSzPts val="1100"/>
              <a:buFont typeface="Arial"/>
              <a:buNone/>
            </a:pPr>
            <a:r>
              <a:rPr lang="en" sz="1200">
                <a:solidFill>
                  <a:schemeClr val="dk1"/>
                </a:solidFill>
              </a:rPr>
              <a:t>Another area to consider is the lighting conditions. Does the lighting conditions of the images reflect the variance in lighting conditions in the application that will use the trained model. </a:t>
            </a:r>
            <a:endParaRPr sz="1200">
              <a:solidFill>
                <a:schemeClr val="dk1"/>
              </a:solidFill>
            </a:endParaRPr>
          </a:p>
          <a:p>
            <a:pPr indent="0" lvl="0" marL="0" rtl="0" algn="l">
              <a:lnSpc>
                <a:spcPct val="115000"/>
              </a:lnSpc>
              <a:spcBef>
                <a:spcPts val="1100"/>
              </a:spcBef>
              <a:spcAft>
                <a:spcPts val="0"/>
              </a:spcAft>
              <a:buClr>
                <a:schemeClr val="dk1"/>
              </a:buClr>
              <a:buSzPts val="1100"/>
              <a:buFont typeface="Arial"/>
              <a:buNone/>
            </a:pPr>
            <a:r>
              <a:rPr lang="en" sz="1200">
                <a:solidFill>
                  <a:schemeClr val="dk1"/>
                </a:solidFill>
              </a:rPr>
              <a:t>If the application is used only indoors and under a constant well lighted condition, then there may not be a need for variance in lighting conditions. For all other environments the images should have different lighting conditions, such as:</a:t>
            </a:r>
            <a:endParaRPr sz="1200">
              <a:solidFill>
                <a:schemeClr val="dk1"/>
              </a:solidFill>
            </a:endParaRPr>
          </a:p>
          <a:p>
            <a:pPr indent="-304800" lvl="0" marL="3200400" rtl="0" algn="l">
              <a:lnSpc>
                <a:spcPct val="115000"/>
              </a:lnSpc>
              <a:spcBef>
                <a:spcPts val="1100"/>
              </a:spcBef>
              <a:spcAft>
                <a:spcPts val="0"/>
              </a:spcAft>
              <a:buClr>
                <a:srgbClr val="0000FF"/>
              </a:buClr>
              <a:buSzPts val="1200"/>
              <a:buAutoNum type="arabicPeriod"/>
            </a:pPr>
            <a:r>
              <a:rPr b="1" lang="en" sz="1200">
                <a:solidFill>
                  <a:srgbClr val="0000FF"/>
                </a:solidFill>
              </a:rPr>
              <a:t>Natural Light - Daytime</a:t>
            </a:r>
            <a:endParaRPr b="1" sz="1200">
              <a:solidFill>
                <a:srgbClr val="0000FF"/>
              </a:solidFill>
            </a:endParaRPr>
          </a:p>
          <a:p>
            <a:pPr indent="-304800" lvl="0" marL="3200400" rtl="0" algn="l">
              <a:lnSpc>
                <a:spcPct val="115000"/>
              </a:lnSpc>
              <a:spcBef>
                <a:spcPts val="0"/>
              </a:spcBef>
              <a:spcAft>
                <a:spcPts val="0"/>
              </a:spcAft>
              <a:buClr>
                <a:srgbClr val="0000FF"/>
              </a:buClr>
              <a:buSzPts val="1200"/>
              <a:buAutoNum type="arabicPeriod"/>
            </a:pPr>
            <a:r>
              <a:rPr b="1" lang="en" sz="1200">
                <a:solidFill>
                  <a:srgbClr val="0000FF"/>
                </a:solidFill>
              </a:rPr>
              <a:t>Natural Light - Dusk</a:t>
            </a:r>
            <a:endParaRPr b="1" sz="1200">
              <a:solidFill>
                <a:srgbClr val="0000FF"/>
              </a:solidFill>
            </a:endParaRPr>
          </a:p>
          <a:p>
            <a:pPr indent="-304800" lvl="0" marL="3200400" rtl="0" algn="l">
              <a:lnSpc>
                <a:spcPct val="115000"/>
              </a:lnSpc>
              <a:spcBef>
                <a:spcPts val="0"/>
              </a:spcBef>
              <a:spcAft>
                <a:spcPts val="0"/>
              </a:spcAft>
              <a:buClr>
                <a:srgbClr val="0000FF"/>
              </a:buClr>
              <a:buSzPts val="1200"/>
              <a:buAutoNum type="arabicPeriod"/>
            </a:pPr>
            <a:r>
              <a:rPr b="1" lang="en" sz="1200">
                <a:solidFill>
                  <a:srgbClr val="0000FF"/>
                </a:solidFill>
              </a:rPr>
              <a:t>Indoor Light - Well Lighted</a:t>
            </a:r>
            <a:endParaRPr b="1" sz="1200">
              <a:solidFill>
                <a:srgbClr val="0000FF"/>
              </a:solidFill>
            </a:endParaRPr>
          </a:p>
          <a:p>
            <a:pPr indent="-304800" lvl="0" marL="3200400" rtl="0" algn="l">
              <a:lnSpc>
                <a:spcPct val="115000"/>
              </a:lnSpc>
              <a:spcBef>
                <a:spcPts val="0"/>
              </a:spcBef>
              <a:spcAft>
                <a:spcPts val="0"/>
              </a:spcAft>
              <a:buClr>
                <a:srgbClr val="0000FF"/>
              </a:buClr>
              <a:buSzPts val="1200"/>
              <a:buAutoNum type="arabicPeriod"/>
            </a:pPr>
            <a:r>
              <a:rPr b="1" lang="en" sz="1200">
                <a:solidFill>
                  <a:srgbClr val="0000FF"/>
                </a:solidFill>
              </a:rPr>
              <a:t>Indoor Light - Dimmed</a:t>
            </a:r>
            <a:endParaRPr b="1" sz="1200">
              <a:solidFill>
                <a:srgbClr val="0000FF"/>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p:txBody>
      </p:sp>
    </p:spTree>
  </p:cSld>
  <p:clrMapOvr>
    <a:masterClrMapping/>
  </p:clrMapOvr>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22" name="Shape 1222"/>
        <p:cNvGrpSpPr/>
        <p:nvPr/>
      </p:nvGrpSpPr>
      <p:grpSpPr>
        <a:xfrm>
          <a:off x="0" y="0"/>
          <a:ext cx="0" cy="0"/>
          <a:chOff x="0" y="0"/>
          <a:chExt cx="0" cy="0"/>
        </a:xfrm>
      </p:grpSpPr>
      <p:sp>
        <p:nvSpPr>
          <p:cNvPr id="1223" name="Google Shape;1223;p159"/>
          <p:cNvSpPr txBox="1"/>
          <p:nvPr>
            <p:ph idx="1" type="subTitle"/>
          </p:nvPr>
        </p:nvSpPr>
        <p:spPr>
          <a:xfrm>
            <a:off x="3117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Assembling a Dataset</a:t>
            </a:r>
            <a:endParaRPr>
              <a:solidFill>
                <a:srgbClr val="38761D"/>
              </a:solidFill>
            </a:endParaRPr>
          </a:p>
        </p:txBody>
      </p:sp>
      <p:pic>
        <p:nvPicPr>
          <p:cNvPr id="1224" name="Google Shape;1224;p159"/>
          <p:cNvPicPr preferRelativeResize="0"/>
          <p:nvPr/>
        </p:nvPicPr>
        <p:blipFill>
          <a:blip r:embed="rId3">
            <a:alphaModFix/>
          </a:blip>
          <a:stretch>
            <a:fillRect/>
          </a:stretch>
        </p:blipFill>
        <p:spPr>
          <a:xfrm>
            <a:off x="0" y="0"/>
            <a:ext cx="1466275" cy="730575"/>
          </a:xfrm>
          <a:prstGeom prst="rect">
            <a:avLst/>
          </a:prstGeom>
          <a:noFill/>
          <a:ln>
            <a:noFill/>
          </a:ln>
        </p:spPr>
      </p:pic>
      <p:sp>
        <p:nvSpPr>
          <p:cNvPr id="1225" name="Google Shape;1225;p159"/>
          <p:cNvSpPr txBox="1"/>
          <p:nvPr/>
        </p:nvSpPr>
        <p:spPr>
          <a:xfrm>
            <a:off x="430200" y="812975"/>
            <a:ext cx="8283600" cy="4002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t>Assembling an Image Dataset</a:t>
            </a:r>
            <a:endParaRPr>
              <a:solidFill>
                <a:srgbClr val="434343"/>
              </a:solidFill>
            </a:endParaRPr>
          </a:p>
          <a:p>
            <a:pPr indent="-295275" lvl="0" marL="457200" rtl="0" algn="l">
              <a:lnSpc>
                <a:spcPct val="115000"/>
              </a:lnSpc>
              <a:spcBef>
                <a:spcPts val="1100"/>
              </a:spcBef>
              <a:spcAft>
                <a:spcPts val="0"/>
              </a:spcAft>
              <a:buClr>
                <a:schemeClr val="dk1"/>
              </a:buClr>
              <a:buSzPts val="1050"/>
              <a:buAutoNum type="arabicPeriod"/>
            </a:pPr>
            <a:r>
              <a:rPr lang="en" sz="1050">
                <a:solidFill>
                  <a:schemeClr val="dk1"/>
                </a:solidFill>
              </a:rPr>
              <a:t>You need photos (images) of what your going to train a neural network to recognize (classify). </a:t>
            </a:r>
            <a:endParaRPr sz="1050">
              <a:solidFill>
                <a:schemeClr val="dk1"/>
              </a:solidFill>
            </a:endParaRPr>
          </a:p>
          <a:p>
            <a:pPr indent="-295275" lvl="0" marL="457200" rtl="0" algn="l">
              <a:lnSpc>
                <a:spcPct val="115000"/>
              </a:lnSpc>
              <a:spcBef>
                <a:spcPts val="0"/>
              </a:spcBef>
              <a:spcAft>
                <a:spcPts val="0"/>
              </a:spcAft>
              <a:buClr>
                <a:schemeClr val="dk1"/>
              </a:buClr>
              <a:buSzPts val="1050"/>
              <a:buAutoNum type="arabicPeriod"/>
            </a:pPr>
            <a:r>
              <a:rPr lang="en" sz="1050">
                <a:solidFill>
                  <a:schemeClr val="dk1"/>
                </a:solidFill>
              </a:rPr>
              <a:t>You need to decide what it is your going to classify.</a:t>
            </a:r>
            <a:endParaRPr sz="1050">
              <a:solidFill>
                <a:schemeClr val="dk1"/>
              </a:solidFill>
            </a:endParaRPr>
          </a:p>
          <a:p>
            <a:pPr indent="-295275" lvl="0" marL="457200" rtl="0" algn="l">
              <a:lnSpc>
                <a:spcPct val="115000"/>
              </a:lnSpc>
              <a:spcBef>
                <a:spcPts val="0"/>
              </a:spcBef>
              <a:spcAft>
                <a:spcPts val="0"/>
              </a:spcAft>
              <a:buClr>
                <a:schemeClr val="dk1"/>
              </a:buClr>
              <a:buSzPts val="1050"/>
              <a:buAutoNum type="arabicPeriod"/>
            </a:pPr>
            <a:r>
              <a:rPr lang="en" sz="1050">
                <a:solidFill>
                  <a:schemeClr val="dk1"/>
                </a:solidFill>
              </a:rPr>
              <a:t>You will need to group the photos by the classification you decided on.</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p:txBody>
      </p:sp>
      <p:pic>
        <p:nvPicPr>
          <p:cNvPr id="1226" name="Google Shape;1226;p159"/>
          <p:cNvPicPr preferRelativeResize="0"/>
          <p:nvPr/>
        </p:nvPicPr>
        <p:blipFill>
          <a:blip r:embed="rId4">
            <a:alphaModFix/>
          </a:blip>
          <a:stretch>
            <a:fillRect/>
          </a:stretch>
        </p:blipFill>
        <p:spPr>
          <a:xfrm>
            <a:off x="1831575" y="2104925"/>
            <a:ext cx="5943600" cy="2905125"/>
          </a:xfrm>
          <a:prstGeom prst="rect">
            <a:avLst/>
          </a:prstGeom>
          <a:noFill/>
          <a:ln>
            <a:noFill/>
          </a:ln>
        </p:spPr>
      </p:pic>
    </p:spTree>
  </p:cSld>
  <p:clrMapOvr>
    <a:masterClrMapping/>
  </p:clrMapOvr>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30" name="Shape 1230"/>
        <p:cNvGrpSpPr/>
        <p:nvPr/>
      </p:nvGrpSpPr>
      <p:grpSpPr>
        <a:xfrm>
          <a:off x="0" y="0"/>
          <a:ext cx="0" cy="0"/>
          <a:chOff x="0" y="0"/>
          <a:chExt cx="0" cy="0"/>
        </a:xfrm>
      </p:grpSpPr>
      <p:sp>
        <p:nvSpPr>
          <p:cNvPr id="1231" name="Google Shape;1231;p160"/>
          <p:cNvSpPr txBox="1"/>
          <p:nvPr>
            <p:ph idx="1" type="subTitle"/>
          </p:nvPr>
        </p:nvSpPr>
        <p:spPr>
          <a:xfrm>
            <a:off x="3117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Number of Images</a:t>
            </a:r>
            <a:endParaRPr>
              <a:solidFill>
                <a:srgbClr val="38761D"/>
              </a:solidFill>
            </a:endParaRPr>
          </a:p>
        </p:txBody>
      </p:sp>
      <p:pic>
        <p:nvPicPr>
          <p:cNvPr id="1232" name="Google Shape;1232;p160"/>
          <p:cNvPicPr preferRelativeResize="0"/>
          <p:nvPr/>
        </p:nvPicPr>
        <p:blipFill>
          <a:blip r:embed="rId3">
            <a:alphaModFix/>
          </a:blip>
          <a:stretch>
            <a:fillRect/>
          </a:stretch>
        </p:blipFill>
        <p:spPr>
          <a:xfrm>
            <a:off x="0" y="0"/>
            <a:ext cx="1466275" cy="730575"/>
          </a:xfrm>
          <a:prstGeom prst="rect">
            <a:avLst/>
          </a:prstGeom>
          <a:noFill/>
          <a:ln>
            <a:noFill/>
          </a:ln>
        </p:spPr>
      </p:pic>
      <p:sp>
        <p:nvSpPr>
          <p:cNvPr id="1233" name="Google Shape;1233;p160"/>
          <p:cNvSpPr txBox="1"/>
          <p:nvPr/>
        </p:nvSpPr>
        <p:spPr>
          <a:xfrm>
            <a:off x="430200" y="812975"/>
            <a:ext cx="8283600" cy="4002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t>Number of Images</a:t>
            </a:r>
            <a:endParaRPr>
              <a:solidFill>
                <a:srgbClr val="434343"/>
              </a:solidFill>
            </a:endParaRPr>
          </a:p>
          <a:p>
            <a:pPr indent="0" lvl="0" marL="0" rtl="0" algn="l">
              <a:lnSpc>
                <a:spcPct val="115000"/>
              </a:lnSpc>
              <a:spcBef>
                <a:spcPts val="1100"/>
              </a:spcBef>
              <a:spcAft>
                <a:spcPts val="0"/>
              </a:spcAft>
              <a:buNone/>
            </a:pPr>
            <a:r>
              <a:rPr lang="en" sz="1200">
                <a:solidFill>
                  <a:schemeClr val="dk1"/>
                </a:solidFill>
              </a:rPr>
              <a:t>Best practices recommend at least a </a:t>
            </a:r>
            <a:r>
              <a:rPr b="1" lang="en" sz="1200">
                <a:solidFill>
                  <a:srgbClr val="0000FF"/>
                </a:solidFill>
              </a:rPr>
              <a:t>1000 images of each class (label). </a:t>
            </a:r>
            <a:endParaRPr b="1" sz="1050">
              <a:solidFill>
                <a:srgbClr val="0000FF"/>
              </a:solidFill>
            </a:endParaRPr>
          </a:p>
          <a:p>
            <a:pPr indent="0" lvl="0" marL="0" rtl="0" algn="l">
              <a:lnSpc>
                <a:spcPct val="115000"/>
              </a:lnSpc>
              <a:spcBef>
                <a:spcPts val="1100"/>
              </a:spcBef>
              <a:spcAft>
                <a:spcPts val="0"/>
              </a:spcAft>
              <a:buClr>
                <a:schemeClr val="dk1"/>
              </a:buClr>
              <a:buSzPts val="1100"/>
              <a:buFont typeface="Arial"/>
              <a:buNone/>
            </a:pPr>
            <a:r>
              <a:rPr lang="en" sz="1200">
                <a:solidFill>
                  <a:schemeClr val="dk1"/>
                </a:solidFill>
              </a:rPr>
              <a:t>C</a:t>
            </a:r>
            <a:r>
              <a:rPr lang="en" sz="1200">
                <a:solidFill>
                  <a:schemeClr val="dk1"/>
                </a:solidFill>
              </a:rPr>
              <a:t>onsider the source of the images. If they are</a:t>
            </a:r>
            <a:r>
              <a:rPr b="1" lang="en" sz="1200">
                <a:solidFill>
                  <a:srgbClr val="0000FF"/>
                </a:solidFill>
              </a:rPr>
              <a:t> copyrighted, you may not have the legal right to use</a:t>
            </a:r>
            <a:r>
              <a:rPr lang="en" sz="1200">
                <a:solidFill>
                  <a:schemeClr val="dk1"/>
                </a:solidFill>
              </a:rPr>
              <a:t> them for training a neural network for a commercial application.</a:t>
            </a:r>
            <a:endParaRPr sz="1200">
              <a:solidFill>
                <a:schemeClr val="dk1"/>
              </a:solidFill>
            </a:endParaRPr>
          </a:p>
          <a:p>
            <a:pPr indent="0" lvl="0" marL="0" rtl="0" algn="l">
              <a:lnSpc>
                <a:spcPct val="115000"/>
              </a:lnSpc>
              <a:spcBef>
                <a:spcPts val="1100"/>
              </a:spcBef>
              <a:spcAft>
                <a:spcPts val="0"/>
              </a:spcAft>
              <a:buClr>
                <a:schemeClr val="dk1"/>
              </a:buClr>
              <a:buSzPts val="1100"/>
              <a:buFont typeface="Arial"/>
              <a:buNone/>
            </a:pPr>
            <a:r>
              <a:rPr lang="en" sz="1200">
                <a:solidFill>
                  <a:schemeClr val="dk1"/>
                </a:solidFill>
              </a:rPr>
              <a:t>If you’re not certain on the accuracy of h</a:t>
            </a:r>
            <a:r>
              <a:rPr b="1" lang="en" sz="1200">
                <a:solidFill>
                  <a:schemeClr val="dk1"/>
                </a:solidFill>
              </a:rPr>
              <a:t>ow correctly the images are labeled</a:t>
            </a:r>
            <a:r>
              <a:rPr lang="en" sz="1200">
                <a:solidFill>
                  <a:schemeClr val="dk1"/>
                </a:solidFill>
              </a:rPr>
              <a:t> (e.g., an image of a Persian cat is labeled as a Siamese), you may want to have a second set of eyes go over and correct any mistakes. You can still learn and build a reliable neural network model with some errors if the proportion of incorrectly labeled images is very small. Typically, for statistical purposes, </a:t>
            </a:r>
            <a:r>
              <a:rPr b="1" lang="en" sz="1200">
                <a:solidFill>
                  <a:srgbClr val="0000FF"/>
                </a:solidFill>
              </a:rPr>
              <a:t>the rule of thumb is less than 4%</a:t>
            </a:r>
            <a:r>
              <a:rPr lang="en" sz="1050">
                <a:solidFill>
                  <a:schemeClr val="dk1"/>
                </a:solidFill>
              </a:rPr>
              <a:t>.</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p:txBody>
      </p:sp>
    </p:spTree>
  </p:cSld>
  <p:clrMapOvr>
    <a:masterClrMapping/>
  </p:clrMapOvr>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37" name="Shape 1237"/>
        <p:cNvGrpSpPr/>
        <p:nvPr/>
      </p:nvGrpSpPr>
      <p:grpSpPr>
        <a:xfrm>
          <a:off x="0" y="0"/>
          <a:ext cx="0" cy="0"/>
          <a:chOff x="0" y="0"/>
          <a:chExt cx="0" cy="0"/>
        </a:xfrm>
      </p:grpSpPr>
      <p:sp>
        <p:nvSpPr>
          <p:cNvPr id="1238" name="Google Shape;1238;p161"/>
          <p:cNvSpPr txBox="1"/>
          <p:nvPr>
            <p:ph idx="1" type="subTitle"/>
          </p:nvPr>
        </p:nvSpPr>
        <p:spPr>
          <a:xfrm>
            <a:off x="3117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Image Background Diversity</a:t>
            </a:r>
            <a:endParaRPr>
              <a:solidFill>
                <a:srgbClr val="38761D"/>
              </a:solidFill>
            </a:endParaRPr>
          </a:p>
        </p:txBody>
      </p:sp>
      <p:pic>
        <p:nvPicPr>
          <p:cNvPr id="1239" name="Google Shape;1239;p161"/>
          <p:cNvPicPr preferRelativeResize="0"/>
          <p:nvPr/>
        </p:nvPicPr>
        <p:blipFill>
          <a:blip r:embed="rId3">
            <a:alphaModFix/>
          </a:blip>
          <a:stretch>
            <a:fillRect/>
          </a:stretch>
        </p:blipFill>
        <p:spPr>
          <a:xfrm>
            <a:off x="0" y="0"/>
            <a:ext cx="1466275" cy="730575"/>
          </a:xfrm>
          <a:prstGeom prst="rect">
            <a:avLst/>
          </a:prstGeom>
          <a:noFill/>
          <a:ln>
            <a:noFill/>
          </a:ln>
        </p:spPr>
      </p:pic>
      <p:sp>
        <p:nvSpPr>
          <p:cNvPr id="1240" name="Google Shape;1240;p161"/>
          <p:cNvSpPr txBox="1"/>
          <p:nvPr/>
        </p:nvSpPr>
        <p:spPr>
          <a:xfrm>
            <a:off x="430200" y="812975"/>
            <a:ext cx="8283600" cy="4002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t>Background Diversity</a:t>
            </a:r>
            <a:endParaRPr>
              <a:solidFill>
                <a:srgbClr val="434343"/>
              </a:solidFill>
            </a:endParaRPr>
          </a:p>
          <a:p>
            <a:pPr indent="0" lvl="0" marL="0" rtl="0" algn="l">
              <a:lnSpc>
                <a:spcPct val="115000"/>
              </a:lnSpc>
              <a:spcBef>
                <a:spcPts val="1100"/>
              </a:spcBef>
              <a:spcAft>
                <a:spcPts val="0"/>
              </a:spcAft>
              <a:buNone/>
            </a:pPr>
            <a:r>
              <a:rPr lang="en" sz="1200">
                <a:solidFill>
                  <a:schemeClr val="dk1"/>
                </a:solidFill>
              </a:rPr>
              <a:t>Consider how the images were taken and i</a:t>
            </a:r>
            <a:r>
              <a:rPr b="1" lang="en" sz="1200">
                <a:solidFill>
                  <a:srgbClr val="0000FF"/>
                </a:solidFill>
              </a:rPr>
              <a:t>f they are diverse enough</a:t>
            </a:r>
            <a:r>
              <a:rPr lang="en" sz="1200">
                <a:solidFill>
                  <a:schemeClr val="dk1"/>
                </a:solidFill>
              </a:rPr>
              <a:t>. For example, if all the images are taken with the same background that is generally not going to be a problem. That is, if all the classes have the same background, the background will not contribute to the class recognition, and the neural network will “learn” to filter it out. </a:t>
            </a:r>
            <a:endParaRPr sz="1200">
              <a:solidFill>
                <a:schemeClr val="dk1"/>
              </a:solidFill>
            </a:endParaRPr>
          </a:p>
          <a:p>
            <a:pPr indent="0" lvl="0" marL="0" rtl="0" algn="l">
              <a:lnSpc>
                <a:spcPct val="115000"/>
              </a:lnSpc>
              <a:spcBef>
                <a:spcPts val="1100"/>
              </a:spcBef>
              <a:spcAft>
                <a:spcPts val="0"/>
              </a:spcAft>
              <a:buNone/>
            </a:pPr>
            <a:r>
              <a:rPr b="1" lang="en" sz="1200">
                <a:solidFill>
                  <a:srgbClr val="0000FF"/>
                </a:solidFill>
              </a:rPr>
              <a:t>If all images of one class have the same background, and all the remaining classes have varied background, the neural network may inadvertently learn the background instead of the object for the one class</a:t>
            </a:r>
            <a:r>
              <a:rPr lang="en" sz="1200">
                <a:solidFill>
                  <a:schemeClr val="dk1"/>
                </a:solidFill>
              </a:rPr>
              <a:t>. For example, in a paper published in 2016 by Rubeiro, an example dataset of wolves and huskies was used to train a model, where all the images of wolves were taken during the winter with snow in the background. The paper showed how the neural network inadvertently learned ‘snow’ for classifying a wolf, and when shown a picture of a husky in snow, it would predict the image as a wolf.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7" name="Shape 157"/>
        <p:cNvGrpSpPr/>
        <p:nvPr/>
      </p:nvGrpSpPr>
      <p:grpSpPr>
        <a:xfrm>
          <a:off x="0" y="0"/>
          <a:ext cx="0" cy="0"/>
          <a:chOff x="0" y="0"/>
          <a:chExt cx="0" cy="0"/>
        </a:xfrm>
      </p:grpSpPr>
      <p:sp>
        <p:nvSpPr>
          <p:cNvPr id="158" name="Google Shape;158;p27"/>
          <p:cNvSpPr txBox="1"/>
          <p:nvPr>
            <p:ph idx="1" type="subTitle"/>
          </p:nvPr>
        </p:nvSpPr>
        <p:spPr>
          <a:xfrm>
            <a:off x="6826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Neural Networks - Keras Functional Method</a:t>
            </a:r>
            <a:endParaRPr>
              <a:solidFill>
                <a:srgbClr val="38761D"/>
              </a:solidFill>
            </a:endParaRPr>
          </a:p>
        </p:txBody>
      </p:sp>
      <p:pic>
        <p:nvPicPr>
          <p:cNvPr id="159" name="Google Shape;159;p27"/>
          <p:cNvPicPr preferRelativeResize="0"/>
          <p:nvPr/>
        </p:nvPicPr>
        <p:blipFill>
          <a:blip r:embed="rId3">
            <a:alphaModFix/>
          </a:blip>
          <a:stretch>
            <a:fillRect/>
          </a:stretch>
        </p:blipFill>
        <p:spPr>
          <a:xfrm>
            <a:off x="0" y="0"/>
            <a:ext cx="1466275" cy="730575"/>
          </a:xfrm>
          <a:prstGeom prst="rect">
            <a:avLst/>
          </a:prstGeom>
          <a:noFill/>
          <a:ln>
            <a:noFill/>
          </a:ln>
        </p:spPr>
      </p:pic>
      <p:sp>
        <p:nvSpPr>
          <p:cNvPr id="160" name="Google Shape;160;p27"/>
          <p:cNvSpPr txBox="1"/>
          <p:nvPr/>
        </p:nvSpPr>
        <p:spPr>
          <a:xfrm>
            <a:off x="824850" y="834125"/>
            <a:ext cx="7070100" cy="4057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100"/>
              </a:spcBef>
              <a:spcAft>
                <a:spcPts val="0"/>
              </a:spcAft>
              <a:buNone/>
            </a:pPr>
            <a:r>
              <a:t/>
            </a:r>
            <a:endParaRPr sz="1200">
              <a:solidFill>
                <a:schemeClr val="dk1"/>
              </a:solidFill>
            </a:endParaRPr>
          </a:p>
        </p:txBody>
      </p:sp>
      <p:graphicFrame>
        <p:nvGraphicFramePr>
          <p:cNvPr id="161" name="Google Shape;161;p27"/>
          <p:cNvGraphicFramePr/>
          <p:nvPr/>
        </p:nvGraphicFramePr>
        <p:xfrm>
          <a:off x="1372213" y="2834000"/>
          <a:ext cx="3000000" cy="3000000"/>
        </p:xfrm>
        <a:graphic>
          <a:graphicData uri="http://schemas.openxmlformats.org/drawingml/2006/table">
            <a:tbl>
              <a:tblPr>
                <a:noFill/>
                <a:tableStyleId>{B919AB72-B1D8-40D2-A9E9-02AD8994AEB8}</a:tableStyleId>
              </a:tblPr>
              <a:tblGrid>
                <a:gridCol w="5921325"/>
              </a:tblGrid>
              <a:tr h="1778425">
                <a:tc>
                  <a:txBody>
                    <a:bodyPr>
                      <a:noAutofit/>
                    </a:bodyPr>
                    <a:lstStyle/>
                    <a:p>
                      <a:pPr indent="0" lvl="0" marL="0" rtl="0" algn="l">
                        <a:lnSpc>
                          <a:spcPct val="115000"/>
                        </a:lnSpc>
                        <a:spcBef>
                          <a:spcPts val="0"/>
                        </a:spcBef>
                        <a:spcAft>
                          <a:spcPts val="0"/>
                        </a:spcAft>
                        <a:buNone/>
                      </a:pPr>
                      <a:r>
                        <a:rPr lang="en" sz="1200">
                          <a:solidFill>
                            <a:srgbClr val="9C27B0"/>
                          </a:solidFill>
                          <a:latin typeface="Consolas"/>
                          <a:ea typeface="Consolas"/>
                          <a:cs typeface="Consolas"/>
                          <a:sym typeface="Consolas"/>
                        </a:rPr>
                        <a:t>from</a:t>
                      </a:r>
                      <a:r>
                        <a:rPr lang="en" sz="1200">
                          <a:solidFill>
                            <a:schemeClr val="dk1"/>
                          </a:solidFill>
                          <a:latin typeface="Consolas"/>
                          <a:ea typeface="Consolas"/>
                          <a:cs typeface="Consolas"/>
                          <a:sym typeface="Consolas"/>
                        </a:rPr>
                        <a:t> keras </a:t>
                      </a:r>
                      <a:r>
                        <a:rPr lang="en" sz="1200">
                          <a:solidFill>
                            <a:srgbClr val="9C27B0"/>
                          </a:solidFill>
                          <a:latin typeface="Consolas"/>
                          <a:ea typeface="Consolas"/>
                          <a:cs typeface="Consolas"/>
                          <a:sym typeface="Consolas"/>
                        </a:rPr>
                        <a:t>import</a:t>
                      </a:r>
                      <a:r>
                        <a:rPr lang="en" sz="1200">
                          <a:solidFill>
                            <a:schemeClr val="dk1"/>
                          </a:solidFill>
                          <a:latin typeface="Consolas"/>
                          <a:ea typeface="Consolas"/>
                          <a:cs typeface="Consolas"/>
                          <a:sym typeface="Consolas"/>
                        </a:rPr>
                        <a:t> </a:t>
                      </a:r>
                      <a:r>
                        <a:rPr lang="en" sz="1200">
                          <a:solidFill>
                            <a:srgbClr val="3367D6"/>
                          </a:solidFill>
                          <a:latin typeface="Consolas"/>
                          <a:ea typeface="Consolas"/>
                          <a:cs typeface="Consolas"/>
                          <a:sym typeface="Consolas"/>
                        </a:rPr>
                        <a:t>Model</a:t>
                      </a:r>
                      <a:endParaRPr sz="1200">
                        <a:solidFill>
                          <a:srgbClr val="3367D6"/>
                        </a:solidFill>
                        <a:latin typeface="Consolas"/>
                        <a:ea typeface="Consolas"/>
                        <a:cs typeface="Consolas"/>
                        <a:sym typeface="Consolas"/>
                      </a:endParaRPr>
                    </a:p>
                    <a:p>
                      <a:pPr indent="0" lvl="0" marL="0" rtl="0" algn="l">
                        <a:lnSpc>
                          <a:spcPct val="115000"/>
                        </a:lnSpc>
                        <a:spcBef>
                          <a:spcPts val="0"/>
                        </a:spcBef>
                        <a:spcAft>
                          <a:spcPts val="0"/>
                        </a:spcAft>
                        <a:buNone/>
                      </a:pPr>
                      <a:r>
                        <a:rPr lang="en" sz="1200">
                          <a:solidFill>
                            <a:srgbClr val="9C27B0"/>
                          </a:solidFill>
                          <a:latin typeface="Consolas"/>
                          <a:ea typeface="Consolas"/>
                          <a:cs typeface="Consolas"/>
                          <a:sym typeface="Consolas"/>
                        </a:rPr>
                        <a:t>from</a:t>
                      </a:r>
                      <a:r>
                        <a:rPr lang="en" sz="1200">
                          <a:solidFill>
                            <a:schemeClr val="dk1"/>
                          </a:solidFill>
                          <a:latin typeface="Consolas"/>
                          <a:ea typeface="Consolas"/>
                          <a:cs typeface="Consolas"/>
                          <a:sym typeface="Consolas"/>
                        </a:rPr>
                        <a:t> keras.layers </a:t>
                      </a:r>
                      <a:r>
                        <a:rPr lang="en" sz="1200">
                          <a:solidFill>
                            <a:srgbClr val="9C27B0"/>
                          </a:solidFill>
                          <a:latin typeface="Consolas"/>
                          <a:ea typeface="Consolas"/>
                          <a:cs typeface="Consolas"/>
                          <a:sym typeface="Consolas"/>
                        </a:rPr>
                        <a:t>import</a:t>
                      </a:r>
                      <a:r>
                        <a:rPr lang="en" sz="1200">
                          <a:solidFill>
                            <a:schemeClr val="dk1"/>
                          </a:solidFill>
                          <a:latin typeface="Consolas"/>
                          <a:ea typeface="Consolas"/>
                          <a:cs typeface="Consolas"/>
                          <a:sym typeface="Consolas"/>
                        </a:rPr>
                        <a:t> </a:t>
                      </a:r>
                      <a:r>
                        <a:rPr lang="en" sz="1200">
                          <a:solidFill>
                            <a:srgbClr val="3367D6"/>
                          </a:solidFill>
                          <a:latin typeface="Consolas"/>
                          <a:ea typeface="Consolas"/>
                          <a:cs typeface="Consolas"/>
                          <a:sym typeface="Consolas"/>
                        </a:rPr>
                        <a:t>layers</a:t>
                      </a:r>
                      <a:endParaRPr sz="1200">
                        <a:solidFill>
                          <a:srgbClr val="3367D6"/>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200">
                        <a:solidFill>
                          <a:srgbClr val="3367D6"/>
                        </a:solidFill>
                        <a:latin typeface="Consolas"/>
                        <a:ea typeface="Consolas"/>
                        <a:cs typeface="Consolas"/>
                        <a:sym typeface="Consolas"/>
                      </a:endParaRPr>
                    </a:p>
                    <a:p>
                      <a:pPr indent="0" lvl="0" marL="0" rtl="0" algn="l">
                        <a:lnSpc>
                          <a:spcPct val="115000"/>
                        </a:lnSpc>
                        <a:spcBef>
                          <a:spcPts val="0"/>
                        </a:spcBef>
                        <a:spcAft>
                          <a:spcPts val="0"/>
                        </a:spcAft>
                        <a:buNone/>
                      </a:pPr>
                      <a:r>
                        <a:rPr lang="en" sz="1200">
                          <a:latin typeface="Consolas"/>
                          <a:ea typeface="Consolas"/>
                          <a:cs typeface="Consolas"/>
                          <a:sym typeface="Consolas"/>
                        </a:rPr>
                        <a:t>input </a:t>
                      </a:r>
                      <a:r>
                        <a:rPr lang="en" sz="1200">
                          <a:solidFill>
                            <a:srgbClr val="616161"/>
                          </a:solidFill>
                          <a:latin typeface="Consolas"/>
                          <a:ea typeface="Consolas"/>
                          <a:cs typeface="Consolas"/>
                          <a:sym typeface="Consolas"/>
                        </a:rPr>
                        <a:t>=</a:t>
                      </a:r>
                      <a:r>
                        <a:rPr lang="en" sz="1200">
                          <a:latin typeface="Consolas"/>
                          <a:ea typeface="Consolas"/>
                          <a:cs typeface="Consolas"/>
                          <a:sym typeface="Consolas"/>
                        </a:rPr>
                        <a:t> layers</a:t>
                      </a:r>
                      <a:r>
                        <a:rPr lang="en" sz="1200">
                          <a:solidFill>
                            <a:srgbClr val="616161"/>
                          </a:solidFill>
                          <a:latin typeface="Consolas"/>
                          <a:ea typeface="Consolas"/>
                          <a:cs typeface="Consolas"/>
                          <a:sym typeface="Consolas"/>
                        </a:rPr>
                        <a:t>.(</a:t>
                      </a:r>
                      <a:r>
                        <a:rPr lang="en" sz="1200">
                          <a:solidFill>
                            <a:srgbClr val="0F9D58"/>
                          </a:solidFill>
                          <a:latin typeface="Consolas"/>
                          <a:ea typeface="Consolas"/>
                          <a:cs typeface="Consolas"/>
                          <a:sym typeface="Consolas"/>
                        </a:rPr>
                        <a:t>/</a:t>
                      </a:r>
                      <a:r>
                        <a:rPr lang="en" sz="1200">
                          <a:solidFill>
                            <a:srgbClr val="0F9D58"/>
                          </a:solidFill>
                          <a:latin typeface="Consolas"/>
                          <a:ea typeface="Consolas"/>
                          <a:cs typeface="Consolas"/>
                          <a:sym typeface="Consolas"/>
                        </a:rPr>
                        <a:t>the first layer/</a:t>
                      </a:r>
                      <a:r>
                        <a:rPr lang="en" sz="1200">
                          <a:solidFill>
                            <a:srgbClr val="616161"/>
                          </a:solidFill>
                          <a:latin typeface="Consolas"/>
                          <a:ea typeface="Consolas"/>
                          <a:cs typeface="Consolas"/>
                          <a:sym typeface="Consolas"/>
                        </a:rPr>
                        <a:t>)</a:t>
                      </a:r>
                      <a:endParaRPr sz="1200">
                        <a:latin typeface="Consolas"/>
                        <a:ea typeface="Consolas"/>
                        <a:cs typeface="Consolas"/>
                        <a:sym typeface="Consolas"/>
                      </a:endParaRPr>
                    </a:p>
                    <a:p>
                      <a:pPr indent="0" lvl="0" marL="0" rtl="0" algn="l">
                        <a:lnSpc>
                          <a:spcPct val="115000"/>
                        </a:lnSpc>
                        <a:spcBef>
                          <a:spcPts val="0"/>
                        </a:spcBef>
                        <a:spcAft>
                          <a:spcPts val="0"/>
                        </a:spcAft>
                        <a:buNone/>
                      </a:pPr>
                      <a:r>
                        <a:rPr lang="en" sz="1200">
                          <a:latin typeface="Consolas"/>
                          <a:ea typeface="Consolas"/>
                          <a:cs typeface="Consolas"/>
                          <a:sym typeface="Consolas"/>
                        </a:rPr>
                        <a:t>hidden </a:t>
                      </a:r>
                      <a:r>
                        <a:rPr lang="en" sz="1200">
                          <a:solidFill>
                            <a:srgbClr val="616161"/>
                          </a:solidFill>
                          <a:latin typeface="Consolas"/>
                          <a:ea typeface="Consolas"/>
                          <a:cs typeface="Consolas"/>
                          <a:sym typeface="Consolas"/>
                        </a:rPr>
                        <a:t>=</a:t>
                      </a:r>
                      <a:r>
                        <a:rPr lang="en" sz="1200">
                          <a:latin typeface="Consolas"/>
                          <a:ea typeface="Consolas"/>
                          <a:cs typeface="Consolas"/>
                          <a:sym typeface="Consolas"/>
                        </a:rPr>
                        <a:t> layers</a:t>
                      </a:r>
                      <a:r>
                        <a:rPr lang="en" sz="1200">
                          <a:solidFill>
                            <a:srgbClr val="616161"/>
                          </a:solidFill>
                          <a:latin typeface="Consolas"/>
                          <a:ea typeface="Consolas"/>
                          <a:cs typeface="Consolas"/>
                          <a:sym typeface="Consolas"/>
                        </a:rPr>
                        <a:t>.(</a:t>
                      </a:r>
                      <a:r>
                        <a:rPr lang="en" sz="1200">
                          <a:solidFill>
                            <a:srgbClr val="0F9D58"/>
                          </a:solidFill>
                          <a:latin typeface="Consolas"/>
                          <a:ea typeface="Consolas"/>
                          <a:cs typeface="Consolas"/>
                          <a:sym typeface="Consolas"/>
                        </a:rPr>
                        <a:t>/</a:t>
                      </a:r>
                      <a:r>
                        <a:rPr lang="en" sz="1200">
                          <a:solidFill>
                            <a:srgbClr val="0F9D58"/>
                          </a:solidFill>
                          <a:latin typeface="Consolas"/>
                          <a:ea typeface="Consolas"/>
                          <a:cs typeface="Consolas"/>
                          <a:sym typeface="Consolas"/>
                        </a:rPr>
                        <a:t>the next layer/</a:t>
                      </a:r>
                      <a:r>
                        <a:rPr lang="en" sz="1200">
                          <a:solidFill>
                            <a:srgbClr val="616161"/>
                          </a:solidFill>
                          <a:latin typeface="Consolas"/>
                          <a:ea typeface="Consolas"/>
                          <a:cs typeface="Consolas"/>
                          <a:sym typeface="Consolas"/>
                        </a:rPr>
                        <a:t>)(</a:t>
                      </a:r>
                      <a:r>
                        <a:rPr lang="en" sz="1200">
                          <a:latin typeface="Consolas"/>
                          <a:ea typeface="Consolas"/>
                          <a:cs typeface="Consolas"/>
                          <a:sym typeface="Consolas"/>
                        </a:rPr>
                        <a:t> </a:t>
                      </a:r>
                      <a:r>
                        <a:rPr lang="en" sz="1200">
                          <a:solidFill>
                            <a:srgbClr val="0F9D58"/>
                          </a:solidFill>
                          <a:latin typeface="Consolas"/>
                          <a:ea typeface="Consolas"/>
                          <a:cs typeface="Consolas"/>
                          <a:sym typeface="Consolas"/>
                        </a:rPr>
                        <a:t>/</a:t>
                      </a:r>
                      <a:r>
                        <a:rPr lang="en" sz="1200">
                          <a:solidFill>
                            <a:srgbClr val="0F9D58"/>
                          </a:solidFill>
                          <a:latin typeface="Consolas"/>
                          <a:ea typeface="Consolas"/>
                          <a:cs typeface="Consolas"/>
                          <a:sym typeface="Consolas"/>
                        </a:rPr>
                        <a:t>the layer to bind to/</a:t>
                      </a:r>
                      <a:r>
                        <a:rPr lang="en" sz="1200">
                          <a:latin typeface="Consolas"/>
                          <a:ea typeface="Consolas"/>
                          <a:cs typeface="Consolas"/>
                          <a:sym typeface="Consolas"/>
                        </a:rPr>
                        <a:t> </a:t>
                      </a:r>
                      <a:r>
                        <a:rPr lang="en" sz="1200">
                          <a:solidFill>
                            <a:srgbClr val="616161"/>
                          </a:solidFill>
                          <a:latin typeface="Consolas"/>
                          <a:ea typeface="Consolas"/>
                          <a:cs typeface="Consolas"/>
                          <a:sym typeface="Consolas"/>
                        </a:rPr>
                        <a:t>)</a:t>
                      </a:r>
                      <a:endParaRPr sz="1200">
                        <a:latin typeface="Consolas"/>
                        <a:ea typeface="Consolas"/>
                        <a:cs typeface="Consolas"/>
                        <a:sym typeface="Consolas"/>
                      </a:endParaRPr>
                    </a:p>
                    <a:p>
                      <a:pPr indent="0" lvl="0" marL="0" rtl="0" algn="l">
                        <a:lnSpc>
                          <a:spcPct val="115000"/>
                        </a:lnSpc>
                        <a:spcBef>
                          <a:spcPts val="0"/>
                        </a:spcBef>
                        <a:spcAft>
                          <a:spcPts val="0"/>
                        </a:spcAft>
                        <a:buNone/>
                      </a:pPr>
                      <a:r>
                        <a:rPr lang="en" sz="1200">
                          <a:latin typeface="Consolas"/>
                          <a:ea typeface="Consolas"/>
                          <a:cs typeface="Consolas"/>
                          <a:sym typeface="Consolas"/>
                        </a:rPr>
                        <a:t>output </a:t>
                      </a:r>
                      <a:r>
                        <a:rPr lang="en" sz="1200">
                          <a:solidFill>
                            <a:srgbClr val="616161"/>
                          </a:solidFill>
                          <a:latin typeface="Consolas"/>
                          <a:ea typeface="Consolas"/>
                          <a:cs typeface="Consolas"/>
                          <a:sym typeface="Consolas"/>
                        </a:rPr>
                        <a:t>=</a:t>
                      </a:r>
                      <a:r>
                        <a:rPr lang="en" sz="1200">
                          <a:latin typeface="Consolas"/>
                          <a:ea typeface="Consolas"/>
                          <a:cs typeface="Consolas"/>
                          <a:sym typeface="Consolas"/>
                        </a:rPr>
                        <a:t> layers</a:t>
                      </a:r>
                      <a:r>
                        <a:rPr lang="en" sz="1200">
                          <a:solidFill>
                            <a:srgbClr val="616161"/>
                          </a:solidFill>
                          <a:latin typeface="Consolas"/>
                          <a:ea typeface="Consolas"/>
                          <a:cs typeface="Consolas"/>
                          <a:sym typeface="Consolas"/>
                        </a:rPr>
                        <a:t>.(</a:t>
                      </a:r>
                      <a:r>
                        <a:rPr lang="en" sz="1200">
                          <a:solidFill>
                            <a:srgbClr val="0F9D58"/>
                          </a:solidFill>
                          <a:latin typeface="Consolas"/>
                          <a:ea typeface="Consolas"/>
                          <a:cs typeface="Consolas"/>
                          <a:sym typeface="Consolas"/>
                        </a:rPr>
                        <a:t>/</a:t>
                      </a:r>
                      <a:r>
                        <a:rPr lang="en" sz="1200">
                          <a:solidFill>
                            <a:srgbClr val="0F9D58"/>
                          </a:solidFill>
                          <a:latin typeface="Consolas"/>
                          <a:ea typeface="Consolas"/>
                          <a:cs typeface="Consolas"/>
                          <a:sym typeface="Consolas"/>
                        </a:rPr>
                        <a:t>the output layer/</a:t>
                      </a:r>
                      <a:r>
                        <a:rPr lang="en" sz="1200">
                          <a:solidFill>
                            <a:srgbClr val="616161"/>
                          </a:solidFill>
                          <a:latin typeface="Consolas"/>
                          <a:ea typeface="Consolas"/>
                          <a:cs typeface="Consolas"/>
                          <a:sym typeface="Consolas"/>
                        </a:rPr>
                        <a:t>)(</a:t>
                      </a:r>
                      <a:r>
                        <a:rPr lang="en" sz="1200">
                          <a:latin typeface="Consolas"/>
                          <a:ea typeface="Consolas"/>
                          <a:cs typeface="Consolas"/>
                          <a:sym typeface="Consolas"/>
                        </a:rPr>
                        <a:t> </a:t>
                      </a:r>
                      <a:r>
                        <a:rPr lang="en" sz="1200">
                          <a:solidFill>
                            <a:srgbClr val="0F9D58"/>
                          </a:solidFill>
                          <a:latin typeface="Consolas"/>
                          <a:ea typeface="Consolas"/>
                          <a:cs typeface="Consolas"/>
                          <a:sym typeface="Consolas"/>
                        </a:rPr>
                        <a:t>/</a:t>
                      </a:r>
                      <a:r>
                        <a:rPr lang="en" sz="1200">
                          <a:solidFill>
                            <a:srgbClr val="0F9D58"/>
                          </a:solidFill>
                          <a:latin typeface="Consolas"/>
                          <a:ea typeface="Consolas"/>
                          <a:cs typeface="Consolas"/>
                          <a:sym typeface="Consolas"/>
                        </a:rPr>
                        <a:t>the layer to bind to/</a:t>
                      </a:r>
                      <a:r>
                        <a:rPr lang="en" sz="1200">
                          <a:latin typeface="Consolas"/>
                          <a:ea typeface="Consolas"/>
                          <a:cs typeface="Consolas"/>
                          <a:sym typeface="Consolas"/>
                        </a:rPr>
                        <a:t> </a:t>
                      </a:r>
                      <a:r>
                        <a:rPr lang="en" sz="1200">
                          <a:solidFill>
                            <a:srgbClr val="616161"/>
                          </a:solidFill>
                          <a:latin typeface="Consolas"/>
                          <a:ea typeface="Consolas"/>
                          <a:cs typeface="Consolas"/>
                          <a:sym typeface="Consolas"/>
                        </a:rPr>
                        <a:t>)</a:t>
                      </a:r>
                      <a:endParaRPr sz="1200">
                        <a:latin typeface="Consolas"/>
                        <a:ea typeface="Consolas"/>
                        <a:cs typeface="Consolas"/>
                        <a:sym typeface="Consolas"/>
                      </a:endParaRPr>
                    </a:p>
                    <a:p>
                      <a:pPr indent="0" lvl="0" marL="0" rtl="0" algn="l">
                        <a:lnSpc>
                          <a:spcPct val="115000"/>
                        </a:lnSpc>
                        <a:spcBef>
                          <a:spcPts val="0"/>
                        </a:spcBef>
                        <a:spcAft>
                          <a:spcPts val="0"/>
                        </a:spcAft>
                        <a:buNone/>
                      </a:pPr>
                      <a:r>
                        <a:rPr lang="en" sz="1200">
                          <a:latin typeface="Consolas"/>
                          <a:ea typeface="Consolas"/>
                          <a:cs typeface="Consolas"/>
                          <a:sym typeface="Consolas"/>
                        </a:rPr>
                        <a:t>model </a:t>
                      </a:r>
                      <a:r>
                        <a:rPr lang="en" sz="1200">
                          <a:solidFill>
                            <a:srgbClr val="616161"/>
                          </a:solidFill>
                          <a:latin typeface="Consolas"/>
                          <a:ea typeface="Consolas"/>
                          <a:cs typeface="Consolas"/>
                          <a:sym typeface="Consolas"/>
                        </a:rPr>
                        <a:t>=</a:t>
                      </a:r>
                      <a:r>
                        <a:rPr lang="en" sz="1200">
                          <a:latin typeface="Consolas"/>
                          <a:ea typeface="Consolas"/>
                          <a:cs typeface="Consolas"/>
                          <a:sym typeface="Consolas"/>
                        </a:rPr>
                        <a:t> </a:t>
                      </a:r>
                      <a:r>
                        <a:rPr lang="en" sz="1200">
                          <a:solidFill>
                            <a:srgbClr val="3367D6"/>
                          </a:solidFill>
                          <a:latin typeface="Consolas"/>
                          <a:ea typeface="Consolas"/>
                          <a:cs typeface="Consolas"/>
                          <a:sym typeface="Consolas"/>
                        </a:rPr>
                        <a:t>Model</a:t>
                      </a:r>
                      <a:r>
                        <a:rPr lang="en" sz="1200">
                          <a:solidFill>
                            <a:srgbClr val="616161"/>
                          </a:solidFill>
                          <a:latin typeface="Consolas"/>
                          <a:ea typeface="Consolas"/>
                          <a:cs typeface="Consolas"/>
                          <a:sym typeface="Consolas"/>
                        </a:rPr>
                        <a:t>(</a:t>
                      </a:r>
                      <a:r>
                        <a:rPr lang="en" sz="1200">
                          <a:latin typeface="Consolas"/>
                          <a:ea typeface="Consolas"/>
                          <a:cs typeface="Consolas"/>
                          <a:sym typeface="Consolas"/>
                        </a:rPr>
                        <a:t>input</a:t>
                      </a:r>
                      <a:r>
                        <a:rPr lang="en" sz="1200">
                          <a:solidFill>
                            <a:srgbClr val="616161"/>
                          </a:solidFill>
                          <a:latin typeface="Consolas"/>
                          <a:ea typeface="Consolas"/>
                          <a:cs typeface="Consolas"/>
                          <a:sym typeface="Consolas"/>
                        </a:rPr>
                        <a:t>,</a:t>
                      </a:r>
                      <a:r>
                        <a:rPr lang="en" sz="1200">
                          <a:latin typeface="Consolas"/>
                          <a:ea typeface="Consolas"/>
                          <a:cs typeface="Consolas"/>
                          <a:sym typeface="Consolas"/>
                        </a:rPr>
                        <a:t> output</a:t>
                      </a:r>
                      <a:r>
                        <a:rPr lang="en" sz="1200">
                          <a:solidFill>
                            <a:srgbClr val="616161"/>
                          </a:solidFill>
                          <a:latin typeface="Consolas"/>
                          <a:ea typeface="Consolas"/>
                          <a:cs typeface="Consolas"/>
                          <a:sym typeface="Consolas"/>
                        </a:rPr>
                        <a:t>)</a:t>
                      </a:r>
                      <a:endParaRPr sz="1200">
                        <a:latin typeface="Consolas"/>
                        <a:ea typeface="Consolas"/>
                        <a:cs typeface="Consolas"/>
                        <a:sym typeface="Consolas"/>
                      </a:endParaRPr>
                    </a:p>
                  </a:txBody>
                  <a:tcPr marT="63500" marB="63500" marR="63500" marL="63500">
                    <a:solidFill>
                      <a:srgbClr val="FAFAFA"/>
                    </a:solidFill>
                  </a:tcPr>
                </a:tc>
              </a:tr>
            </a:tbl>
          </a:graphicData>
        </a:graphic>
      </p:graphicFrame>
      <p:sp>
        <p:nvSpPr>
          <p:cNvPr id="162" name="Google Shape;162;p27"/>
          <p:cNvSpPr txBox="1"/>
          <p:nvPr/>
        </p:nvSpPr>
        <p:spPr>
          <a:xfrm>
            <a:off x="873875" y="1027975"/>
            <a:ext cx="6918000" cy="1390200"/>
          </a:xfrm>
          <a:prstGeom prst="rect">
            <a:avLst/>
          </a:prstGeom>
          <a:noFill/>
          <a:ln>
            <a:noFill/>
          </a:ln>
        </p:spPr>
        <p:txBody>
          <a:bodyPr anchorCtr="0" anchor="ctr" bIns="91425" lIns="91425" spcFirstLastPara="1" rIns="91425" wrap="square" tIns="91425">
            <a:noAutofit/>
          </a:bodyPr>
          <a:lstStyle/>
          <a:p>
            <a:pPr indent="0" lvl="0" marL="0" rtl="0" algn="ctr">
              <a:spcBef>
                <a:spcPts val="2200"/>
              </a:spcBef>
              <a:spcAft>
                <a:spcPts val="0"/>
              </a:spcAft>
              <a:buNone/>
            </a:pPr>
            <a:r>
              <a:rPr b="1" lang="en" sz="1200"/>
              <a:t>The layers Approach (Functional Method)</a:t>
            </a:r>
            <a:endParaRPr b="1" sz="1200"/>
          </a:p>
          <a:p>
            <a:pPr indent="0" lvl="0" marL="0" rtl="0" algn="l">
              <a:lnSpc>
                <a:spcPct val="115000"/>
              </a:lnSpc>
              <a:spcBef>
                <a:spcPts val="1100"/>
              </a:spcBef>
              <a:spcAft>
                <a:spcPts val="0"/>
              </a:spcAft>
              <a:buNone/>
            </a:pPr>
            <a:r>
              <a:rPr lang="en" sz="1200"/>
              <a:t>The </a:t>
            </a:r>
            <a:r>
              <a:rPr lang="en" sz="1200">
                <a:highlight>
                  <a:srgbClr val="EFF0F1"/>
                </a:highlight>
              </a:rPr>
              <a:t>layers</a:t>
            </a:r>
            <a:r>
              <a:rPr lang="en" sz="1200"/>
              <a:t> approach is more advanced. You build the layers separately and then "tie" them together. This latter step gives you the freedom to connect layers in creative ways. Essentially, for a forward feed neural network, you create the layers, bind them to another layer(s), and then pull all the layers together in a final instantiation of a </a:t>
            </a:r>
            <a:r>
              <a:rPr lang="en" sz="1200">
                <a:highlight>
                  <a:srgbClr val="EFF0F1"/>
                </a:highlight>
              </a:rPr>
              <a:t>Model</a:t>
            </a:r>
            <a:r>
              <a:rPr lang="en" sz="1200"/>
              <a:t> class object.</a:t>
            </a:r>
            <a:br>
              <a:rPr lang="en" sz="1050"/>
            </a:br>
            <a:endParaRPr sz="1050"/>
          </a:p>
        </p:txBody>
      </p:sp>
    </p:spTree>
  </p:cSld>
  <p:clrMapOvr>
    <a:masterClrMapping/>
  </p:clrMapOvr>
</p:sld>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44" name="Shape 1244"/>
        <p:cNvGrpSpPr/>
        <p:nvPr/>
      </p:nvGrpSpPr>
      <p:grpSpPr>
        <a:xfrm>
          <a:off x="0" y="0"/>
          <a:ext cx="0" cy="0"/>
          <a:chOff x="0" y="0"/>
          <a:chExt cx="0" cy="0"/>
        </a:xfrm>
      </p:grpSpPr>
      <p:sp>
        <p:nvSpPr>
          <p:cNvPr id="1245" name="Google Shape;1245;p162"/>
          <p:cNvSpPr txBox="1"/>
          <p:nvPr>
            <p:ph idx="1" type="subTitle"/>
          </p:nvPr>
        </p:nvSpPr>
        <p:spPr>
          <a:xfrm>
            <a:off x="3117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Dataset Layout - Directory Structure</a:t>
            </a:r>
            <a:endParaRPr>
              <a:solidFill>
                <a:srgbClr val="38761D"/>
              </a:solidFill>
            </a:endParaRPr>
          </a:p>
        </p:txBody>
      </p:sp>
      <p:pic>
        <p:nvPicPr>
          <p:cNvPr id="1246" name="Google Shape;1246;p162"/>
          <p:cNvPicPr preferRelativeResize="0"/>
          <p:nvPr/>
        </p:nvPicPr>
        <p:blipFill>
          <a:blip r:embed="rId3">
            <a:alphaModFix/>
          </a:blip>
          <a:stretch>
            <a:fillRect/>
          </a:stretch>
        </p:blipFill>
        <p:spPr>
          <a:xfrm>
            <a:off x="0" y="0"/>
            <a:ext cx="1466275" cy="730575"/>
          </a:xfrm>
          <a:prstGeom prst="rect">
            <a:avLst/>
          </a:prstGeom>
          <a:noFill/>
          <a:ln>
            <a:noFill/>
          </a:ln>
        </p:spPr>
      </p:pic>
      <p:sp>
        <p:nvSpPr>
          <p:cNvPr id="1247" name="Google Shape;1247;p162"/>
          <p:cNvSpPr txBox="1"/>
          <p:nvPr/>
        </p:nvSpPr>
        <p:spPr>
          <a:xfrm>
            <a:off x="430200" y="812975"/>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t>Dataset as a Directory Structure</a:t>
            </a:r>
            <a:endParaRPr>
              <a:solidFill>
                <a:srgbClr val="434343"/>
              </a:solidFill>
            </a:endParaRPr>
          </a:p>
          <a:p>
            <a:pPr indent="0" lvl="0" marL="0" rtl="0" algn="l">
              <a:lnSpc>
                <a:spcPct val="115000"/>
              </a:lnSpc>
              <a:spcBef>
                <a:spcPts val="1100"/>
              </a:spcBef>
              <a:spcAft>
                <a:spcPts val="0"/>
              </a:spcAft>
              <a:buNone/>
            </a:pPr>
            <a:r>
              <a:rPr lang="en" sz="1200">
                <a:solidFill>
                  <a:schemeClr val="dk1"/>
                </a:solidFill>
              </a:rPr>
              <a:t>Laying out (placing) the images into a directory folder structure on a local disk is </a:t>
            </a:r>
            <a:r>
              <a:rPr b="1" lang="en" sz="1200">
                <a:solidFill>
                  <a:srgbClr val="0000FF"/>
                </a:solidFill>
              </a:rPr>
              <a:t>one of the most common layouts</a:t>
            </a:r>
            <a:r>
              <a:rPr lang="en" sz="1200">
                <a:solidFill>
                  <a:schemeClr val="dk1"/>
                </a:solidFill>
              </a:rPr>
              <a:t>. In this layout, the </a:t>
            </a:r>
            <a:r>
              <a:rPr b="1" lang="en" sz="1200">
                <a:solidFill>
                  <a:srgbClr val="0000FF"/>
                </a:solidFill>
              </a:rPr>
              <a:t>root (parent) folder is a container for the dataset</a:t>
            </a:r>
            <a:r>
              <a:rPr lang="en" sz="1200">
                <a:solidFill>
                  <a:schemeClr val="dk1"/>
                </a:solidFill>
              </a:rPr>
              <a:t>. Below the root level are one or more subdirectories, where </a:t>
            </a:r>
            <a:r>
              <a:rPr b="1" lang="en" sz="1200">
                <a:solidFill>
                  <a:srgbClr val="0000FF"/>
                </a:solidFill>
              </a:rPr>
              <a:t>each subdirectory corresponds to a class (label), and where each subdirectory contains the images that correspond to that class</a:t>
            </a:r>
            <a:r>
              <a:rPr lang="en" sz="1200">
                <a:solidFill>
                  <a:schemeClr val="dk1"/>
                </a:solidFill>
              </a:rPr>
              <a:t>. Using our cats and dogs example, one would have a parent directory that might be named ‘cats_n_dogs’, with two subdirectories, one named ‘cats’ and the other ‘dogs’. Within each subdirectory would be the corresponding class of images.</a:t>
            </a:r>
            <a:endParaRPr sz="1200">
              <a:solidFill>
                <a:srgbClr val="666666"/>
              </a:solidFill>
            </a:endParaRPr>
          </a:p>
          <a:p>
            <a:pPr indent="0" lvl="0" marL="0" rtl="0" algn="l">
              <a:lnSpc>
                <a:spcPct val="115000"/>
              </a:lnSpc>
              <a:spcBef>
                <a:spcPts val="1100"/>
              </a:spcBef>
              <a:spcAft>
                <a:spcPts val="0"/>
              </a:spcAft>
              <a:buNone/>
            </a:pPr>
            <a:r>
              <a:rPr lang="en" sz="1200">
                <a:solidFill>
                  <a:schemeClr val="dk1"/>
                </a:solidFill>
              </a:rPr>
              <a:t>.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p:txBody>
      </p:sp>
      <p:pic>
        <p:nvPicPr>
          <p:cNvPr id="1248" name="Google Shape;1248;p162"/>
          <p:cNvPicPr preferRelativeResize="0"/>
          <p:nvPr/>
        </p:nvPicPr>
        <p:blipFill>
          <a:blip r:embed="rId4">
            <a:alphaModFix/>
          </a:blip>
          <a:stretch>
            <a:fillRect/>
          </a:stretch>
        </p:blipFill>
        <p:spPr>
          <a:xfrm>
            <a:off x="3164875" y="2703875"/>
            <a:ext cx="2419325" cy="2283325"/>
          </a:xfrm>
          <a:prstGeom prst="rect">
            <a:avLst/>
          </a:prstGeom>
          <a:noFill/>
          <a:ln>
            <a:noFill/>
          </a:ln>
        </p:spPr>
      </p:pic>
    </p:spTree>
  </p:cSld>
  <p:clrMapOvr>
    <a:masterClrMapping/>
  </p:clrMapOvr>
</p:sld>
</file>

<file path=ppt/slides/slide1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52" name="Shape 1252"/>
        <p:cNvGrpSpPr/>
        <p:nvPr/>
      </p:nvGrpSpPr>
      <p:grpSpPr>
        <a:xfrm>
          <a:off x="0" y="0"/>
          <a:ext cx="0" cy="0"/>
          <a:chOff x="0" y="0"/>
          <a:chExt cx="0" cy="0"/>
        </a:xfrm>
      </p:grpSpPr>
      <p:sp>
        <p:nvSpPr>
          <p:cNvPr id="1253" name="Google Shape;1253;p163"/>
          <p:cNvSpPr txBox="1"/>
          <p:nvPr>
            <p:ph idx="1" type="subTitle"/>
          </p:nvPr>
        </p:nvSpPr>
        <p:spPr>
          <a:xfrm>
            <a:off x="3117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Dataset Layout - Directory Structure</a:t>
            </a:r>
            <a:endParaRPr>
              <a:solidFill>
                <a:srgbClr val="38761D"/>
              </a:solidFill>
            </a:endParaRPr>
          </a:p>
        </p:txBody>
      </p:sp>
      <p:pic>
        <p:nvPicPr>
          <p:cNvPr id="1254" name="Google Shape;1254;p163"/>
          <p:cNvPicPr preferRelativeResize="0"/>
          <p:nvPr/>
        </p:nvPicPr>
        <p:blipFill>
          <a:blip r:embed="rId3">
            <a:alphaModFix/>
          </a:blip>
          <a:stretch>
            <a:fillRect/>
          </a:stretch>
        </p:blipFill>
        <p:spPr>
          <a:xfrm>
            <a:off x="0" y="0"/>
            <a:ext cx="1466275" cy="730575"/>
          </a:xfrm>
          <a:prstGeom prst="rect">
            <a:avLst/>
          </a:prstGeom>
          <a:noFill/>
          <a:ln>
            <a:noFill/>
          </a:ln>
        </p:spPr>
      </p:pic>
      <p:sp>
        <p:nvSpPr>
          <p:cNvPr id="1255" name="Google Shape;1255;p163"/>
          <p:cNvSpPr txBox="1"/>
          <p:nvPr/>
        </p:nvSpPr>
        <p:spPr>
          <a:xfrm>
            <a:off x="430200" y="730575"/>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t>Train and Test </a:t>
            </a:r>
            <a:r>
              <a:rPr b="1" lang="en" sz="1200"/>
              <a:t>Directory Structure</a:t>
            </a:r>
            <a:endParaRPr>
              <a:solidFill>
                <a:srgbClr val="434343"/>
              </a:solidFill>
            </a:endParaRPr>
          </a:p>
          <a:p>
            <a:pPr indent="0" lvl="0" marL="0" rtl="0" algn="l">
              <a:lnSpc>
                <a:spcPct val="115000"/>
              </a:lnSpc>
              <a:spcBef>
                <a:spcPts val="1100"/>
              </a:spcBef>
              <a:spcAft>
                <a:spcPts val="0"/>
              </a:spcAft>
              <a:buNone/>
            </a:pPr>
            <a:r>
              <a:rPr lang="en" sz="1200">
                <a:solidFill>
                  <a:schemeClr val="dk1"/>
                </a:solidFill>
              </a:rPr>
              <a:t>Alternatively, if the dataset has been pre-split into training and test data, explained subsequently,  then the split images for each class  (label) are placed under the corresponding subfolders train and test, which are then underneath (subfolder of) the root folder of the dataset.</a:t>
            </a:r>
            <a:endParaRPr sz="1200">
              <a:solidFill>
                <a:schemeClr val="dk1"/>
              </a:solidFill>
            </a:endParaRPr>
          </a:p>
          <a:p>
            <a:pPr indent="0" lvl="0" marL="0" rtl="0" algn="l">
              <a:lnSpc>
                <a:spcPct val="115000"/>
              </a:lnSpc>
              <a:spcBef>
                <a:spcPts val="1100"/>
              </a:spcBef>
              <a:spcAft>
                <a:spcPts val="0"/>
              </a:spcAft>
              <a:buNone/>
            </a:pPr>
            <a:r>
              <a:rPr lang="en" sz="1200">
                <a:solidFill>
                  <a:schemeClr val="dk1"/>
                </a:solidFill>
              </a:rPr>
              <a:t>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p:txBody>
      </p:sp>
      <p:pic>
        <p:nvPicPr>
          <p:cNvPr id="1256" name="Google Shape;1256;p163"/>
          <p:cNvPicPr preferRelativeResize="0"/>
          <p:nvPr/>
        </p:nvPicPr>
        <p:blipFill>
          <a:blip r:embed="rId4">
            <a:alphaModFix/>
          </a:blip>
          <a:stretch>
            <a:fillRect/>
          </a:stretch>
        </p:blipFill>
        <p:spPr>
          <a:xfrm>
            <a:off x="3049913" y="1946800"/>
            <a:ext cx="3044175" cy="3096276"/>
          </a:xfrm>
          <a:prstGeom prst="rect">
            <a:avLst/>
          </a:prstGeom>
          <a:noFill/>
          <a:ln>
            <a:noFill/>
          </a:ln>
        </p:spPr>
      </p:pic>
    </p:spTree>
  </p:cSld>
  <p:clrMapOvr>
    <a:masterClrMapping/>
  </p:clrMapOvr>
</p:sld>
</file>

<file path=ppt/slides/slide1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60" name="Shape 1260"/>
        <p:cNvGrpSpPr/>
        <p:nvPr/>
      </p:nvGrpSpPr>
      <p:grpSpPr>
        <a:xfrm>
          <a:off x="0" y="0"/>
          <a:ext cx="0" cy="0"/>
          <a:chOff x="0" y="0"/>
          <a:chExt cx="0" cy="0"/>
        </a:xfrm>
      </p:grpSpPr>
      <p:sp>
        <p:nvSpPr>
          <p:cNvPr id="1261" name="Google Shape;1261;p164"/>
          <p:cNvSpPr txBox="1"/>
          <p:nvPr>
            <p:ph idx="1" type="subTitle"/>
          </p:nvPr>
        </p:nvSpPr>
        <p:spPr>
          <a:xfrm>
            <a:off x="3117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Dataset Layout - Directory Structure</a:t>
            </a:r>
            <a:endParaRPr>
              <a:solidFill>
                <a:srgbClr val="38761D"/>
              </a:solidFill>
            </a:endParaRPr>
          </a:p>
        </p:txBody>
      </p:sp>
      <p:pic>
        <p:nvPicPr>
          <p:cNvPr id="1262" name="Google Shape;1262;p164"/>
          <p:cNvPicPr preferRelativeResize="0"/>
          <p:nvPr/>
        </p:nvPicPr>
        <p:blipFill>
          <a:blip r:embed="rId3">
            <a:alphaModFix/>
          </a:blip>
          <a:stretch>
            <a:fillRect/>
          </a:stretch>
        </p:blipFill>
        <p:spPr>
          <a:xfrm>
            <a:off x="0" y="0"/>
            <a:ext cx="1466275" cy="730575"/>
          </a:xfrm>
          <a:prstGeom prst="rect">
            <a:avLst/>
          </a:prstGeom>
          <a:noFill/>
          <a:ln>
            <a:noFill/>
          </a:ln>
        </p:spPr>
      </p:pic>
      <p:sp>
        <p:nvSpPr>
          <p:cNvPr id="1263" name="Google Shape;1263;p164"/>
          <p:cNvSpPr txBox="1"/>
          <p:nvPr/>
        </p:nvSpPr>
        <p:spPr>
          <a:xfrm>
            <a:off x="430200" y="730575"/>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t>Hierarchical </a:t>
            </a:r>
            <a:r>
              <a:rPr b="1" lang="en" sz="1200"/>
              <a:t>Directory Structure</a:t>
            </a:r>
            <a:endParaRPr>
              <a:solidFill>
                <a:srgbClr val="434343"/>
              </a:solidFill>
            </a:endParaRPr>
          </a:p>
          <a:p>
            <a:pPr indent="0" lvl="0" marL="0" rtl="0" algn="l">
              <a:lnSpc>
                <a:spcPct val="115000"/>
              </a:lnSpc>
              <a:spcBef>
                <a:spcPts val="1100"/>
              </a:spcBef>
              <a:spcAft>
                <a:spcPts val="0"/>
              </a:spcAft>
              <a:buNone/>
            </a:pPr>
            <a:r>
              <a:rPr lang="en" sz="1200">
                <a:solidFill>
                  <a:schemeClr val="dk1"/>
                </a:solidFill>
              </a:rPr>
              <a:t>Alternatively, if the dataset has been pre-split into training and test data, explained subsequently,  then the split images for each class  (label) are placed under the corresponding subfolders train and test, which are then underneath (subfolder of) the root folder of the dataset.</a:t>
            </a:r>
            <a:endParaRPr sz="1200">
              <a:solidFill>
                <a:schemeClr val="dk1"/>
              </a:solidFill>
            </a:endParaRPr>
          </a:p>
          <a:p>
            <a:pPr indent="0" lvl="0" marL="0" rtl="0" algn="l">
              <a:lnSpc>
                <a:spcPct val="115000"/>
              </a:lnSpc>
              <a:spcBef>
                <a:spcPts val="1100"/>
              </a:spcBef>
              <a:spcAft>
                <a:spcPts val="0"/>
              </a:spcAft>
              <a:buNone/>
            </a:pPr>
            <a:r>
              <a:rPr lang="en" sz="1200">
                <a:solidFill>
                  <a:schemeClr val="dk1"/>
                </a:solidFill>
              </a:rPr>
              <a:t>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p:txBody>
      </p:sp>
      <p:pic>
        <p:nvPicPr>
          <p:cNvPr id="1264" name="Google Shape;1264;p164"/>
          <p:cNvPicPr preferRelativeResize="0"/>
          <p:nvPr/>
        </p:nvPicPr>
        <p:blipFill>
          <a:blip r:embed="rId4">
            <a:alphaModFix/>
          </a:blip>
          <a:stretch>
            <a:fillRect/>
          </a:stretch>
        </p:blipFill>
        <p:spPr>
          <a:xfrm>
            <a:off x="3287600" y="1933825"/>
            <a:ext cx="2949325" cy="3039550"/>
          </a:xfrm>
          <a:prstGeom prst="rect">
            <a:avLst/>
          </a:prstGeom>
          <a:noFill/>
          <a:ln>
            <a:noFill/>
          </a:ln>
        </p:spPr>
      </p:pic>
    </p:spTree>
  </p:cSld>
  <p:clrMapOvr>
    <a:masterClrMapping/>
  </p:clrMapOvr>
</p:sld>
</file>

<file path=ppt/slides/slide1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68" name="Shape 1268"/>
        <p:cNvGrpSpPr/>
        <p:nvPr/>
      </p:nvGrpSpPr>
      <p:grpSpPr>
        <a:xfrm>
          <a:off x="0" y="0"/>
          <a:ext cx="0" cy="0"/>
          <a:chOff x="0" y="0"/>
          <a:chExt cx="0" cy="0"/>
        </a:xfrm>
      </p:grpSpPr>
      <p:sp>
        <p:nvSpPr>
          <p:cNvPr id="1269" name="Google Shape;1269;p165"/>
          <p:cNvSpPr txBox="1"/>
          <p:nvPr>
            <p:ph idx="1" type="subTitle"/>
          </p:nvPr>
        </p:nvSpPr>
        <p:spPr>
          <a:xfrm>
            <a:off x="3117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Dataset Layout - CSV File</a:t>
            </a:r>
            <a:endParaRPr>
              <a:solidFill>
                <a:srgbClr val="38761D"/>
              </a:solidFill>
            </a:endParaRPr>
          </a:p>
        </p:txBody>
      </p:sp>
      <p:pic>
        <p:nvPicPr>
          <p:cNvPr id="1270" name="Google Shape;1270;p165"/>
          <p:cNvPicPr preferRelativeResize="0"/>
          <p:nvPr/>
        </p:nvPicPr>
        <p:blipFill>
          <a:blip r:embed="rId3">
            <a:alphaModFix/>
          </a:blip>
          <a:stretch>
            <a:fillRect/>
          </a:stretch>
        </p:blipFill>
        <p:spPr>
          <a:xfrm>
            <a:off x="0" y="0"/>
            <a:ext cx="1466275" cy="730575"/>
          </a:xfrm>
          <a:prstGeom prst="rect">
            <a:avLst/>
          </a:prstGeom>
          <a:noFill/>
          <a:ln>
            <a:noFill/>
          </a:ln>
        </p:spPr>
      </p:pic>
      <p:sp>
        <p:nvSpPr>
          <p:cNvPr id="1271" name="Google Shape;1271;p165"/>
          <p:cNvSpPr txBox="1"/>
          <p:nvPr/>
        </p:nvSpPr>
        <p:spPr>
          <a:xfrm>
            <a:off x="430200" y="730575"/>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t>CSV File</a:t>
            </a:r>
            <a:endParaRPr sz="1200">
              <a:solidFill>
                <a:srgbClr val="666666"/>
              </a:solidFill>
            </a:endParaRPr>
          </a:p>
          <a:p>
            <a:pPr indent="0" lvl="0" marL="0" rtl="0" algn="l">
              <a:lnSpc>
                <a:spcPct val="115000"/>
              </a:lnSpc>
              <a:spcBef>
                <a:spcPts val="1100"/>
              </a:spcBef>
              <a:spcAft>
                <a:spcPts val="0"/>
              </a:spcAft>
              <a:buNone/>
            </a:pPr>
            <a:r>
              <a:rPr lang="en" sz="1200">
                <a:solidFill>
                  <a:schemeClr val="dk1"/>
                </a:solidFill>
              </a:rPr>
              <a:t>Another common layout is to use a CSV file to identify the location and class (label) of each image. In this case, each row in the CSV file is a separate image, and the CSV file contains at least two columns, one for the location of the image, and the other for the class (label) of the image. The location might be either a local path, a remote location, or the pixel data is embedded as the value of the location.</a:t>
            </a:r>
            <a:endParaRPr sz="1200">
              <a:solidFill>
                <a:schemeClr val="dk1"/>
              </a:solidFill>
            </a:endParaRPr>
          </a:p>
          <a:p>
            <a:pPr indent="0" lvl="0" marL="0" rtl="0" algn="l">
              <a:lnSpc>
                <a:spcPct val="115000"/>
              </a:lnSpc>
              <a:spcBef>
                <a:spcPts val="1100"/>
              </a:spcBef>
              <a:spcAft>
                <a:spcPts val="0"/>
              </a:spcAft>
              <a:buNone/>
            </a:pPr>
            <a:r>
              <a:rPr lang="en" sz="1200">
                <a:solidFill>
                  <a:schemeClr val="dk1"/>
                </a:solidFill>
              </a:rPr>
              <a:t>	local path example:						remote path example:</a:t>
            </a:r>
            <a:endParaRPr sz="1200">
              <a:solidFill>
                <a:schemeClr val="dk1"/>
              </a:solidFill>
            </a:endParaRPr>
          </a:p>
          <a:p>
            <a:pPr indent="457200" lvl="0" marL="0" rtl="0" algn="l">
              <a:lnSpc>
                <a:spcPct val="115000"/>
              </a:lnSpc>
              <a:spcBef>
                <a:spcPts val="1100"/>
              </a:spcBef>
              <a:spcAft>
                <a:spcPts val="0"/>
              </a:spcAft>
              <a:buNone/>
            </a:pPr>
            <a:r>
              <a:rPr lang="en" sz="1200">
                <a:solidFill>
                  <a:schemeClr val="dk1"/>
                </a:solidFill>
              </a:rPr>
              <a:t> 	label,location							label, location</a:t>
            </a:r>
            <a:br>
              <a:rPr lang="en" sz="1200">
                <a:solidFill>
                  <a:schemeClr val="dk1"/>
                </a:solidFill>
              </a:rPr>
            </a:br>
            <a:r>
              <a:rPr lang="en" sz="1200">
                <a:solidFill>
                  <a:schemeClr val="dk1"/>
                </a:solidFill>
              </a:rPr>
              <a:t>		‘cat’, cats_n_dogs/cat/1.jpg				‘cat’,’http://mysite.com/cats_n_dogs/cat/1.jpg’</a:t>
            </a:r>
            <a:br>
              <a:rPr lang="en" sz="1200">
                <a:solidFill>
                  <a:schemeClr val="dk1"/>
                </a:solidFill>
              </a:rPr>
            </a:br>
            <a:r>
              <a:rPr lang="en" sz="1200">
                <a:solidFill>
                  <a:schemeClr val="dk1"/>
                </a:solidFill>
              </a:rPr>
              <a:t>		‘dog’,cats_n_dogs/dog/2.jpg				‘dog’,’http://mysite.com/cats_n_dogs/dog/2.jpg’</a:t>
            </a:r>
            <a:br>
              <a:rPr lang="en" sz="1200">
                <a:solidFill>
                  <a:schemeClr val="dk1"/>
                </a:solidFill>
              </a:rPr>
            </a:br>
            <a:r>
              <a:rPr lang="en" sz="1200">
                <a:solidFill>
                  <a:schemeClr val="dk1"/>
                </a:solidFill>
              </a:rPr>
              <a:t>		…								...</a:t>
            </a:r>
            <a:endParaRPr sz="1200">
              <a:solidFill>
                <a:schemeClr val="dk1"/>
              </a:solidFill>
            </a:endParaRPr>
          </a:p>
          <a:p>
            <a:pPr indent="0" lvl="0" marL="0" rtl="0" algn="l">
              <a:lnSpc>
                <a:spcPct val="115000"/>
              </a:lnSpc>
              <a:spcBef>
                <a:spcPts val="1100"/>
              </a:spcBef>
              <a:spcAft>
                <a:spcPts val="0"/>
              </a:spcAft>
              <a:buNone/>
            </a:pPr>
            <a:r>
              <a:rPr lang="en" sz="1200">
                <a:solidFill>
                  <a:schemeClr val="dk1"/>
                </a:solidFill>
              </a:rPr>
              <a:t>	embedded data example:</a:t>
            </a:r>
            <a:endParaRPr sz="1200">
              <a:solidFill>
                <a:schemeClr val="dk1"/>
              </a:solidFill>
            </a:endParaRPr>
          </a:p>
          <a:p>
            <a:pPr indent="0" lvl="0" marL="0" rtl="0" algn="l">
              <a:lnSpc>
                <a:spcPct val="115000"/>
              </a:lnSpc>
              <a:spcBef>
                <a:spcPts val="1100"/>
              </a:spcBef>
              <a:spcAft>
                <a:spcPts val="0"/>
              </a:spcAft>
              <a:buNone/>
            </a:pPr>
            <a:r>
              <a:rPr lang="en" sz="1200">
                <a:solidFill>
                  <a:schemeClr val="dk1"/>
                </a:solidFill>
              </a:rPr>
              <a:t>		Label,location</a:t>
            </a:r>
            <a:br>
              <a:rPr lang="en" sz="1200">
                <a:solidFill>
                  <a:schemeClr val="dk1"/>
                </a:solidFill>
              </a:rPr>
            </a:br>
            <a:r>
              <a:rPr lang="en" sz="1200">
                <a:solidFill>
                  <a:schemeClr val="dk1"/>
                </a:solidFill>
              </a:rPr>
              <a:t>		‘cat’,[[...],[...],[...]]</a:t>
            </a:r>
            <a:br>
              <a:rPr lang="en" sz="1200">
                <a:solidFill>
                  <a:schemeClr val="dk1"/>
                </a:solidFill>
              </a:rPr>
            </a:br>
            <a:r>
              <a:rPr lang="en" sz="1200">
                <a:solidFill>
                  <a:schemeClr val="dk1"/>
                </a:solidFill>
              </a:rPr>
              <a:t>		‘dog’,[[...], [...], [...]]</a:t>
            </a:r>
            <a:endParaRPr i="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rPr lang="en" sz="1200">
                <a:solidFill>
                  <a:schemeClr val="dk1"/>
                </a:solidFill>
              </a:rPr>
              <a:t>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p:txBody>
      </p:sp>
    </p:spTree>
  </p:cSld>
  <p:clrMapOvr>
    <a:masterClrMapping/>
  </p:clrMapOvr>
</p:sld>
</file>

<file path=ppt/slides/slide1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75" name="Shape 1275"/>
        <p:cNvGrpSpPr/>
        <p:nvPr/>
      </p:nvGrpSpPr>
      <p:grpSpPr>
        <a:xfrm>
          <a:off x="0" y="0"/>
          <a:ext cx="0" cy="0"/>
          <a:chOff x="0" y="0"/>
          <a:chExt cx="0" cy="0"/>
        </a:xfrm>
      </p:grpSpPr>
      <p:sp>
        <p:nvSpPr>
          <p:cNvPr id="1276" name="Google Shape;1276;p166"/>
          <p:cNvSpPr txBox="1"/>
          <p:nvPr>
            <p:ph idx="1" type="subTitle"/>
          </p:nvPr>
        </p:nvSpPr>
        <p:spPr>
          <a:xfrm>
            <a:off x="3117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Dataset Layout - JSON File</a:t>
            </a:r>
            <a:endParaRPr>
              <a:solidFill>
                <a:srgbClr val="38761D"/>
              </a:solidFill>
            </a:endParaRPr>
          </a:p>
        </p:txBody>
      </p:sp>
      <p:pic>
        <p:nvPicPr>
          <p:cNvPr id="1277" name="Google Shape;1277;p166"/>
          <p:cNvPicPr preferRelativeResize="0"/>
          <p:nvPr/>
        </p:nvPicPr>
        <p:blipFill>
          <a:blip r:embed="rId3">
            <a:alphaModFix/>
          </a:blip>
          <a:stretch>
            <a:fillRect/>
          </a:stretch>
        </p:blipFill>
        <p:spPr>
          <a:xfrm>
            <a:off x="0" y="0"/>
            <a:ext cx="1466275" cy="730575"/>
          </a:xfrm>
          <a:prstGeom prst="rect">
            <a:avLst/>
          </a:prstGeom>
          <a:noFill/>
          <a:ln>
            <a:noFill/>
          </a:ln>
        </p:spPr>
      </p:pic>
      <p:sp>
        <p:nvSpPr>
          <p:cNvPr id="1278" name="Google Shape;1278;p166"/>
          <p:cNvSpPr txBox="1"/>
          <p:nvPr/>
        </p:nvSpPr>
        <p:spPr>
          <a:xfrm>
            <a:off x="430200" y="730575"/>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t>JSON</a:t>
            </a:r>
            <a:r>
              <a:rPr b="1" lang="en" sz="1200"/>
              <a:t> File</a:t>
            </a:r>
            <a:endParaRPr sz="1200">
              <a:solidFill>
                <a:srgbClr val="666666"/>
              </a:solidFill>
            </a:endParaRPr>
          </a:p>
          <a:p>
            <a:pPr indent="0" lvl="0" marL="0" rtl="0" algn="l">
              <a:lnSpc>
                <a:spcPct val="115000"/>
              </a:lnSpc>
              <a:spcBef>
                <a:spcPts val="1100"/>
              </a:spcBef>
              <a:spcAft>
                <a:spcPts val="0"/>
              </a:spcAft>
              <a:buClr>
                <a:schemeClr val="dk1"/>
              </a:buClr>
              <a:buSzPts val="1100"/>
              <a:buFont typeface="Arial"/>
              <a:buNone/>
            </a:pPr>
            <a:r>
              <a:rPr lang="en" sz="1200">
                <a:solidFill>
                  <a:schemeClr val="dk1"/>
                </a:solidFill>
              </a:rPr>
              <a:t>Another common layout is to use a </a:t>
            </a:r>
            <a:r>
              <a:rPr b="1" lang="en" sz="1200">
                <a:solidFill>
                  <a:srgbClr val="0000FF"/>
                </a:solidFill>
              </a:rPr>
              <a:t>JSON file to identify the location and class (label) of each image</a:t>
            </a:r>
            <a:r>
              <a:rPr lang="en" sz="1200">
                <a:solidFill>
                  <a:schemeClr val="dk1"/>
                </a:solidFill>
              </a:rPr>
              <a:t>. In this case, the JSON file is an array of objects, where each object is a separate image, and each object has at least</a:t>
            </a:r>
            <a:r>
              <a:rPr b="1" lang="en" sz="1200">
                <a:solidFill>
                  <a:srgbClr val="0000FF"/>
                </a:solidFill>
              </a:rPr>
              <a:t> two keys</a:t>
            </a:r>
            <a:r>
              <a:rPr lang="en" sz="1200">
                <a:solidFill>
                  <a:schemeClr val="dk1"/>
                </a:solidFill>
              </a:rPr>
              <a:t>, one for the</a:t>
            </a:r>
            <a:r>
              <a:rPr b="1" lang="en" sz="1200">
                <a:solidFill>
                  <a:srgbClr val="0000FF"/>
                </a:solidFill>
              </a:rPr>
              <a:t> location of the image</a:t>
            </a:r>
            <a:r>
              <a:rPr lang="en" sz="1200">
                <a:solidFill>
                  <a:schemeClr val="dk1"/>
                </a:solidFill>
              </a:rPr>
              <a:t>, and the other for the </a:t>
            </a:r>
            <a:r>
              <a:rPr b="1" lang="en" sz="1200">
                <a:solidFill>
                  <a:srgbClr val="0000FF"/>
                </a:solidFill>
              </a:rPr>
              <a:t>class (label) of the image</a:t>
            </a:r>
            <a:r>
              <a:rPr lang="en" sz="1200">
                <a:solidFill>
                  <a:schemeClr val="dk1"/>
                </a:solidFill>
              </a:rPr>
              <a:t>.The location might be either a local path, a remote location, or the pixel data is embedded as the value of the location.</a:t>
            </a:r>
            <a:endParaRPr sz="1200">
              <a:solidFill>
                <a:schemeClr val="dk1"/>
              </a:solidFill>
            </a:endParaRPr>
          </a:p>
          <a:p>
            <a:pPr indent="0" lvl="0" marL="0" rtl="0" algn="l">
              <a:lnSpc>
                <a:spcPct val="115000"/>
              </a:lnSpc>
              <a:spcBef>
                <a:spcPts val="1100"/>
              </a:spcBef>
              <a:spcAft>
                <a:spcPts val="0"/>
              </a:spcAft>
              <a:buClr>
                <a:schemeClr val="dk1"/>
              </a:buClr>
              <a:buSzPts val="1100"/>
              <a:buFont typeface="Arial"/>
              <a:buNone/>
            </a:pPr>
            <a:r>
              <a:rPr lang="en" sz="1200">
                <a:solidFill>
                  <a:schemeClr val="dk1"/>
                </a:solidFill>
              </a:rPr>
              <a:t>	local path example:	</a:t>
            </a:r>
            <a:endParaRPr sz="1200">
              <a:solidFill>
                <a:schemeClr val="dk1"/>
              </a:solidFill>
            </a:endParaRPr>
          </a:p>
          <a:p>
            <a:pPr indent="0" lvl="0" marL="0" rtl="0" algn="l">
              <a:lnSpc>
                <a:spcPct val="115000"/>
              </a:lnSpc>
              <a:spcBef>
                <a:spcPts val="1100"/>
              </a:spcBef>
              <a:spcAft>
                <a:spcPts val="0"/>
              </a:spcAft>
              <a:buClr>
                <a:schemeClr val="dk1"/>
              </a:buClr>
              <a:buSzPts val="1100"/>
              <a:buFont typeface="Arial"/>
              <a:buNone/>
            </a:pPr>
            <a:r>
              <a:rPr lang="en" sz="1200">
                <a:solidFill>
                  <a:schemeClr val="dk1"/>
                </a:solidFill>
              </a:rPr>
              <a:t>		[</a:t>
            </a:r>
            <a:br>
              <a:rPr lang="en" sz="1200">
                <a:solidFill>
                  <a:schemeClr val="dk1"/>
                </a:solidFill>
              </a:rPr>
            </a:br>
            <a:r>
              <a:rPr lang="en" sz="1200">
                <a:solidFill>
                  <a:schemeClr val="dk1"/>
                </a:solidFill>
              </a:rPr>
              <a:t>			{‘label’: ‘cat’, ‘location’: ‘cats_n_dogs/cat/1.jpg’ },</a:t>
            </a:r>
            <a:br>
              <a:rPr lang="en" sz="1200">
                <a:solidFill>
                  <a:schemeClr val="dk1"/>
                </a:solidFill>
              </a:rPr>
            </a:br>
            <a:r>
              <a:rPr lang="en" sz="1200">
                <a:solidFill>
                  <a:schemeClr val="dk1"/>
                </a:solidFill>
              </a:rPr>
              <a:t>			{‘label’: ‘dog’, ‘location’: ‘cats_n_dogs/dog/2.jpg’}</a:t>
            </a:r>
            <a:br>
              <a:rPr lang="en" sz="1200">
                <a:solidFill>
                  <a:schemeClr val="dk1"/>
                </a:solidFill>
              </a:rPr>
            </a:br>
            <a:r>
              <a:rPr lang="en" sz="1200">
                <a:solidFill>
                  <a:schemeClr val="dk1"/>
                </a:solidFill>
              </a:rPr>
              <a:t>			…</a:t>
            </a:r>
            <a:br>
              <a:rPr lang="en" sz="1200">
                <a:solidFill>
                  <a:schemeClr val="dk1"/>
                </a:solidFill>
              </a:rPr>
            </a:br>
            <a:r>
              <a:rPr lang="en" sz="1200">
                <a:solidFill>
                  <a:schemeClr val="dk1"/>
                </a:solidFill>
              </a:rPr>
              <a:t>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rPr lang="en" sz="1200">
                <a:solidFill>
                  <a:schemeClr val="dk1"/>
                </a:solidFill>
              </a:rPr>
              <a:t>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p:txBody>
      </p:sp>
    </p:spTree>
  </p:cSld>
  <p:clrMapOvr>
    <a:masterClrMapping/>
  </p:clrMapOvr>
</p:sld>
</file>

<file path=ppt/slides/slide1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82" name="Shape 1282"/>
        <p:cNvGrpSpPr/>
        <p:nvPr/>
      </p:nvGrpSpPr>
      <p:grpSpPr>
        <a:xfrm>
          <a:off x="0" y="0"/>
          <a:ext cx="0" cy="0"/>
          <a:chOff x="0" y="0"/>
          <a:chExt cx="0" cy="0"/>
        </a:xfrm>
      </p:grpSpPr>
      <p:sp>
        <p:nvSpPr>
          <p:cNvPr id="1283" name="Google Shape;1283;p167"/>
          <p:cNvSpPr txBox="1"/>
          <p:nvPr>
            <p:ph idx="1" type="subTitle"/>
          </p:nvPr>
        </p:nvSpPr>
        <p:spPr>
          <a:xfrm>
            <a:off x="3117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Dataset Layout - HDF5 File</a:t>
            </a:r>
            <a:endParaRPr>
              <a:solidFill>
                <a:srgbClr val="38761D"/>
              </a:solidFill>
            </a:endParaRPr>
          </a:p>
        </p:txBody>
      </p:sp>
      <p:pic>
        <p:nvPicPr>
          <p:cNvPr id="1284" name="Google Shape;1284;p167"/>
          <p:cNvPicPr preferRelativeResize="0"/>
          <p:nvPr/>
        </p:nvPicPr>
        <p:blipFill>
          <a:blip r:embed="rId3">
            <a:alphaModFix/>
          </a:blip>
          <a:stretch>
            <a:fillRect/>
          </a:stretch>
        </p:blipFill>
        <p:spPr>
          <a:xfrm>
            <a:off x="0" y="0"/>
            <a:ext cx="1466275" cy="730575"/>
          </a:xfrm>
          <a:prstGeom prst="rect">
            <a:avLst/>
          </a:prstGeom>
          <a:noFill/>
          <a:ln>
            <a:noFill/>
          </a:ln>
        </p:spPr>
      </p:pic>
      <p:sp>
        <p:nvSpPr>
          <p:cNvPr id="1285" name="Google Shape;1285;p167"/>
          <p:cNvSpPr txBox="1"/>
          <p:nvPr/>
        </p:nvSpPr>
        <p:spPr>
          <a:xfrm>
            <a:off x="430200" y="730575"/>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t>HDF5</a:t>
            </a:r>
            <a:r>
              <a:rPr b="1" lang="en" sz="1200"/>
              <a:t> File</a:t>
            </a:r>
            <a:endParaRPr sz="1200">
              <a:solidFill>
                <a:srgbClr val="666666"/>
              </a:solidFill>
            </a:endParaRPr>
          </a:p>
          <a:p>
            <a:pPr indent="0" lvl="0" marL="0" rtl="0" algn="l">
              <a:lnSpc>
                <a:spcPct val="115000"/>
              </a:lnSpc>
              <a:spcBef>
                <a:spcPts val="1100"/>
              </a:spcBef>
              <a:spcAft>
                <a:spcPts val="0"/>
              </a:spcAft>
              <a:buNone/>
            </a:pPr>
            <a:r>
              <a:rPr lang="en" sz="1200">
                <a:solidFill>
                  <a:schemeClr val="dk1"/>
                </a:solidFill>
              </a:rPr>
              <a:t>Another common layout and storage format is to use a </a:t>
            </a:r>
            <a:r>
              <a:rPr b="1" lang="en" sz="1200">
                <a:solidFill>
                  <a:srgbClr val="0000FF"/>
                </a:solidFill>
              </a:rPr>
              <a:t>HDF5</a:t>
            </a:r>
            <a:r>
              <a:rPr lang="en" sz="1200">
                <a:solidFill>
                  <a:schemeClr val="dk1"/>
                </a:solidFill>
              </a:rPr>
              <a:t> (hierarchical data format) format file, which are very </a:t>
            </a:r>
            <a:r>
              <a:rPr b="1" lang="en" sz="1200">
                <a:solidFill>
                  <a:srgbClr val="0000FF"/>
                </a:solidFill>
              </a:rPr>
              <a:t>efficient for storing and accessing large amounts of multi-dimensional data</a:t>
            </a:r>
            <a:r>
              <a:rPr lang="en" sz="1200">
                <a:solidFill>
                  <a:schemeClr val="dk1"/>
                </a:solidFill>
              </a:rPr>
              <a:t>, such as images. The format supports dataset and group objects, as well as attributes (metadata) per object. Typically, the file will consist of a group object per class (label), and each group will consist of one or more dataset objects for the corresponding images. Additional information, such as the label name, are stored as group attributes.</a:t>
            </a:r>
            <a:endParaRPr sz="1200">
              <a:solidFill>
                <a:schemeClr val="dk1"/>
              </a:solidFill>
            </a:endParaRPr>
          </a:p>
          <a:p>
            <a:pPr indent="0" lvl="0" marL="0" rtl="0" algn="l">
              <a:lnSpc>
                <a:spcPct val="115000"/>
              </a:lnSpc>
              <a:spcBef>
                <a:spcPts val="1100"/>
              </a:spcBef>
              <a:spcAft>
                <a:spcPts val="0"/>
              </a:spcAft>
              <a:buNone/>
            </a:pPr>
            <a:r>
              <a:rPr lang="en" sz="1200">
                <a:solidFill>
                  <a:schemeClr val="dk1"/>
                </a:solidFill>
              </a:rPr>
              <a:t>		Group</a:t>
            </a:r>
            <a:br>
              <a:rPr lang="en" sz="1200">
                <a:solidFill>
                  <a:schemeClr val="dk1"/>
                </a:solidFill>
              </a:rPr>
            </a:br>
            <a:r>
              <a:rPr lang="en" sz="1200">
                <a:solidFill>
                  <a:schemeClr val="dk1"/>
                </a:solidFill>
              </a:rPr>
              <a:t>			Attribute: {label: cats}</a:t>
            </a:r>
            <a:br>
              <a:rPr lang="en" sz="1200">
                <a:solidFill>
                  <a:schemeClr val="dk1"/>
                </a:solidFill>
              </a:rPr>
            </a:br>
            <a:r>
              <a:rPr lang="en" sz="1200">
                <a:solidFill>
                  <a:schemeClr val="dk1"/>
                </a:solidFill>
              </a:rPr>
              <a:t> 			Dataset: [...]</a:t>
            </a:r>
            <a:endParaRPr sz="1200">
              <a:solidFill>
                <a:schemeClr val="dk1"/>
              </a:solidFill>
            </a:endParaRPr>
          </a:p>
          <a:p>
            <a:pPr indent="0" lvl="0" marL="0" rtl="0" algn="l">
              <a:lnSpc>
                <a:spcPct val="115000"/>
              </a:lnSpc>
              <a:spcBef>
                <a:spcPts val="1100"/>
              </a:spcBef>
              <a:spcAft>
                <a:spcPts val="0"/>
              </a:spcAft>
              <a:buNone/>
            </a:pPr>
            <a:r>
              <a:rPr lang="en" sz="1200">
                <a:solidFill>
                  <a:schemeClr val="dk1"/>
                </a:solidFill>
              </a:rPr>
              <a:t>		Group</a:t>
            </a:r>
            <a:br>
              <a:rPr lang="en" sz="1200">
                <a:solidFill>
                  <a:schemeClr val="dk1"/>
                </a:solidFill>
              </a:rPr>
            </a:br>
            <a:r>
              <a:rPr lang="en" sz="1200">
                <a:solidFill>
                  <a:schemeClr val="dk1"/>
                </a:solidFill>
              </a:rPr>
              <a:t>			Attribute: {label: dogs}</a:t>
            </a:r>
            <a:br>
              <a:rPr lang="en" sz="1200">
                <a:solidFill>
                  <a:schemeClr val="dk1"/>
                </a:solidFill>
              </a:rPr>
            </a:br>
            <a:r>
              <a:rPr lang="en" sz="1200">
                <a:solidFill>
                  <a:schemeClr val="dk1"/>
                </a:solidFill>
              </a:rPr>
              <a:t>			Dataset</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rPr lang="en" sz="1200">
                <a:solidFill>
                  <a:schemeClr val="dk1"/>
                </a:solidFill>
              </a:rPr>
              <a:t>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p:txBody>
      </p:sp>
    </p:spTree>
  </p:cSld>
  <p:clrMapOvr>
    <a:masterClrMapping/>
  </p:clrMapOvr>
</p:sld>
</file>

<file path=ppt/slides/slide1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89" name="Shape 1289"/>
        <p:cNvGrpSpPr/>
        <p:nvPr/>
      </p:nvGrpSpPr>
      <p:grpSpPr>
        <a:xfrm>
          <a:off x="0" y="0"/>
          <a:ext cx="0" cy="0"/>
          <a:chOff x="0" y="0"/>
          <a:chExt cx="0" cy="0"/>
        </a:xfrm>
      </p:grpSpPr>
      <p:sp>
        <p:nvSpPr>
          <p:cNvPr id="1290" name="Google Shape;1290;p168"/>
          <p:cNvSpPr txBox="1"/>
          <p:nvPr>
            <p:ph idx="1" type="subTitle"/>
          </p:nvPr>
        </p:nvSpPr>
        <p:spPr>
          <a:xfrm>
            <a:off x="816025" y="1552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Dataset Layout - HDF5 Hierarchical Storage</a:t>
            </a:r>
            <a:endParaRPr>
              <a:solidFill>
                <a:srgbClr val="38761D"/>
              </a:solidFill>
            </a:endParaRPr>
          </a:p>
        </p:txBody>
      </p:sp>
      <p:pic>
        <p:nvPicPr>
          <p:cNvPr id="1291" name="Google Shape;1291;p168"/>
          <p:cNvPicPr preferRelativeResize="0"/>
          <p:nvPr/>
        </p:nvPicPr>
        <p:blipFill>
          <a:blip r:embed="rId3">
            <a:alphaModFix/>
          </a:blip>
          <a:stretch>
            <a:fillRect/>
          </a:stretch>
        </p:blipFill>
        <p:spPr>
          <a:xfrm>
            <a:off x="0" y="0"/>
            <a:ext cx="1466275" cy="730575"/>
          </a:xfrm>
          <a:prstGeom prst="rect">
            <a:avLst/>
          </a:prstGeom>
          <a:noFill/>
          <a:ln>
            <a:noFill/>
          </a:ln>
        </p:spPr>
      </p:pic>
      <p:sp>
        <p:nvSpPr>
          <p:cNvPr id="1292" name="Google Shape;1292;p168"/>
          <p:cNvSpPr txBox="1"/>
          <p:nvPr/>
        </p:nvSpPr>
        <p:spPr>
          <a:xfrm>
            <a:off x="430200" y="730575"/>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t>HDF5 Hierarchical Storage</a:t>
            </a:r>
            <a:endParaRPr sz="1200">
              <a:solidFill>
                <a:srgbClr val="666666"/>
              </a:solidFill>
            </a:endParaRPr>
          </a:p>
          <a:p>
            <a:pPr indent="0" lvl="0" marL="0" rtl="0" algn="l">
              <a:lnSpc>
                <a:spcPct val="115000"/>
              </a:lnSpc>
              <a:spcBef>
                <a:spcPts val="1100"/>
              </a:spcBef>
              <a:spcAft>
                <a:spcPts val="0"/>
              </a:spcAft>
              <a:buNone/>
            </a:pPr>
            <a:r>
              <a:rPr lang="en" sz="1200">
                <a:solidFill>
                  <a:schemeClr val="dk1"/>
                </a:solidFill>
              </a:rPr>
              <a:t>The format supports hierarchical storage of groups. If the images are hierarchically labeled, then each group is further partitioned into a hierarchy of subgroups.</a:t>
            </a:r>
            <a:endParaRPr sz="1200">
              <a:solidFill>
                <a:schemeClr val="dk1"/>
              </a:solidFill>
            </a:endParaRPr>
          </a:p>
          <a:p>
            <a:pPr indent="0" lvl="0" marL="1828800" rtl="0" algn="l">
              <a:lnSpc>
                <a:spcPct val="115000"/>
              </a:lnSpc>
              <a:spcBef>
                <a:spcPts val="1100"/>
              </a:spcBef>
              <a:spcAft>
                <a:spcPts val="0"/>
              </a:spcAft>
              <a:buNone/>
            </a:pPr>
            <a:r>
              <a:rPr lang="en" sz="1100">
                <a:solidFill>
                  <a:schemeClr val="dk1"/>
                </a:solidFill>
              </a:rPr>
              <a:t>		Group</a:t>
            </a:r>
            <a:br>
              <a:rPr lang="en" sz="1100">
                <a:solidFill>
                  <a:schemeClr val="dk1"/>
                </a:solidFill>
              </a:rPr>
            </a:br>
            <a:r>
              <a:rPr lang="en" sz="1100">
                <a:solidFill>
                  <a:schemeClr val="dk1"/>
                </a:solidFill>
              </a:rPr>
              <a:t>			Attribute: {label: cats}</a:t>
            </a:r>
            <a:br>
              <a:rPr lang="en" sz="1100">
                <a:solidFill>
                  <a:schemeClr val="dk1"/>
                </a:solidFill>
              </a:rPr>
            </a:br>
            <a:r>
              <a:rPr lang="en" sz="1100">
                <a:solidFill>
                  <a:schemeClr val="dk1"/>
                </a:solidFill>
              </a:rPr>
              <a:t>			Group:</a:t>
            </a:r>
            <a:br>
              <a:rPr lang="en" sz="1100">
                <a:solidFill>
                  <a:schemeClr val="dk1"/>
                </a:solidFill>
              </a:rPr>
            </a:br>
            <a:r>
              <a:rPr lang="en" sz="1100">
                <a:solidFill>
                  <a:schemeClr val="dk1"/>
                </a:solidFill>
              </a:rPr>
              <a:t>				Attribute: {label: persian}</a:t>
            </a:r>
            <a:br>
              <a:rPr lang="en" sz="1100">
                <a:solidFill>
                  <a:schemeClr val="dk1"/>
                </a:solidFill>
              </a:rPr>
            </a:br>
            <a:r>
              <a:rPr lang="en" sz="1100">
                <a:solidFill>
                  <a:schemeClr val="dk1"/>
                </a:solidFill>
              </a:rPr>
              <a:t> 				Dataset: [...]</a:t>
            </a:r>
            <a:br>
              <a:rPr lang="en" sz="1100">
                <a:solidFill>
                  <a:schemeClr val="dk1"/>
                </a:solidFill>
              </a:rPr>
            </a:br>
            <a:r>
              <a:rPr lang="en" sz="1100">
                <a:solidFill>
                  <a:schemeClr val="dk1"/>
                </a:solidFill>
              </a:rPr>
              <a:t>			Group:</a:t>
            </a:r>
            <a:br>
              <a:rPr lang="en" sz="1100">
                <a:solidFill>
                  <a:schemeClr val="dk1"/>
                </a:solidFill>
              </a:rPr>
            </a:br>
            <a:r>
              <a:rPr lang="en" sz="1100">
                <a:solidFill>
                  <a:schemeClr val="dk1"/>
                </a:solidFill>
              </a:rPr>
              <a:t>				Attribute: {label: siamese}</a:t>
            </a:r>
            <a:br>
              <a:rPr lang="en" sz="1100">
                <a:solidFill>
                  <a:schemeClr val="dk1"/>
                </a:solidFill>
              </a:rPr>
            </a:br>
            <a:r>
              <a:rPr lang="en" sz="1100">
                <a:solidFill>
                  <a:schemeClr val="dk1"/>
                </a:solidFill>
              </a:rPr>
              <a:t> 				Dataset: [...]</a:t>
            </a:r>
            <a:endParaRPr sz="1100">
              <a:solidFill>
                <a:schemeClr val="dk1"/>
              </a:solidFill>
            </a:endParaRPr>
          </a:p>
          <a:p>
            <a:pPr indent="0" lvl="0" marL="1828800" rtl="0" algn="l">
              <a:lnSpc>
                <a:spcPct val="115000"/>
              </a:lnSpc>
              <a:spcBef>
                <a:spcPts val="1100"/>
              </a:spcBef>
              <a:spcAft>
                <a:spcPts val="0"/>
              </a:spcAft>
              <a:buNone/>
            </a:pPr>
            <a:r>
              <a:rPr lang="en" sz="1100">
                <a:solidFill>
                  <a:schemeClr val="dk1"/>
                </a:solidFill>
              </a:rPr>
              <a:t>		Group</a:t>
            </a:r>
            <a:br>
              <a:rPr lang="en" sz="1100">
                <a:solidFill>
                  <a:schemeClr val="dk1"/>
                </a:solidFill>
              </a:rPr>
            </a:br>
            <a:r>
              <a:rPr lang="en" sz="1100">
                <a:solidFill>
                  <a:schemeClr val="dk1"/>
                </a:solidFill>
              </a:rPr>
              <a:t>			Attribute: {name: dogs}</a:t>
            </a:r>
            <a:br>
              <a:rPr lang="en" sz="1100">
                <a:solidFill>
                  <a:schemeClr val="dk1"/>
                </a:solidFill>
              </a:rPr>
            </a:br>
            <a:r>
              <a:rPr lang="en" sz="1100">
                <a:solidFill>
                  <a:schemeClr val="dk1"/>
                </a:solidFill>
              </a:rPr>
              <a:t>			Group:</a:t>
            </a:r>
            <a:br>
              <a:rPr lang="en" sz="1100">
                <a:solidFill>
                  <a:schemeClr val="dk1"/>
                </a:solidFill>
              </a:rPr>
            </a:br>
            <a:r>
              <a:rPr lang="en" sz="1100">
                <a:solidFill>
                  <a:schemeClr val="dk1"/>
                </a:solidFill>
              </a:rPr>
              <a:t>				Attribute: {label: poodle}</a:t>
            </a:r>
            <a:br>
              <a:rPr lang="en" sz="1100">
                <a:solidFill>
                  <a:schemeClr val="dk1"/>
                </a:solidFill>
              </a:rPr>
            </a:br>
            <a:r>
              <a:rPr lang="en" sz="1100">
                <a:solidFill>
                  <a:schemeClr val="dk1"/>
                </a:solidFill>
              </a:rPr>
              <a:t> 				Dataset: [...]</a:t>
            </a:r>
            <a:br>
              <a:rPr lang="en" sz="1100">
                <a:solidFill>
                  <a:schemeClr val="dk1"/>
                </a:solidFill>
              </a:rPr>
            </a:br>
            <a:r>
              <a:rPr lang="en" sz="1100">
                <a:solidFill>
                  <a:schemeClr val="dk1"/>
                </a:solidFill>
              </a:rPr>
              <a:t>			Group:</a:t>
            </a:r>
            <a:br>
              <a:rPr lang="en" sz="1100">
                <a:solidFill>
                  <a:schemeClr val="dk1"/>
                </a:solidFill>
              </a:rPr>
            </a:br>
            <a:r>
              <a:rPr lang="en" sz="1100">
                <a:solidFill>
                  <a:schemeClr val="dk1"/>
                </a:solidFill>
              </a:rPr>
              <a:t>				Attribute: {label: beagle}</a:t>
            </a:r>
            <a:br>
              <a:rPr lang="en" sz="1100">
                <a:solidFill>
                  <a:schemeClr val="dk1"/>
                </a:solidFill>
              </a:rPr>
            </a:br>
            <a:r>
              <a:rPr lang="en" sz="1100">
                <a:solidFill>
                  <a:schemeClr val="dk1"/>
                </a:solidFill>
              </a:rPr>
              <a:t> 				Dataset: [...]</a:t>
            </a:r>
            <a:br>
              <a:rPr lang="en" sz="1050">
                <a:solidFill>
                  <a:schemeClr val="dk1"/>
                </a:solidFill>
              </a:rPr>
            </a:b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rPr lang="en" sz="1200">
                <a:solidFill>
                  <a:schemeClr val="dk1"/>
                </a:solidFill>
              </a:rPr>
              <a:t>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p:txBody>
      </p:sp>
    </p:spTree>
  </p:cSld>
  <p:clrMapOvr>
    <a:masterClrMapping/>
  </p:clrMapOvr>
</p:sld>
</file>

<file path=ppt/slides/slide1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96" name="Shape 1296"/>
        <p:cNvGrpSpPr/>
        <p:nvPr/>
      </p:nvGrpSpPr>
      <p:grpSpPr>
        <a:xfrm>
          <a:off x="0" y="0"/>
          <a:ext cx="0" cy="0"/>
          <a:chOff x="0" y="0"/>
          <a:chExt cx="0" cy="0"/>
        </a:xfrm>
      </p:grpSpPr>
      <p:sp>
        <p:nvSpPr>
          <p:cNvPr id="1297" name="Google Shape;1297;p169"/>
          <p:cNvSpPr txBox="1"/>
          <p:nvPr>
            <p:ph idx="1" type="subTitle"/>
          </p:nvPr>
        </p:nvSpPr>
        <p:spPr>
          <a:xfrm>
            <a:off x="3117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Dataset Layout - In Memory</a:t>
            </a:r>
            <a:endParaRPr>
              <a:solidFill>
                <a:srgbClr val="38761D"/>
              </a:solidFill>
            </a:endParaRPr>
          </a:p>
        </p:txBody>
      </p:sp>
      <p:pic>
        <p:nvPicPr>
          <p:cNvPr id="1298" name="Google Shape;1298;p169"/>
          <p:cNvPicPr preferRelativeResize="0"/>
          <p:nvPr/>
        </p:nvPicPr>
        <p:blipFill>
          <a:blip r:embed="rId3">
            <a:alphaModFix/>
          </a:blip>
          <a:stretch>
            <a:fillRect/>
          </a:stretch>
        </p:blipFill>
        <p:spPr>
          <a:xfrm>
            <a:off x="0" y="0"/>
            <a:ext cx="1466275" cy="730575"/>
          </a:xfrm>
          <a:prstGeom prst="rect">
            <a:avLst/>
          </a:prstGeom>
          <a:noFill/>
          <a:ln>
            <a:noFill/>
          </a:ln>
        </p:spPr>
      </p:pic>
      <p:sp>
        <p:nvSpPr>
          <p:cNvPr id="1299" name="Google Shape;1299;p169"/>
          <p:cNvSpPr txBox="1"/>
          <p:nvPr/>
        </p:nvSpPr>
        <p:spPr>
          <a:xfrm>
            <a:off x="430200" y="730575"/>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t>In Memory</a:t>
            </a:r>
            <a:endParaRPr sz="1200">
              <a:solidFill>
                <a:srgbClr val="666666"/>
              </a:solidFill>
            </a:endParaRPr>
          </a:p>
          <a:p>
            <a:pPr indent="0" lvl="0" marL="0" rtl="0" algn="l">
              <a:lnSpc>
                <a:spcPct val="115000"/>
              </a:lnSpc>
              <a:spcBef>
                <a:spcPts val="1100"/>
              </a:spcBef>
              <a:spcAft>
                <a:spcPts val="0"/>
              </a:spcAft>
              <a:buNone/>
            </a:pPr>
            <a:r>
              <a:rPr lang="en" sz="1200">
                <a:solidFill>
                  <a:schemeClr val="dk1"/>
                </a:solidFill>
              </a:rPr>
              <a:t>An image dataset </a:t>
            </a:r>
            <a:r>
              <a:rPr b="1" lang="en" sz="1200">
                <a:solidFill>
                  <a:srgbClr val="0000FF"/>
                </a:solidFill>
              </a:rPr>
              <a:t>may already be in memory</a:t>
            </a:r>
            <a:r>
              <a:rPr lang="en" sz="1200">
                <a:solidFill>
                  <a:schemeClr val="dk1"/>
                </a:solidFill>
              </a:rPr>
              <a:t>. This is typical for </a:t>
            </a:r>
            <a:r>
              <a:rPr b="1" lang="en" sz="1200">
                <a:solidFill>
                  <a:srgbClr val="0000FF"/>
                </a:solidFill>
              </a:rPr>
              <a:t>curated datasets provided by ML framework</a:t>
            </a:r>
            <a:r>
              <a:rPr lang="en" sz="1200">
                <a:solidFill>
                  <a:schemeClr val="dk1"/>
                </a:solidFill>
              </a:rPr>
              <a:t>s (like Keras) for educational purposes. In this case, the image dataset </a:t>
            </a:r>
            <a:r>
              <a:rPr b="1" lang="en" sz="1200">
                <a:solidFill>
                  <a:srgbClr val="0000FF"/>
                </a:solidFill>
              </a:rPr>
              <a:t>has been prepared into machine learning ready data, and pre-split into train and test, with the label data already one-hot encoded</a:t>
            </a:r>
            <a:r>
              <a:rPr lang="en" sz="1200">
                <a:solidFill>
                  <a:schemeClr val="dk1"/>
                </a:solidFill>
              </a:rPr>
              <a:t> (discussed later in this part).</a:t>
            </a:r>
            <a:endParaRPr sz="1200">
              <a:solidFill>
                <a:schemeClr val="dk1"/>
              </a:solidFill>
            </a:endParaRPr>
          </a:p>
          <a:p>
            <a:pPr indent="0" lvl="0" marL="0" rtl="0" algn="l">
              <a:lnSpc>
                <a:spcPct val="115000"/>
              </a:lnSpc>
              <a:spcBef>
                <a:spcPts val="1100"/>
              </a:spcBef>
              <a:spcAft>
                <a:spcPts val="0"/>
              </a:spcAft>
              <a:buNone/>
            </a:pPr>
            <a:r>
              <a:rPr lang="en" sz="1200">
                <a:solidFill>
                  <a:schemeClr val="dk1"/>
                </a:solidFill>
              </a:rPr>
              <a:t>                       Image 1                Image 2               Image 3               Image 4                	Image 5</a:t>
            </a:r>
            <a:br>
              <a:rPr lang="en" sz="1200">
                <a:solidFill>
                  <a:schemeClr val="dk1"/>
                </a:solidFill>
              </a:rPr>
            </a:br>
            <a:r>
              <a:rPr lang="en" sz="1200">
                <a:solidFill>
                  <a:schemeClr val="dk1"/>
                </a:solidFill>
              </a:rPr>
              <a:t>X_train = [ [ [...],[...],[...]], 	[ [...],[...],[...]],		[ [...],[...],[...]],	 	[ [...],[...],[...]],		[ [...],[...],[...]], … ]</a:t>
            </a:r>
            <a:br>
              <a:rPr lang="en" sz="1200">
                <a:solidFill>
                  <a:schemeClr val="dk1"/>
                </a:solidFill>
              </a:rPr>
            </a:br>
            <a:r>
              <a:rPr lang="en" sz="1200">
                <a:solidFill>
                  <a:schemeClr val="dk1"/>
                </a:solidFill>
              </a:rPr>
              <a:t>Y_train = [ [... 1 …]          	 [… 1 …],         	[… 1 …],         	[... 1 …],         	[... 1 …], …         ]</a:t>
            </a:r>
            <a:endParaRPr sz="1200">
              <a:solidFill>
                <a:schemeClr val="dk1"/>
              </a:solidFill>
            </a:endParaRPr>
          </a:p>
          <a:p>
            <a:pPr indent="0" lvl="0" marL="0" rtl="0" algn="l">
              <a:lnSpc>
                <a:spcPct val="115000"/>
              </a:lnSpc>
              <a:spcBef>
                <a:spcPts val="1100"/>
              </a:spcBef>
              <a:spcAft>
                <a:spcPts val="0"/>
              </a:spcAft>
              <a:buNone/>
            </a:pPr>
            <a:r>
              <a:rPr lang="en" sz="1200">
                <a:solidFill>
                  <a:schemeClr val="dk1"/>
                </a:solidFill>
              </a:rPr>
              <a:t>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1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03" name="Shape 1303"/>
        <p:cNvGrpSpPr/>
        <p:nvPr/>
      </p:nvGrpSpPr>
      <p:grpSpPr>
        <a:xfrm>
          <a:off x="0" y="0"/>
          <a:ext cx="0" cy="0"/>
          <a:chOff x="0" y="0"/>
          <a:chExt cx="0" cy="0"/>
        </a:xfrm>
      </p:grpSpPr>
      <p:sp>
        <p:nvSpPr>
          <p:cNvPr id="1304" name="Google Shape;1304;p170"/>
          <p:cNvSpPr txBox="1"/>
          <p:nvPr>
            <p:ph idx="1" type="subTitle"/>
          </p:nvPr>
        </p:nvSpPr>
        <p:spPr>
          <a:xfrm>
            <a:off x="3117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Data Engineering</a:t>
            </a:r>
            <a:endParaRPr>
              <a:solidFill>
                <a:srgbClr val="38761D"/>
              </a:solidFill>
            </a:endParaRPr>
          </a:p>
        </p:txBody>
      </p:sp>
      <p:pic>
        <p:nvPicPr>
          <p:cNvPr id="1305" name="Google Shape;1305;p170"/>
          <p:cNvPicPr preferRelativeResize="0"/>
          <p:nvPr/>
        </p:nvPicPr>
        <p:blipFill>
          <a:blip r:embed="rId3">
            <a:alphaModFix/>
          </a:blip>
          <a:stretch>
            <a:fillRect/>
          </a:stretch>
        </p:blipFill>
        <p:spPr>
          <a:xfrm>
            <a:off x="0" y="0"/>
            <a:ext cx="1466275" cy="730575"/>
          </a:xfrm>
          <a:prstGeom prst="rect">
            <a:avLst/>
          </a:prstGeom>
          <a:noFill/>
          <a:ln>
            <a:noFill/>
          </a:ln>
        </p:spPr>
      </p:pic>
      <p:sp>
        <p:nvSpPr>
          <p:cNvPr id="1306" name="Google Shape;1306;p170"/>
          <p:cNvSpPr txBox="1"/>
          <p:nvPr/>
        </p:nvSpPr>
        <p:spPr>
          <a:xfrm>
            <a:off x="430200" y="730575"/>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t>Data Engineering</a:t>
            </a:r>
            <a:endParaRPr sz="1200">
              <a:solidFill>
                <a:srgbClr val="666666"/>
              </a:solidFill>
            </a:endParaRPr>
          </a:p>
          <a:p>
            <a:pPr indent="0" lvl="0" marL="0" rtl="0" algn="l">
              <a:lnSpc>
                <a:spcPct val="115000"/>
              </a:lnSpc>
              <a:spcBef>
                <a:spcPts val="1100"/>
              </a:spcBef>
              <a:spcAft>
                <a:spcPts val="0"/>
              </a:spcAft>
              <a:buNone/>
            </a:pPr>
            <a:r>
              <a:rPr lang="en" sz="1200">
                <a:solidFill>
                  <a:schemeClr val="dk1"/>
                </a:solidFill>
              </a:rPr>
              <a:t>You can’t just drop images into a neural network and expect it to learn (recognize) what the images are. </a:t>
            </a:r>
            <a:endParaRPr sz="1200">
              <a:solidFill>
                <a:schemeClr val="dk1"/>
              </a:solidFill>
            </a:endParaRPr>
          </a:p>
          <a:p>
            <a:pPr indent="0" lvl="0" marL="0" rtl="0" algn="l">
              <a:lnSpc>
                <a:spcPct val="115000"/>
              </a:lnSpc>
              <a:spcBef>
                <a:spcPts val="1100"/>
              </a:spcBef>
              <a:spcAft>
                <a:spcPts val="0"/>
              </a:spcAft>
              <a:buNone/>
            </a:pPr>
            <a:r>
              <a:rPr lang="en" sz="1200">
                <a:solidFill>
                  <a:schemeClr val="dk1"/>
                </a:solidFill>
              </a:rPr>
              <a:t>There are some preprocessing steps that need to be done with an image dataset, which is referred to as data engineering. These include:</a:t>
            </a:r>
            <a:endParaRPr sz="1200">
              <a:solidFill>
                <a:schemeClr val="dk1"/>
              </a:solidFill>
            </a:endParaRPr>
          </a:p>
          <a:p>
            <a:pPr indent="-304800" lvl="0" marL="2286000" rtl="0" algn="l">
              <a:lnSpc>
                <a:spcPct val="115000"/>
              </a:lnSpc>
              <a:spcBef>
                <a:spcPts val="1100"/>
              </a:spcBef>
              <a:spcAft>
                <a:spcPts val="0"/>
              </a:spcAft>
              <a:buClr>
                <a:schemeClr val="dk1"/>
              </a:buClr>
              <a:buSzPts val="1200"/>
              <a:buAutoNum type="arabicPeriod"/>
            </a:pPr>
            <a:r>
              <a:rPr lang="en" sz="1200">
                <a:solidFill>
                  <a:schemeClr val="dk1"/>
                </a:solidFill>
              </a:rPr>
              <a:t>Loading (reading) in the images as raw pixel data.</a:t>
            </a:r>
            <a:endParaRPr sz="1200">
              <a:solidFill>
                <a:schemeClr val="dk1"/>
              </a:solidFill>
            </a:endParaRPr>
          </a:p>
          <a:p>
            <a:pPr indent="-304800" lvl="0" marL="2286000" rtl="0" algn="l">
              <a:lnSpc>
                <a:spcPct val="115000"/>
              </a:lnSpc>
              <a:spcBef>
                <a:spcPts val="0"/>
              </a:spcBef>
              <a:spcAft>
                <a:spcPts val="0"/>
              </a:spcAft>
              <a:buClr>
                <a:schemeClr val="dk1"/>
              </a:buClr>
              <a:buSzPts val="1200"/>
              <a:buAutoNum type="arabicPeriod"/>
            </a:pPr>
            <a:r>
              <a:rPr lang="en" sz="1200">
                <a:solidFill>
                  <a:schemeClr val="dk1"/>
                </a:solidFill>
              </a:rPr>
              <a:t>Fitting them to the input vector of the neural network which will be used for training.</a:t>
            </a:r>
            <a:endParaRPr sz="1200">
              <a:solidFill>
                <a:schemeClr val="dk1"/>
              </a:solidFill>
            </a:endParaRPr>
          </a:p>
          <a:p>
            <a:pPr indent="-304800" lvl="0" marL="2286000" rtl="0" algn="l">
              <a:lnSpc>
                <a:spcPct val="115000"/>
              </a:lnSpc>
              <a:spcBef>
                <a:spcPts val="0"/>
              </a:spcBef>
              <a:spcAft>
                <a:spcPts val="0"/>
              </a:spcAft>
              <a:buClr>
                <a:schemeClr val="dk1"/>
              </a:buClr>
              <a:buSzPts val="1200"/>
              <a:buAutoNum type="arabicPeriod"/>
            </a:pPr>
            <a:r>
              <a:rPr lang="en" sz="1200">
                <a:solidFill>
                  <a:schemeClr val="dk1"/>
                </a:solidFill>
              </a:rPr>
              <a:t>Conversion of the pixel data.</a:t>
            </a:r>
            <a:endParaRPr sz="1200">
              <a:solidFill>
                <a:schemeClr val="dk1"/>
              </a:solidFill>
            </a:endParaRPr>
          </a:p>
          <a:p>
            <a:pPr indent="-304800" lvl="0" marL="2286000" rtl="0" algn="l">
              <a:lnSpc>
                <a:spcPct val="115000"/>
              </a:lnSpc>
              <a:spcBef>
                <a:spcPts val="0"/>
              </a:spcBef>
              <a:spcAft>
                <a:spcPts val="0"/>
              </a:spcAft>
              <a:buClr>
                <a:schemeClr val="dk1"/>
              </a:buClr>
              <a:buSzPts val="1200"/>
              <a:buAutoNum type="arabicPeriod"/>
            </a:pPr>
            <a:r>
              <a:rPr lang="en" sz="1200">
                <a:solidFill>
                  <a:schemeClr val="dk1"/>
                </a:solidFill>
              </a:rPr>
              <a:t>Splitting the dataset</a:t>
            </a:r>
            <a:endParaRPr sz="1200">
              <a:solidFill>
                <a:schemeClr val="dk1"/>
              </a:solidFill>
            </a:endParaRPr>
          </a:p>
          <a:p>
            <a:pPr indent="0" lvl="0" marL="0" rtl="0" algn="l">
              <a:lnSpc>
                <a:spcPct val="115000"/>
              </a:lnSpc>
              <a:spcBef>
                <a:spcPts val="1100"/>
              </a:spcBef>
              <a:spcAft>
                <a:spcPts val="0"/>
              </a:spcAft>
              <a:buNone/>
            </a:pPr>
            <a:r>
              <a:rPr lang="en" sz="1200">
                <a:solidFill>
                  <a:schemeClr val="dk1"/>
                </a:solidFill>
              </a:rPr>
              <a:t>In the following sections, we will cover the different ways to perform these steps in </a:t>
            </a:r>
            <a:r>
              <a:rPr b="1" lang="en" sz="1200">
                <a:solidFill>
                  <a:schemeClr val="dk1"/>
                </a:solidFill>
              </a:rPr>
              <a:t>openCV,</a:t>
            </a:r>
            <a:r>
              <a:rPr lang="en" sz="1200">
                <a:solidFill>
                  <a:schemeClr val="dk1"/>
                </a:solidFill>
              </a:rPr>
              <a:t> </a:t>
            </a:r>
            <a:r>
              <a:rPr b="1" lang="en" sz="1200">
                <a:solidFill>
                  <a:schemeClr val="dk1"/>
                </a:solidFill>
              </a:rPr>
              <a:t>PIL </a:t>
            </a:r>
            <a:r>
              <a:rPr lang="en" sz="1200">
                <a:solidFill>
                  <a:schemeClr val="dk1"/>
                </a:solidFill>
              </a:rPr>
              <a:t>and </a:t>
            </a:r>
            <a:r>
              <a:rPr b="1" lang="en" sz="1200">
                <a:solidFill>
                  <a:schemeClr val="dk1"/>
                </a:solidFill>
              </a:rPr>
              <a:t>Keras </a:t>
            </a:r>
            <a:r>
              <a:rPr lang="en" sz="1200">
                <a:solidFill>
                  <a:schemeClr val="dk1"/>
                </a:solidFill>
              </a:rPr>
              <a:t>library modules.</a:t>
            </a:r>
            <a:endParaRPr sz="1200">
              <a:solidFill>
                <a:schemeClr val="dk1"/>
              </a:solidFill>
            </a:endParaRPr>
          </a:p>
          <a:p>
            <a:pPr indent="0" lvl="0" marL="0" rtl="0" algn="l">
              <a:lnSpc>
                <a:spcPct val="115000"/>
              </a:lnSpc>
              <a:spcBef>
                <a:spcPts val="1100"/>
              </a:spcBef>
              <a:spcAft>
                <a:spcPts val="0"/>
              </a:spcAft>
              <a:buNone/>
            </a:pPr>
            <a:r>
              <a:rPr lang="en" sz="1200">
                <a:solidFill>
                  <a:schemeClr val="dk1"/>
                </a:solidFill>
              </a:rPr>
              <a:t>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1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10" name="Shape 1310"/>
        <p:cNvGrpSpPr/>
        <p:nvPr/>
      </p:nvGrpSpPr>
      <p:grpSpPr>
        <a:xfrm>
          <a:off x="0" y="0"/>
          <a:ext cx="0" cy="0"/>
          <a:chOff x="0" y="0"/>
          <a:chExt cx="0" cy="0"/>
        </a:xfrm>
      </p:grpSpPr>
      <p:sp>
        <p:nvSpPr>
          <p:cNvPr id="1311" name="Google Shape;1311;p171"/>
          <p:cNvSpPr txBox="1"/>
          <p:nvPr>
            <p:ph idx="1" type="subTitle"/>
          </p:nvPr>
        </p:nvSpPr>
        <p:spPr>
          <a:xfrm>
            <a:off x="3117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Data Engineering - PIL Library</a:t>
            </a:r>
            <a:endParaRPr>
              <a:solidFill>
                <a:srgbClr val="38761D"/>
              </a:solidFill>
            </a:endParaRPr>
          </a:p>
        </p:txBody>
      </p:sp>
      <p:pic>
        <p:nvPicPr>
          <p:cNvPr id="1312" name="Google Shape;1312;p171"/>
          <p:cNvPicPr preferRelativeResize="0"/>
          <p:nvPr/>
        </p:nvPicPr>
        <p:blipFill>
          <a:blip r:embed="rId3">
            <a:alphaModFix/>
          </a:blip>
          <a:stretch>
            <a:fillRect/>
          </a:stretch>
        </p:blipFill>
        <p:spPr>
          <a:xfrm>
            <a:off x="0" y="0"/>
            <a:ext cx="1466275" cy="730575"/>
          </a:xfrm>
          <a:prstGeom prst="rect">
            <a:avLst/>
          </a:prstGeom>
          <a:noFill/>
          <a:ln>
            <a:noFill/>
          </a:ln>
        </p:spPr>
      </p:pic>
      <p:sp>
        <p:nvSpPr>
          <p:cNvPr id="1313" name="Google Shape;1313;p171"/>
          <p:cNvSpPr txBox="1"/>
          <p:nvPr/>
        </p:nvSpPr>
        <p:spPr>
          <a:xfrm>
            <a:off x="430200" y="730575"/>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t>PIL Library</a:t>
            </a:r>
            <a:endParaRPr sz="1200">
              <a:solidFill>
                <a:schemeClr val="dk1"/>
              </a:solidFill>
            </a:endParaRPr>
          </a:p>
          <a:p>
            <a:pPr indent="0" lvl="0" marL="0" rtl="0" algn="l">
              <a:lnSpc>
                <a:spcPct val="115000"/>
              </a:lnSpc>
              <a:spcBef>
                <a:spcPts val="1100"/>
              </a:spcBef>
              <a:spcAft>
                <a:spcPts val="0"/>
              </a:spcAft>
              <a:buNone/>
            </a:pPr>
            <a:r>
              <a:rPr lang="en" sz="1200">
                <a:solidFill>
                  <a:schemeClr val="dk1"/>
                </a:solidFill>
              </a:rPr>
              <a:t> </a:t>
            </a:r>
            <a:r>
              <a:rPr b="1" lang="en" sz="1200">
                <a:solidFill>
                  <a:schemeClr val="dk1"/>
                </a:solidFill>
              </a:rPr>
              <a:t>PIL</a:t>
            </a:r>
            <a:r>
              <a:rPr lang="en" sz="1200">
                <a:solidFill>
                  <a:schemeClr val="dk1"/>
                </a:solidFill>
              </a:rPr>
              <a:t> or </a:t>
            </a:r>
            <a:r>
              <a:rPr b="1" lang="en" sz="1200">
                <a:solidFill>
                  <a:schemeClr val="dk1"/>
                </a:solidFill>
              </a:rPr>
              <a:t>Pillow</a:t>
            </a:r>
            <a:r>
              <a:rPr lang="en" sz="1200">
                <a:solidFill>
                  <a:schemeClr val="dk1"/>
                </a:solidFill>
              </a:rPr>
              <a:t> is Python’s image manipulation library. In this section, we use the library to manually prepare an image dataset into machine learning ready data. Let’s first cover some basics of PIL.</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0" lvl="0" marL="0" rtl="0" algn="l">
              <a:lnSpc>
                <a:spcPct val="115000"/>
              </a:lnSpc>
              <a:spcBef>
                <a:spcPts val="0"/>
              </a:spcBef>
              <a:spcAft>
                <a:spcPts val="0"/>
              </a:spcAft>
              <a:buNone/>
            </a:pPr>
            <a:r>
              <a:rPr b="1" lang="en" sz="1200">
                <a:solidFill>
                  <a:schemeClr val="dk1"/>
                </a:solidFill>
              </a:rPr>
              <a:t>PIL</a:t>
            </a:r>
            <a:r>
              <a:rPr lang="en" sz="1200">
                <a:solidFill>
                  <a:schemeClr val="dk1"/>
                </a:solidFill>
              </a:rPr>
              <a:t> was last updated in 2009 and supports Python 2 only.</a:t>
            </a:r>
            <a:r>
              <a:rPr b="1" lang="en" sz="1200">
                <a:solidFill>
                  <a:srgbClr val="0000FF"/>
                </a:solidFill>
              </a:rPr>
              <a:t> Pillow is a fork of the original PIL repo and continues to be maintained</a:t>
            </a:r>
            <a:r>
              <a:rPr lang="en" sz="1200">
                <a:solidFill>
                  <a:schemeClr val="dk1"/>
                </a:solidFill>
              </a:rPr>
              <a:t>.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457200" lvl="0" marL="1371600" rtl="0" algn="l">
              <a:lnSpc>
                <a:spcPct val="115000"/>
              </a:lnSpc>
              <a:spcBef>
                <a:spcPts val="0"/>
              </a:spcBef>
              <a:spcAft>
                <a:spcPts val="0"/>
              </a:spcAft>
              <a:buClr>
                <a:schemeClr val="dk1"/>
              </a:buClr>
              <a:buSzPts val="1100"/>
              <a:buFont typeface="Arial"/>
              <a:buNone/>
            </a:pPr>
            <a:r>
              <a:rPr lang="en" sz="1200">
                <a:solidFill>
                  <a:schemeClr val="dk1"/>
                </a:solidFill>
              </a:rPr>
              <a:t>One can install Pillow with </a:t>
            </a:r>
            <a:r>
              <a:rPr lang="en" sz="1200">
                <a:solidFill>
                  <a:srgbClr val="0D904F"/>
                </a:solidFill>
                <a:latin typeface="Consolas"/>
                <a:ea typeface="Consolas"/>
                <a:cs typeface="Consolas"/>
                <a:sym typeface="Consolas"/>
              </a:rPr>
              <a:t>pip install pillow</a:t>
            </a:r>
            <a:r>
              <a:rPr lang="en" sz="1200">
                <a:solidFill>
                  <a:schemeClr val="dk1"/>
                </a:solidFill>
              </a:rPr>
              <a:t>.</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6" name="Shape 166"/>
        <p:cNvGrpSpPr/>
        <p:nvPr/>
      </p:nvGrpSpPr>
      <p:grpSpPr>
        <a:xfrm>
          <a:off x="0" y="0"/>
          <a:ext cx="0" cy="0"/>
          <a:chOff x="0" y="0"/>
          <a:chExt cx="0" cy="0"/>
        </a:xfrm>
      </p:grpSpPr>
      <p:sp>
        <p:nvSpPr>
          <p:cNvPr id="167" name="Google Shape;167;p28"/>
          <p:cNvSpPr txBox="1"/>
          <p:nvPr>
            <p:ph idx="1" type="subTitle"/>
          </p:nvPr>
        </p:nvSpPr>
        <p:spPr>
          <a:xfrm>
            <a:off x="6826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Neural Networks - Input Shape</a:t>
            </a:r>
            <a:endParaRPr>
              <a:solidFill>
                <a:srgbClr val="38761D"/>
              </a:solidFill>
            </a:endParaRPr>
          </a:p>
        </p:txBody>
      </p:sp>
      <p:pic>
        <p:nvPicPr>
          <p:cNvPr id="168" name="Google Shape;168;p28"/>
          <p:cNvPicPr preferRelativeResize="0"/>
          <p:nvPr/>
        </p:nvPicPr>
        <p:blipFill>
          <a:blip r:embed="rId3">
            <a:alphaModFix/>
          </a:blip>
          <a:stretch>
            <a:fillRect/>
          </a:stretch>
        </p:blipFill>
        <p:spPr>
          <a:xfrm>
            <a:off x="0" y="0"/>
            <a:ext cx="1466275" cy="730575"/>
          </a:xfrm>
          <a:prstGeom prst="rect">
            <a:avLst/>
          </a:prstGeom>
          <a:noFill/>
          <a:ln>
            <a:noFill/>
          </a:ln>
        </p:spPr>
      </p:pic>
      <p:sp>
        <p:nvSpPr>
          <p:cNvPr id="169" name="Google Shape;169;p28"/>
          <p:cNvSpPr txBox="1"/>
          <p:nvPr/>
        </p:nvSpPr>
        <p:spPr>
          <a:xfrm>
            <a:off x="824850" y="834125"/>
            <a:ext cx="7070100" cy="4057800"/>
          </a:xfrm>
          <a:prstGeom prst="rect">
            <a:avLst/>
          </a:prstGeom>
          <a:noFill/>
          <a:ln>
            <a:noFill/>
          </a:ln>
        </p:spPr>
        <p:txBody>
          <a:bodyPr anchorCtr="0" anchor="t" bIns="91425" lIns="91425" spcFirstLastPara="1" rIns="91425" wrap="square" tIns="91425">
            <a:noAutofit/>
          </a:bodyPr>
          <a:lstStyle/>
          <a:p>
            <a:pPr indent="0" lvl="0" marL="0" rtl="0" algn="ctr">
              <a:spcBef>
                <a:spcPts val="2200"/>
              </a:spcBef>
              <a:spcAft>
                <a:spcPts val="0"/>
              </a:spcAft>
              <a:buNone/>
            </a:pPr>
            <a:r>
              <a:rPr b="1" lang="en" sz="1200">
                <a:solidFill>
                  <a:schemeClr val="dk1"/>
                </a:solidFill>
              </a:rPr>
              <a:t>Input Shape vs Input Layer</a:t>
            </a:r>
            <a:endParaRPr b="1" sz="1200">
              <a:solidFill>
                <a:schemeClr val="dk1"/>
              </a:solidFill>
            </a:endParaRPr>
          </a:p>
          <a:p>
            <a:pPr indent="0" lvl="0" marL="0" rtl="0" algn="l">
              <a:lnSpc>
                <a:spcPct val="115000"/>
              </a:lnSpc>
              <a:spcBef>
                <a:spcPts val="1100"/>
              </a:spcBef>
              <a:spcAft>
                <a:spcPts val="0"/>
              </a:spcAft>
              <a:buNone/>
            </a:pPr>
            <a:r>
              <a:rPr lang="en" sz="1200">
                <a:solidFill>
                  <a:schemeClr val="dk1"/>
                </a:solidFill>
              </a:rPr>
              <a:t>The input shape and input layer can be confusing at first. They are not the same thing. More specifically, the number of nodes in the input layer does not need to match the shape of the input vector. That's because every element in the input vector will be passed to every node in the input layer. </a:t>
            </a:r>
            <a:endParaRPr sz="1200">
              <a:solidFill>
                <a:schemeClr val="dk1"/>
              </a:solidFill>
            </a:endParaRPr>
          </a:p>
          <a:p>
            <a:pPr indent="0" lvl="0" marL="0" rtl="0" algn="l">
              <a:lnSpc>
                <a:spcPct val="115000"/>
              </a:lnSpc>
              <a:spcBef>
                <a:spcPts val="1100"/>
              </a:spcBef>
              <a:spcAft>
                <a:spcPts val="0"/>
              </a:spcAft>
              <a:buNone/>
            </a:pPr>
            <a:r>
              <a:rPr lang="en" sz="1200">
                <a:solidFill>
                  <a:schemeClr val="dk1"/>
                </a:solidFill>
              </a:rPr>
              <a:t>If our</a:t>
            </a:r>
            <a:r>
              <a:rPr b="1" lang="en" sz="1200"/>
              <a:t> input layer is ten nodes</a:t>
            </a:r>
            <a:r>
              <a:rPr lang="en" sz="1200">
                <a:solidFill>
                  <a:schemeClr val="dk1"/>
                </a:solidFill>
              </a:rPr>
              <a:t>, and we use our above example of a </a:t>
            </a:r>
            <a:r>
              <a:rPr b="1" lang="en" sz="1200">
                <a:solidFill>
                  <a:schemeClr val="dk1"/>
                </a:solidFill>
              </a:rPr>
              <a:t>thirteen element input vector</a:t>
            </a:r>
            <a:r>
              <a:rPr lang="en" sz="1200">
                <a:solidFill>
                  <a:schemeClr val="dk1"/>
                </a:solidFill>
              </a:rPr>
              <a:t>, we will have </a:t>
            </a:r>
            <a:r>
              <a:rPr b="1" lang="en" sz="1200">
                <a:solidFill>
                  <a:srgbClr val="0000FF"/>
                </a:solidFill>
              </a:rPr>
              <a:t>130 connections (10 x 13) between the input vector and the input layer</a:t>
            </a:r>
            <a:r>
              <a:rPr lang="en" sz="1200">
                <a:solidFill>
                  <a:schemeClr val="dk1"/>
                </a:solidFill>
              </a:rPr>
              <a:t>.</a:t>
            </a:r>
            <a:endParaRPr sz="1200">
              <a:solidFill>
                <a:schemeClr val="dk1"/>
              </a:solidFill>
            </a:endParaRPr>
          </a:p>
        </p:txBody>
      </p:sp>
    </p:spTree>
  </p:cSld>
  <p:clrMapOvr>
    <a:masterClrMapping/>
  </p:clrMapOvr>
</p:sld>
</file>

<file path=ppt/slides/slide1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17" name="Shape 1317"/>
        <p:cNvGrpSpPr/>
        <p:nvPr/>
      </p:nvGrpSpPr>
      <p:grpSpPr>
        <a:xfrm>
          <a:off x="0" y="0"/>
          <a:ext cx="0" cy="0"/>
          <a:chOff x="0" y="0"/>
          <a:chExt cx="0" cy="0"/>
        </a:xfrm>
      </p:grpSpPr>
      <p:sp>
        <p:nvSpPr>
          <p:cNvPr id="1318" name="Google Shape;1318;p172"/>
          <p:cNvSpPr txBox="1"/>
          <p:nvPr>
            <p:ph idx="1" type="subTitle"/>
          </p:nvPr>
        </p:nvSpPr>
        <p:spPr>
          <a:xfrm>
            <a:off x="3117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PIL Reading Images</a:t>
            </a:r>
            <a:endParaRPr>
              <a:solidFill>
                <a:srgbClr val="38761D"/>
              </a:solidFill>
            </a:endParaRPr>
          </a:p>
        </p:txBody>
      </p:sp>
      <p:pic>
        <p:nvPicPr>
          <p:cNvPr id="1319" name="Google Shape;1319;p172"/>
          <p:cNvPicPr preferRelativeResize="0"/>
          <p:nvPr/>
        </p:nvPicPr>
        <p:blipFill>
          <a:blip r:embed="rId3">
            <a:alphaModFix/>
          </a:blip>
          <a:stretch>
            <a:fillRect/>
          </a:stretch>
        </p:blipFill>
        <p:spPr>
          <a:xfrm>
            <a:off x="0" y="0"/>
            <a:ext cx="1466275" cy="730575"/>
          </a:xfrm>
          <a:prstGeom prst="rect">
            <a:avLst/>
          </a:prstGeom>
          <a:noFill/>
          <a:ln>
            <a:noFill/>
          </a:ln>
        </p:spPr>
      </p:pic>
      <p:sp>
        <p:nvSpPr>
          <p:cNvPr id="1320" name="Google Shape;1320;p172"/>
          <p:cNvSpPr txBox="1"/>
          <p:nvPr/>
        </p:nvSpPr>
        <p:spPr>
          <a:xfrm>
            <a:off x="430200" y="730575"/>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Reading Images</a:t>
            </a:r>
            <a:endParaRPr b="1"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i="1"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The first step is to read an image from disk into memory. The image on disk will be in an image format, like JPG, PNG, TIF, etc. These formats define how the image is encoded and compressed for storage. An image is read into memory using the PIL </a:t>
            </a:r>
            <a:r>
              <a:rPr lang="en" sz="1200">
                <a:solidFill>
                  <a:srgbClr val="0D904F"/>
                </a:solidFill>
                <a:latin typeface="Consolas"/>
                <a:ea typeface="Consolas"/>
                <a:cs typeface="Consolas"/>
                <a:sym typeface="Consolas"/>
              </a:rPr>
              <a:t>Image.open()</a:t>
            </a:r>
            <a:r>
              <a:rPr lang="en" sz="1200">
                <a:solidFill>
                  <a:schemeClr val="dk1"/>
                </a:solidFill>
              </a:rPr>
              <a:t> method.</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321" name="Google Shape;1321;p172"/>
          <p:cNvGraphicFramePr/>
          <p:nvPr/>
        </p:nvGraphicFramePr>
        <p:xfrm>
          <a:off x="508775" y="2332600"/>
          <a:ext cx="3000000" cy="3000000"/>
        </p:xfrm>
        <a:graphic>
          <a:graphicData uri="http://schemas.openxmlformats.org/drawingml/2006/table">
            <a:tbl>
              <a:tblPr>
                <a:noFill/>
                <a:tableStyleId>{B919AB72-B1D8-40D2-A9E9-02AD8994AEB8}</a:tableStyleId>
              </a:tblPr>
              <a:tblGrid>
                <a:gridCol w="7862400"/>
              </a:tblGrid>
              <a:tr h="503575">
                <a:tc>
                  <a:txBody>
                    <a:bodyPr>
                      <a:noAutofit/>
                    </a:bodyPr>
                    <a:lstStyle/>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from</a:t>
                      </a:r>
                      <a:r>
                        <a:rPr lang="en" sz="1000">
                          <a:latin typeface="Consolas"/>
                          <a:ea typeface="Consolas"/>
                          <a:cs typeface="Consolas"/>
                          <a:sym typeface="Consolas"/>
                        </a:rPr>
                        <a:t> PIL </a:t>
                      </a:r>
                      <a:r>
                        <a:rPr lang="en" sz="1000">
                          <a:solidFill>
                            <a:srgbClr val="9C27B0"/>
                          </a:solidFill>
                          <a:latin typeface="Consolas"/>
                          <a:ea typeface="Consolas"/>
                          <a:cs typeface="Consolas"/>
                          <a:sym typeface="Consolas"/>
                        </a:rPr>
                        <a:t>import</a:t>
                      </a:r>
                      <a:r>
                        <a:rPr lang="en" sz="1000">
                          <a:latin typeface="Consolas"/>
                          <a:ea typeface="Consolas"/>
                          <a:cs typeface="Consolas"/>
                          <a:sym typeface="Consolas"/>
                        </a:rPr>
                        <a:t> </a:t>
                      </a:r>
                      <a:r>
                        <a:rPr lang="en" sz="1000">
                          <a:solidFill>
                            <a:srgbClr val="3367D6"/>
                          </a:solidFill>
                          <a:latin typeface="Consolas"/>
                          <a:ea typeface="Consolas"/>
                          <a:cs typeface="Consolas"/>
                          <a:sym typeface="Consolas"/>
                        </a:rPr>
                        <a:t>Image</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image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3367D6"/>
                          </a:solidFill>
                          <a:latin typeface="Consolas"/>
                          <a:ea typeface="Consolas"/>
                          <a:cs typeface="Consolas"/>
                          <a:sym typeface="Consolas"/>
                        </a:rPr>
                        <a:t>Image</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open</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'myimage.jpg'</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1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25" name="Shape 1325"/>
        <p:cNvGrpSpPr/>
        <p:nvPr/>
      </p:nvGrpSpPr>
      <p:grpSpPr>
        <a:xfrm>
          <a:off x="0" y="0"/>
          <a:ext cx="0" cy="0"/>
          <a:chOff x="0" y="0"/>
          <a:chExt cx="0" cy="0"/>
        </a:xfrm>
      </p:grpSpPr>
      <p:sp>
        <p:nvSpPr>
          <p:cNvPr id="1326" name="Google Shape;1326;p173"/>
          <p:cNvSpPr txBox="1"/>
          <p:nvPr>
            <p:ph idx="1" type="subTitle"/>
          </p:nvPr>
        </p:nvSpPr>
        <p:spPr>
          <a:xfrm>
            <a:off x="3117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PIL Reading Images</a:t>
            </a:r>
            <a:endParaRPr>
              <a:solidFill>
                <a:srgbClr val="38761D"/>
              </a:solidFill>
            </a:endParaRPr>
          </a:p>
        </p:txBody>
      </p:sp>
      <p:pic>
        <p:nvPicPr>
          <p:cNvPr id="1327" name="Google Shape;1327;p173"/>
          <p:cNvPicPr preferRelativeResize="0"/>
          <p:nvPr/>
        </p:nvPicPr>
        <p:blipFill>
          <a:blip r:embed="rId3">
            <a:alphaModFix/>
          </a:blip>
          <a:stretch>
            <a:fillRect/>
          </a:stretch>
        </p:blipFill>
        <p:spPr>
          <a:xfrm>
            <a:off x="0" y="0"/>
            <a:ext cx="1466275" cy="730575"/>
          </a:xfrm>
          <a:prstGeom prst="rect">
            <a:avLst/>
          </a:prstGeom>
          <a:noFill/>
          <a:ln>
            <a:noFill/>
          </a:ln>
        </p:spPr>
      </p:pic>
      <p:sp>
        <p:nvSpPr>
          <p:cNvPr id="1328" name="Google Shape;1328;p173"/>
          <p:cNvSpPr txBox="1"/>
          <p:nvPr/>
        </p:nvSpPr>
        <p:spPr>
          <a:xfrm>
            <a:off x="430200" y="730575"/>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Reading Images</a:t>
            </a:r>
            <a:endParaRPr b="1" sz="1200">
              <a:solidFill>
                <a:schemeClr val="dk1"/>
              </a:solidFill>
            </a:endParaRPr>
          </a:p>
          <a:p>
            <a:pPr indent="0" lvl="0" marL="0" rtl="0" algn="l">
              <a:lnSpc>
                <a:spcPct val="115000"/>
              </a:lnSpc>
              <a:spcBef>
                <a:spcPts val="0"/>
              </a:spcBef>
              <a:spcAft>
                <a:spcPts val="0"/>
              </a:spcAft>
              <a:buNone/>
            </a:pPr>
            <a:r>
              <a:t/>
            </a:r>
            <a:endParaRPr i="1" sz="1200">
              <a:solidFill>
                <a:schemeClr val="dk1"/>
              </a:solidFill>
            </a:endParaRPr>
          </a:p>
          <a:p>
            <a:pPr indent="0" lvl="0" marL="0" rtl="0" algn="l">
              <a:lnSpc>
                <a:spcPct val="115000"/>
              </a:lnSpc>
              <a:spcBef>
                <a:spcPts val="0"/>
              </a:spcBef>
              <a:spcAft>
                <a:spcPts val="0"/>
              </a:spcAft>
              <a:buNone/>
            </a:pPr>
            <a:r>
              <a:rPr lang="en" sz="1200">
                <a:solidFill>
                  <a:schemeClr val="dk1"/>
                </a:solidFill>
              </a:rPr>
              <a:t>Let’s assume you want to read in all the images under some subdirectory (e.g., cats). In the code below, we scan (get list of) all the files in the subdirectory, read each one in as an image, and maintain a list of the read-in images as a list:</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100">
                <a:solidFill>
                  <a:schemeClr val="dk1"/>
                </a:solidFill>
              </a:rPr>
              <a:t>Note, </a:t>
            </a:r>
            <a:r>
              <a:rPr lang="en" sz="1100">
                <a:solidFill>
                  <a:srgbClr val="0D904F"/>
                </a:solidFill>
                <a:latin typeface="Consolas"/>
                <a:ea typeface="Consolas"/>
                <a:cs typeface="Consolas"/>
                <a:sym typeface="Consolas"/>
              </a:rPr>
              <a:t>os.scandir()</a:t>
            </a:r>
            <a:r>
              <a:rPr lang="en" sz="1100">
                <a:solidFill>
                  <a:schemeClr val="dk1"/>
                </a:solidFill>
              </a:rPr>
              <a:t>  was added in Python 3.5. If you are using Python 2.7 or an earlier version of Python 3, you can obtain a compatible version with </a:t>
            </a:r>
            <a:r>
              <a:rPr lang="en" sz="1100">
                <a:solidFill>
                  <a:srgbClr val="0D904F"/>
                </a:solidFill>
                <a:latin typeface="Consolas"/>
                <a:ea typeface="Consolas"/>
                <a:cs typeface="Consolas"/>
                <a:sym typeface="Consolas"/>
              </a:rPr>
              <a:t>pip install scandir.</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329" name="Google Shape;1329;p173"/>
          <p:cNvGraphicFramePr/>
          <p:nvPr/>
        </p:nvGraphicFramePr>
        <p:xfrm>
          <a:off x="518400" y="1851000"/>
          <a:ext cx="3000000" cy="3000000"/>
        </p:xfrm>
        <a:graphic>
          <a:graphicData uri="http://schemas.openxmlformats.org/drawingml/2006/table">
            <a:tbl>
              <a:tblPr>
                <a:noFill/>
                <a:tableStyleId>{B919AB72-B1D8-40D2-A9E9-02AD8994AEB8}</a:tableStyleId>
              </a:tblPr>
              <a:tblGrid>
                <a:gridCol w="7862400"/>
              </a:tblGrid>
              <a:tr h="503575">
                <a:tc>
                  <a:txBody>
                    <a:bodyPr>
                      <a:noAutofit/>
                    </a:bodyPr>
                    <a:lstStyle/>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PIL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Image</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os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def</a:t>
                      </a:r>
                      <a:r>
                        <a:rPr lang="en" sz="1000">
                          <a:solidFill>
                            <a:schemeClr val="dk1"/>
                          </a:solidFill>
                          <a:latin typeface="Consolas"/>
                          <a:ea typeface="Consolas"/>
                          <a:cs typeface="Consolas"/>
                          <a:sym typeface="Consolas"/>
                        </a:rPr>
                        <a:t> loadImages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subdir</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images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get list of all files in subdirectory cats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files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os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scandir</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subdir</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read each image in and append the in-memory image to a list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for</a:t>
                      </a:r>
                      <a:r>
                        <a:rPr lang="en" sz="1000">
                          <a:solidFill>
                            <a:schemeClr val="dk1"/>
                          </a:solidFill>
                          <a:latin typeface="Consolas"/>
                          <a:ea typeface="Consolas"/>
                          <a:cs typeface="Consolas"/>
                          <a:sym typeface="Consolas"/>
                        </a:rPr>
                        <a:t> file </a:t>
                      </a:r>
                      <a:r>
                        <a:rPr lang="en" sz="1000">
                          <a:solidFill>
                            <a:srgbClr val="9C27B0"/>
                          </a:solidFill>
                          <a:latin typeface="Consolas"/>
                          <a:ea typeface="Consolas"/>
                          <a:cs typeface="Consolas"/>
                          <a:sym typeface="Consolas"/>
                        </a:rPr>
                        <a:t>in</a:t>
                      </a:r>
                      <a:r>
                        <a:rPr lang="en" sz="1000">
                          <a:solidFill>
                            <a:schemeClr val="dk1"/>
                          </a:solidFill>
                          <a:latin typeface="Consolas"/>
                          <a:ea typeface="Consolas"/>
                          <a:cs typeface="Consolas"/>
                          <a:sym typeface="Consolas"/>
                        </a:rPr>
                        <a:t> files</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images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append</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Image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open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file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path</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return</a:t>
                      </a:r>
                      <a:r>
                        <a:rPr lang="en" sz="1000">
                          <a:solidFill>
                            <a:schemeClr val="dk1"/>
                          </a:solidFill>
                          <a:latin typeface="Consolas"/>
                          <a:ea typeface="Consolas"/>
                          <a:cs typeface="Consolas"/>
                          <a:sym typeface="Consolas"/>
                        </a:rPr>
                        <a:t> images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loadImages</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'cats'</a:t>
                      </a:r>
                      <a:r>
                        <a:rPr lang="en" sz="1000">
                          <a:solidFill>
                            <a:srgbClr val="616161"/>
                          </a:solidFill>
                          <a:latin typeface="Consolas"/>
                          <a:ea typeface="Consolas"/>
                          <a:cs typeface="Consolas"/>
                          <a:sym typeface="Consolas"/>
                        </a:rPr>
                        <a:t>)</a:t>
                      </a:r>
                      <a:endParaRPr sz="1000">
                        <a:solidFill>
                          <a:srgbClr val="9C27B0"/>
                        </a:solidFill>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1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3" name="Shape 1333"/>
        <p:cNvGrpSpPr/>
        <p:nvPr/>
      </p:nvGrpSpPr>
      <p:grpSpPr>
        <a:xfrm>
          <a:off x="0" y="0"/>
          <a:ext cx="0" cy="0"/>
          <a:chOff x="0" y="0"/>
          <a:chExt cx="0" cy="0"/>
        </a:xfrm>
      </p:grpSpPr>
      <p:sp>
        <p:nvSpPr>
          <p:cNvPr id="1334" name="Google Shape;1334;p174"/>
          <p:cNvSpPr txBox="1"/>
          <p:nvPr>
            <p:ph idx="1" type="subTitle"/>
          </p:nvPr>
        </p:nvSpPr>
        <p:spPr>
          <a:xfrm>
            <a:off x="3117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PIL Reading Images - Subdirectories</a:t>
            </a:r>
            <a:endParaRPr>
              <a:solidFill>
                <a:srgbClr val="38761D"/>
              </a:solidFill>
            </a:endParaRPr>
          </a:p>
        </p:txBody>
      </p:sp>
      <p:pic>
        <p:nvPicPr>
          <p:cNvPr id="1335" name="Google Shape;1335;p174"/>
          <p:cNvPicPr preferRelativeResize="0"/>
          <p:nvPr/>
        </p:nvPicPr>
        <p:blipFill>
          <a:blip r:embed="rId3">
            <a:alphaModFix/>
          </a:blip>
          <a:stretch>
            <a:fillRect/>
          </a:stretch>
        </p:blipFill>
        <p:spPr>
          <a:xfrm>
            <a:off x="0" y="0"/>
            <a:ext cx="1466275" cy="730575"/>
          </a:xfrm>
          <a:prstGeom prst="rect">
            <a:avLst/>
          </a:prstGeom>
          <a:noFill/>
          <a:ln>
            <a:noFill/>
          </a:ln>
        </p:spPr>
      </p:pic>
      <p:sp>
        <p:nvSpPr>
          <p:cNvPr id="1336" name="Google Shape;1336;p174"/>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Reading Images from Sub-Directories</a:t>
            </a:r>
            <a:endParaRPr b="1" sz="1200">
              <a:solidFill>
                <a:schemeClr val="dk1"/>
              </a:solidFill>
            </a:endParaRPr>
          </a:p>
          <a:p>
            <a:pPr indent="0" lvl="0" marL="0" rtl="0" algn="l">
              <a:lnSpc>
                <a:spcPct val="115000"/>
              </a:lnSpc>
              <a:spcBef>
                <a:spcPts val="0"/>
              </a:spcBef>
              <a:spcAft>
                <a:spcPts val="0"/>
              </a:spcAft>
              <a:buNone/>
            </a:pPr>
            <a:r>
              <a:t/>
            </a:r>
            <a:endParaRPr i="1"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100">
                <a:solidFill>
                  <a:schemeClr val="dk1"/>
                </a:solidFill>
              </a:rPr>
              <a:t>Let’s expand on the above and assume the image dataset is laid out as a directory structure, where each subdirectory is a class (label). In this case, we would want to scan each subdirectory separately, and keep a record of the subdirectory names for the classes.</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337" name="Google Shape;1337;p174"/>
          <p:cNvGraphicFramePr/>
          <p:nvPr/>
        </p:nvGraphicFramePr>
        <p:xfrm>
          <a:off x="547875" y="1939925"/>
          <a:ext cx="3000000" cy="3000000"/>
        </p:xfrm>
        <a:graphic>
          <a:graphicData uri="http://schemas.openxmlformats.org/drawingml/2006/table">
            <a:tbl>
              <a:tblPr>
                <a:noFill/>
                <a:tableStyleId>{B919AB72-B1D8-40D2-A9E9-02AD8994AEB8}</a:tableStyleId>
              </a:tblPr>
              <a:tblGrid>
                <a:gridCol w="7862400"/>
              </a:tblGrid>
              <a:tr h="503575">
                <a:tc>
                  <a:txBody>
                    <a:bodyPr>
                      <a:noAutofit/>
                    </a:bodyPr>
                    <a:lstStyle/>
                    <a:p>
                      <a:pPr indent="0" lvl="0" marL="0" rtl="0" algn="l">
                        <a:lnSpc>
                          <a:spcPct val="115000"/>
                        </a:lnSpc>
                        <a:spcBef>
                          <a:spcPts val="0"/>
                        </a:spcBef>
                        <a:spcAft>
                          <a:spcPts val="0"/>
                        </a:spcAft>
                        <a:buClr>
                          <a:schemeClr val="dk1"/>
                        </a:buClr>
                        <a:buSzPts val="1100"/>
                        <a:buFont typeface="Arial"/>
                        <a:buNone/>
                      </a:pPr>
                      <a:r>
                        <a:rPr lang="en" sz="800">
                          <a:solidFill>
                            <a:srgbClr val="9C27B0"/>
                          </a:solidFill>
                          <a:latin typeface="Consolas"/>
                          <a:ea typeface="Consolas"/>
                          <a:cs typeface="Consolas"/>
                          <a:sym typeface="Consolas"/>
                        </a:rPr>
                        <a:t>def</a:t>
                      </a:r>
                      <a:r>
                        <a:rPr lang="en" sz="800">
                          <a:solidFill>
                            <a:schemeClr val="dk1"/>
                          </a:solidFill>
                          <a:latin typeface="Consolas"/>
                          <a:ea typeface="Consolas"/>
                          <a:cs typeface="Consolas"/>
                          <a:sym typeface="Consolas"/>
                        </a:rPr>
                        <a:t> loadDirectory</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parent</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Consolas"/>
                          <a:ea typeface="Consolas"/>
                          <a:cs typeface="Consolas"/>
                          <a:sym typeface="Consolas"/>
                        </a:rPr>
                        <a:t>        classes </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a:t>
                      </a:r>
                      <a:r>
                        <a:rPr lang="en" sz="800">
                          <a:solidFill>
                            <a:srgbClr val="455A64"/>
                          </a:solidFill>
                          <a:latin typeface="Consolas"/>
                          <a:ea typeface="Consolas"/>
                          <a:cs typeface="Consolas"/>
                          <a:sym typeface="Consolas"/>
                        </a:rPr>
                        <a:t># list of class to label mappings</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Consolas"/>
                          <a:ea typeface="Consolas"/>
                          <a:cs typeface="Consolas"/>
                          <a:sym typeface="Consolas"/>
                        </a:rPr>
                        <a:t>        dataset </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a:t>
                      </a:r>
                      <a:r>
                        <a:rPr lang="en" sz="800">
                          <a:solidFill>
                            <a:srgbClr val="455A64"/>
                          </a:solidFill>
                          <a:latin typeface="Consolas"/>
                          <a:ea typeface="Consolas"/>
                          <a:cs typeface="Consolas"/>
                          <a:sym typeface="Consolas"/>
                        </a:rPr>
                        <a:t># list of images by class</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Consolas"/>
                          <a:ea typeface="Consolas"/>
                          <a:cs typeface="Consolas"/>
                          <a:sym typeface="Consolas"/>
                        </a:rPr>
                        <a:t>        </a:t>
                      </a:r>
                      <a:r>
                        <a:rPr lang="en" sz="800">
                          <a:solidFill>
                            <a:srgbClr val="455A64"/>
                          </a:solidFill>
                          <a:latin typeface="Consolas"/>
                          <a:ea typeface="Consolas"/>
                          <a:cs typeface="Consolas"/>
                          <a:sym typeface="Consolas"/>
                        </a:rPr>
                        <a:t># get list of all subdirectories under the parent (root) directory of the dataset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Consolas"/>
                          <a:ea typeface="Consolas"/>
                          <a:cs typeface="Consolas"/>
                          <a:sym typeface="Consolas"/>
                        </a:rPr>
                        <a:t>        </a:t>
                      </a:r>
                      <a:r>
                        <a:rPr lang="en" sz="800">
                          <a:solidFill>
                            <a:srgbClr val="9C27B0"/>
                          </a:solidFill>
                          <a:latin typeface="Consolas"/>
                          <a:ea typeface="Consolas"/>
                          <a:cs typeface="Consolas"/>
                          <a:sym typeface="Consolas"/>
                        </a:rPr>
                        <a:t>for</a:t>
                      </a:r>
                      <a:r>
                        <a:rPr lang="en" sz="800">
                          <a:solidFill>
                            <a:schemeClr val="dk1"/>
                          </a:solidFill>
                          <a:latin typeface="Consolas"/>
                          <a:ea typeface="Consolas"/>
                          <a:cs typeface="Consolas"/>
                          <a:sym typeface="Consolas"/>
                        </a:rPr>
                        <a:t> subdir </a:t>
                      </a:r>
                      <a:r>
                        <a:rPr lang="en" sz="800">
                          <a:solidFill>
                            <a:srgbClr val="9C27B0"/>
                          </a:solidFill>
                          <a:latin typeface="Consolas"/>
                          <a:ea typeface="Consolas"/>
                          <a:cs typeface="Consolas"/>
                          <a:sym typeface="Consolas"/>
                        </a:rPr>
                        <a:t>in</a:t>
                      </a:r>
                      <a:r>
                        <a:rPr lang="en" sz="800">
                          <a:solidFill>
                            <a:schemeClr val="dk1"/>
                          </a:solidFill>
                          <a:latin typeface="Consolas"/>
                          <a:ea typeface="Consolas"/>
                          <a:cs typeface="Consolas"/>
                          <a:sym typeface="Consolas"/>
                        </a:rPr>
                        <a:t> os</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scandir</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parent</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Consolas"/>
                          <a:ea typeface="Consolas"/>
                          <a:cs typeface="Consolas"/>
                          <a:sym typeface="Consolas"/>
                        </a:rPr>
                        <a:t>                </a:t>
                      </a:r>
                      <a:r>
                        <a:rPr lang="en" sz="800">
                          <a:solidFill>
                            <a:srgbClr val="455A64"/>
                          </a:solidFill>
                          <a:latin typeface="Consolas"/>
                          <a:ea typeface="Consolas"/>
                          <a:cs typeface="Consolas"/>
                          <a:sym typeface="Consolas"/>
                        </a:rPr>
                        <a:t># ignore any entry that is not a subdirectory (e.g., license file)</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Consolas"/>
                          <a:ea typeface="Consolas"/>
                          <a:cs typeface="Consolas"/>
                          <a:sym typeface="Consolas"/>
                        </a:rPr>
                        <a:t>                </a:t>
                      </a:r>
                      <a:r>
                        <a:rPr lang="en" sz="800">
                          <a:solidFill>
                            <a:srgbClr val="9C27B0"/>
                          </a:solidFill>
                          <a:latin typeface="Consolas"/>
                          <a:ea typeface="Consolas"/>
                          <a:cs typeface="Consolas"/>
                          <a:sym typeface="Consolas"/>
                        </a:rPr>
                        <a:t>if</a:t>
                      </a:r>
                      <a:r>
                        <a:rPr lang="en" sz="800">
                          <a:solidFill>
                            <a:schemeClr val="dk1"/>
                          </a:solidFill>
                          <a:latin typeface="Consolas"/>
                          <a:ea typeface="Consolas"/>
                          <a:cs typeface="Consolas"/>
                          <a:sym typeface="Consolas"/>
                        </a:rPr>
                        <a:t> </a:t>
                      </a:r>
                      <a:r>
                        <a:rPr lang="en" sz="800">
                          <a:solidFill>
                            <a:srgbClr val="9C27B0"/>
                          </a:solidFill>
                          <a:latin typeface="Consolas"/>
                          <a:ea typeface="Consolas"/>
                          <a:cs typeface="Consolas"/>
                          <a:sym typeface="Consolas"/>
                        </a:rPr>
                        <a:t>not</a:t>
                      </a:r>
                      <a:r>
                        <a:rPr lang="en" sz="800">
                          <a:solidFill>
                            <a:schemeClr val="dk1"/>
                          </a:solidFill>
                          <a:latin typeface="Consolas"/>
                          <a:ea typeface="Consolas"/>
                          <a:cs typeface="Consolas"/>
                          <a:sym typeface="Consolas"/>
                        </a:rPr>
                        <a:t> subdir</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is_dir</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Consolas"/>
                          <a:ea typeface="Consolas"/>
                          <a:cs typeface="Consolas"/>
                          <a:sym typeface="Consolas"/>
                        </a:rPr>
                        <a:t>                        </a:t>
                      </a:r>
                      <a:r>
                        <a:rPr lang="en" sz="800">
                          <a:solidFill>
                            <a:srgbClr val="9C27B0"/>
                          </a:solidFill>
                          <a:latin typeface="Consolas"/>
                          <a:ea typeface="Consolas"/>
                          <a:cs typeface="Consolas"/>
                          <a:sym typeface="Consolas"/>
                        </a:rPr>
                        <a:t>continue</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Consolas"/>
                          <a:ea typeface="Consolas"/>
                          <a:cs typeface="Consolas"/>
                          <a:sym typeface="Consolas"/>
                        </a:rPr>
                        <a:t>                </a:t>
                      </a:r>
                      <a:r>
                        <a:rPr lang="en" sz="800">
                          <a:solidFill>
                            <a:srgbClr val="455A64"/>
                          </a:solidFill>
                          <a:latin typeface="Consolas"/>
                          <a:ea typeface="Consolas"/>
                          <a:cs typeface="Consolas"/>
                          <a:sym typeface="Consolas"/>
                        </a:rPr>
                        <a:t># maintain mapping of class (subdirectory name) to label (index)</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Consolas"/>
                          <a:ea typeface="Consolas"/>
                          <a:cs typeface="Consolas"/>
                          <a:sym typeface="Consolas"/>
                        </a:rPr>
                        <a:t>                classes</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subdir</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name</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len</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dataset</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Consolas"/>
                          <a:ea typeface="Consolas"/>
                          <a:cs typeface="Consolas"/>
                          <a:sym typeface="Consolas"/>
                        </a:rPr>
                        <a:t>    </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Consolas"/>
                          <a:ea typeface="Consolas"/>
                          <a:cs typeface="Consolas"/>
                          <a:sym typeface="Consolas"/>
                        </a:rPr>
                        <a:t>                </a:t>
                      </a:r>
                      <a:r>
                        <a:rPr lang="en" sz="800">
                          <a:solidFill>
                            <a:srgbClr val="455A64"/>
                          </a:solidFill>
                          <a:latin typeface="Consolas"/>
                          <a:ea typeface="Consolas"/>
                          <a:cs typeface="Consolas"/>
                          <a:sym typeface="Consolas"/>
                        </a:rPr>
                        <a:t># maintain list of images by class</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Consolas"/>
                          <a:ea typeface="Consolas"/>
                          <a:cs typeface="Consolas"/>
                          <a:sym typeface="Consolas"/>
                        </a:rPr>
                        <a:t>                dataset</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append</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loadImages</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subdir</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path</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Consolas"/>
                          <a:ea typeface="Consolas"/>
                          <a:cs typeface="Consolas"/>
                          <a:sym typeface="Consolas"/>
                        </a:rPr>
                        <a:t>                </a:t>
                      </a:r>
                      <a:r>
                        <a:rPr lang="en" sz="800">
                          <a:solidFill>
                            <a:srgbClr val="9C27B0"/>
                          </a:solidFill>
                          <a:latin typeface="Consolas"/>
                          <a:ea typeface="Consolas"/>
                          <a:cs typeface="Consolas"/>
                          <a:sym typeface="Consolas"/>
                        </a:rPr>
                        <a:t>print</a:t>
                      </a:r>
                      <a:r>
                        <a:rPr lang="en" sz="800">
                          <a:solidFill>
                            <a:srgbClr val="616161"/>
                          </a:solidFill>
                          <a:latin typeface="Consolas"/>
                          <a:ea typeface="Consolas"/>
                          <a:cs typeface="Consolas"/>
                          <a:sym typeface="Consolas"/>
                        </a:rPr>
                        <a:t>(</a:t>
                      </a:r>
                      <a:r>
                        <a:rPr lang="en" sz="800">
                          <a:solidFill>
                            <a:srgbClr val="0F9D58"/>
                          </a:solidFill>
                          <a:latin typeface="Consolas"/>
                          <a:ea typeface="Consolas"/>
                          <a:cs typeface="Consolas"/>
                          <a:sym typeface="Consolas"/>
                        </a:rPr>
                        <a:t>"Processed:"</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subdir</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name</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a:t>
                      </a:r>
                      <a:r>
                        <a:rPr lang="en" sz="800">
                          <a:solidFill>
                            <a:srgbClr val="0F9D58"/>
                          </a:solidFill>
                          <a:latin typeface="Consolas"/>
                          <a:ea typeface="Consolas"/>
                          <a:cs typeface="Consolas"/>
                          <a:sym typeface="Consolas"/>
                        </a:rPr>
                        <a:t>"# Images"</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a:t>
                      </a:r>
                      <a:br>
                        <a:rPr lang="en" sz="800">
                          <a:solidFill>
                            <a:schemeClr val="dk1"/>
                          </a:solidFill>
                          <a:latin typeface="Consolas"/>
                          <a:ea typeface="Consolas"/>
                          <a:cs typeface="Consolas"/>
                          <a:sym typeface="Consolas"/>
                        </a:rPr>
                      </a:br>
                      <a:r>
                        <a:rPr lang="en" sz="800">
                          <a:solidFill>
                            <a:schemeClr val="dk1"/>
                          </a:solidFill>
                          <a:latin typeface="Consolas"/>
                          <a:ea typeface="Consolas"/>
                          <a:cs typeface="Consolas"/>
                          <a:sym typeface="Consolas"/>
                        </a:rPr>
                        <a:t>                      len</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dataset</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len</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dataset</a:t>
                      </a:r>
                      <a:r>
                        <a:rPr lang="en" sz="800">
                          <a:solidFill>
                            <a:srgbClr val="616161"/>
                          </a:solidFill>
                          <a:latin typeface="Consolas"/>
                          <a:ea typeface="Consolas"/>
                          <a:cs typeface="Consolas"/>
                          <a:sym typeface="Consolas"/>
                        </a:rPr>
                        <a:t>)-</a:t>
                      </a:r>
                      <a:r>
                        <a:rPr lang="en" sz="800">
                          <a:solidFill>
                            <a:srgbClr val="C53929"/>
                          </a:solidFill>
                          <a:latin typeface="Consolas"/>
                          <a:ea typeface="Consolas"/>
                          <a:cs typeface="Consolas"/>
                          <a:sym typeface="Consolas"/>
                        </a:rPr>
                        <a:t>1</a:t>
                      </a:r>
                      <a:r>
                        <a:rPr lang="en" sz="800">
                          <a:solidFill>
                            <a:srgbClr val="616161"/>
                          </a:solidFill>
                          <a:latin typeface="Consolas"/>
                          <a:ea typeface="Consolas"/>
                          <a:cs typeface="Consolas"/>
                          <a:sym typeface="Consolas"/>
                        </a:rPr>
                        <a:t>]))</a:t>
                      </a:r>
                      <a:endParaRPr sz="800">
                        <a:solidFill>
                          <a:srgbClr val="61616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rgbClr val="9C27B0"/>
                          </a:solidFill>
                          <a:latin typeface="Consolas"/>
                          <a:ea typeface="Consolas"/>
                          <a:cs typeface="Consolas"/>
                          <a:sym typeface="Consolas"/>
                        </a:rPr>
                        <a:t>        return</a:t>
                      </a:r>
                      <a:r>
                        <a:rPr lang="en" sz="800">
                          <a:solidFill>
                            <a:schemeClr val="dk1"/>
                          </a:solidFill>
                          <a:latin typeface="Consolas"/>
                          <a:ea typeface="Consolas"/>
                          <a:cs typeface="Consolas"/>
                          <a:sym typeface="Consolas"/>
                        </a:rPr>
                        <a:t> dataset</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classes</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Consolas"/>
                          <a:ea typeface="Consolas"/>
                          <a:cs typeface="Consolas"/>
                          <a:sym typeface="Consolas"/>
                        </a:rPr>
                        <a:t>loadDirectory</a:t>
                      </a:r>
                      <a:r>
                        <a:rPr lang="en" sz="800">
                          <a:solidFill>
                            <a:srgbClr val="616161"/>
                          </a:solidFill>
                          <a:latin typeface="Consolas"/>
                          <a:ea typeface="Consolas"/>
                          <a:cs typeface="Consolas"/>
                          <a:sym typeface="Consolas"/>
                        </a:rPr>
                        <a:t>(</a:t>
                      </a:r>
                      <a:r>
                        <a:rPr lang="en" sz="800">
                          <a:solidFill>
                            <a:srgbClr val="0F9D58"/>
                          </a:solidFill>
                          <a:latin typeface="Consolas"/>
                          <a:ea typeface="Consolas"/>
                          <a:cs typeface="Consolas"/>
                          <a:sym typeface="Consolas"/>
                        </a:rPr>
                        <a:t>'cats_n_dogs'</a:t>
                      </a:r>
                      <a:r>
                        <a:rPr lang="en" sz="800">
                          <a:solidFill>
                            <a:srgbClr val="616161"/>
                          </a:solidFill>
                          <a:latin typeface="Consolas"/>
                          <a:ea typeface="Consolas"/>
                          <a:cs typeface="Consolas"/>
                          <a:sym typeface="Consolas"/>
                        </a:rPr>
                        <a:t>)</a:t>
                      </a:r>
                      <a:endParaRPr sz="800">
                        <a:solidFill>
                          <a:srgbClr val="616161"/>
                        </a:solidFill>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1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41" name="Shape 1341"/>
        <p:cNvGrpSpPr/>
        <p:nvPr/>
      </p:nvGrpSpPr>
      <p:grpSpPr>
        <a:xfrm>
          <a:off x="0" y="0"/>
          <a:ext cx="0" cy="0"/>
          <a:chOff x="0" y="0"/>
          <a:chExt cx="0" cy="0"/>
        </a:xfrm>
      </p:grpSpPr>
      <p:sp>
        <p:nvSpPr>
          <p:cNvPr id="1342" name="Google Shape;1342;p175"/>
          <p:cNvSpPr txBox="1"/>
          <p:nvPr>
            <p:ph idx="1" type="subTitle"/>
          </p:nvPr>
        </p:nvSpPr>
        <p:spPr>
          <a:xfrm>
            <a:off x="3117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PIL Reading Images - Remote</a:t>
            </a:r>
            <a:endParaRPr>
              <a:solidFill>
                <a:srgbClr val="38761D"/>
              </a:solidFill>
            </a:endParaRPr>
          </a:p>
        </p:txBody>
      </p:sp>
      <p:pic>
        <p:nvPicPr>
          <p:cNvPr id="1343" name="Google Shape;1343;p175"/>
          <p:cNvPicPr preferRelativeResize="0"/>
          <p:nvPr/>
        </p:nvPicPr>
        <p:blipFill>
          <a:blip r:embed="rId3">
            <a:alphaModFix/>
          </a:blip>
          <a:stretch>
            <a:fillRect/>
          </a:stretch>
        </p:blipFill>
        <p:spPr>
          <a:xfrm>
            <a:off x="0" y="0"/>
            <a:ext cx="1466275" cy="730575"/>
          </a:xfrm>
          <a:prstGeom prst="rect">
            <a:avLst/>
          </a:prstGeom>
          <a:noFill/>
          <a:ln>
            <a:noFill/>
          </a:ln>
        </p:spPr>
      </p:pic>
      <p:sp>
        <p:nvSpPr>
          <p:cNvPr id="1344" name="Google Shape;1344;p175"/>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Reading Images from Remote Locations</a:t>
            </a:r>
            <a:endParaRPr b="1" sz="1200">
              <a:solidFill>
                <a:schemeClr val="dk1"/>
              </a:solidFill>
            </a:endParaRPr>
          </a:p>
          <a:p>
            <a:pPr indent="0" lvl="0" marL="0" rtl="0" algn="l">
              <a:lnSpc>
                <a:spcPct val="115000"/>
              </a:lnSpc>
              <a:spcBef>
                <a:spcPts val="0"/>
              </a:spcBef>
              <a:spcAft>
                <a:spcPts val="0"/>
              </a:spcAft>
              <a:buNone/>
            </a:pPr>
            <a:r>
              <a:t/>
            </a:r>
            <a:endParaRPr i="1" sz="1200">
              <a:solidFill>
                <a:schemeClr val="dk1"/>
              </a:solidFill>
            </a:endParaRPr>
          </a:p>
          <a:p>
            <a:pPr indent="0" lvl="0" marL="0" rtl="0" algn="l">
              <a:lnSpc>
                <a:spcPct val="115000"/>
              </a:lnSpc>
              <a:spcBef>
                <a:spcPts val="0"/>
              </a:spcBef>
              <a:spcAft>
                <a:spcPts val="0"/>
              </a:spcAft>
              <a:buNone/>
            </a:pPr>
            <a:r>
              <a:rPr lang="en" sz="1200">
                <a:solidFill>
                  <a:schemeClr val="dk1"/>
                </a:solidFill>
              </a:rPr>
              <a:t>Let’s now try an example where the location of the image is remote (not local) and specified by an URL. In this case, we will need to make an HTTP request for the contents of the resource (image) specified by the URL and then decode the response into a binary byte stream.</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345" name="Google Shape;1345;p175"/>
          <p:cNvGraphicFramePr/>
          <p:nvPr/>
        </p:nvGraphicFramePr>
        <p:xfrm>
          <a:off x="536100" y="2104900"/>
          <a:ext cx="3000000" cy="3000000"/>
        </p:xfrm>
        <a:graphic>
          <a:graphicData uri="http://schemas.openxmlformats.org/drawingml/2006/table">
            <a:tbl>
              <a:tblPr>
                <a:noFill/>
                <a:tableStyleId>{B919AB72-B1D8-40D2-A9E9-02AD8994AEB8}</a:tableStyleId>
              </a:tblPr>
              <a:tblGrid>
                <a:gridCol w="7862400"/>
              </a:tblGrid>
              <a:tr h="503575">
                <a:tc>
                  <a:txBody>
                    <a:bodyPr>
                      <a:noAutofit/>
                    </a:bodyPr>
                    <a:lstStyle/>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PIL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Image</a:t>
                      </a:r>
                      <a:r>
                        <a:rPr lang="en" sz="1000">
                          <a:solidFill>
                            <a:schemeClr val="dk1"/>
                          </a:solidFill>
                          <a:latin typeface="Consolas"/>
                          <a:ea typeface="Consolas"/>
                          <a:cs typeface="Consolas"/>
                          <a:sym typeface="Consolas"/>
                        </a:rPr>
                        <a:t>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requests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io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BytesIO</a:t>
                      </a:r>
                      <a:r>
                        <a:rPr lang="en" sz="1000">
                          <a:solidFill>
                            <a:schemeClr val="dk1"/>
                          </a:solidFill>
                          <a:latin typeface="Consolas"/>
                          <a:ea typeface="Consolas"/>
                          <a:cs typeface="Consolas"/>
                          <a:sym typeface="Consolas"/>
                        </a:rPr>
                        <a:t>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def</a:t>
                      </a:r>
                      <a:r>
                        <a:rPr lang="en" sz="1000">
                          <a:solidFill>
                            <a:schemeClr val="dk1"/>
                          </a:solidFill>
                          <a:latin typeface="Consolas"/>
                          <a:ea typeface="Consolas"/>
                          <a:cs typeface="Consolas"/>
                          <a:sym typeface="Consolas"/>
                        </a:rPr>
                        <a:t> remoteImage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url</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try</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response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requests</a:t>
                      </a:r>
                      <a:r>
                        <a:rPr lang="en" sz="1000">
                          <a:solidFill>
                            <a:srgbClr val="616161"/>
                          </a:solidFill>
                          <a:latin typeface="Consolas"/>
                          <a:ea typeface="Consolas"/>
                          <a:cs typeface="Consolas"/>
                          <a:sym typeface="Consolas"/>
                        </a:rPr>
                        <a:t>.</a:t>
                      </a:r>
                      <a:r>
                        <a:rPr lang="en" sz="1000">
                          <a:solidFill>
                            <a:srgbClr val="9C27B0"/>
                          </a:solidFill>
                          <a:latin typeface="Consolas"/>
                          <a:ea typeface="Consolas"/>
                          <a:cs typeface="Consolas"/>
                          <a:sym typeface="Consolas"/>
                        </a:rPr>
                        <a:t>get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url</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return</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Image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open</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BytesIO</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response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content</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except</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return</a:t>
                      </a: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None</a:t>
                      </a:r>
                      <a:endParaRPr sz="800">
                        <a:solidFill>
                          <a:srgbClr val="616161"/>
                        </a:solidFill>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1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49" name="Shape 1349"/>
        <p:cNvGrpSpPr/>
        <p:nvPr/>
      </p:nvGrpSpPr>
      <p:grpSpPr>
        <a:xfrm>
          <a:off x="0" y="0"/>
          <a:ext cx="0" cy="0"/>
          <a:chOff x="0" y="0"/>
          <a:chExt cx="0" cy="0"/>
        </a:xfrm>
      </p:grpSpPr>
      <p:sp>
        <p:nvSpPr>
          <p:cNvPr id="1350" name="Google Shape;1350;p176"/>
          <p:cNvSpPr txBox="1"/>
          <p:nvPr>
            <p:ph idx="1" type="subTitle"/>
          </p:nvPr>
        </p:nvSpPr>
        <p:spPr>
          <a:xfrm>
            <a:off x="3117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Channel Conversion</a:t>
            </a:r>
            <a:endParaRPr>
              <a:solidFill>
                <a:srgbClr val="38761D"/>
              </a:solidFill>
            </a:endParaRPr>
          </a:p>
        </p:txBody>
      </p:sp>
      <p:pic>
        <p:nvPicPr>
          <p:cNvPr id="1351" name="Google Shape;1351;p176"/>
          <p:cNvPicPr preferRelativeResize="0"/>
          <p:nvPr/>
        </p:nvPicPr>
        <p:blipFill>
          <a:blip r:embed="rId3">
            <a:alphaModFix/>
          </a:blip>
          <a:stretch>
            <a:fillRect/>
          </a:stretch>
        </p:blipFill>
        <p:spPr>
          <a:xfrm>
            <a:off x="0" y="0"/>
            <a:ext cx="1466275" cy="730575"/>
          </a:xfrm>
          <a:prstGeom prst="rect">
            <a:avLst/>
          </a:prstGeom>
          <a:noFill/>
          <a:ln>
            <a:noFill/>
          </a:ln>
        </p:spPr>
      </p:pic>
      <p:sp>
        <p:nvSpPr>
          <p:cNvPr id="1352" name="Google Shape;1352;p176"/>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Channel Conversions (Grayscale vs. Color)</a:t>
            </a:r>
            <a:endParaRPr i="1"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Next, we need to set the number of channels to match the input shape of your neural network. The number of channels is the number of color planes in your image. For example, a grayscale image will have one color plane. An RGB color image will have three color planes, one for each of Red, Green and Blue.</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pic>
        <p:nvPicPr>
          <p:cNvPr id="1353" name="Google Shape;1353;p176"/>
          <p:cNvPicPr preferRelativeResize="0"/>
          <p:nvPr/>
        </p:nvPicPr>
        <p:blipFill>
          <a:blip r:embed="rId4">
            <a:alphaModFix/>
          </a:blip>
          <a:stretch>
            <a:fillRect/>
          </a:stretch>
        </p:blipFill>
        <p:spPr>
          <a:xfrm>
            <a:off x="2190950" y="2173275"/>
            <a:ext cx="5105400" cy="2581275"/>
          </a:xfrm>
          <a:prstGeom prst="rect">
            <a:avLst/>
          </a:prstGeom>
          <a:noFill/>
          <a:ln>
            <a:noFill/>
          </a:ln>
        </p:spPr>
      </p:pic>
    </p:spTree>
  </p:cSld>
  <p:clrMapOvr>
    <a:masterClrMapping/>
  </p:clrMapOvr>
</p:sld>
</file>

<file path=ppt/slides/slide1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57" name="Shape 1357"/>
        <p:cNvGrpSpPr/>
        <p:nvPr/>
      </p:nvGrpSpPr>
      <p:grpSpPr>
        <a:xfrm>
          <a:off x="0" y="0"/>
          <a:ext cx="0" cy="0"/>
          <a:chOff x="0" y="0"/>
          <a:chExt cx="0" cy="0"/>
        </a:xfrm>
      </p:grpSpPr>
      <p:sp>
        <p:nvSpPr>
          <p:cNvPr id="1358" name="Google Shape;1358;p177"/>
          <p:cNvSpPr txBox="1"/>
          <p:nvPr>
            <p:ph idx="1" type="subTitle"/>
          </p:nvPr>
        </p:nvSpPr>
        <p:spPr>
          <a:xfrm>
            <a:off x="6234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PIL Channel Conversion</a:t>
            </a:r>
            <a:endParaRPr>
              <a:solidFill>
                <a:srgbClr val="38761D"/>
              </a:solidFill>
            </a:endParaRPr>
          </a:p>
        </p:txBody>
      </p:sp>
      <p:pic>
        <p:nvPicPr>
          <p:cNvPr id="1359" name="Google Shape;1359;p177"/>
          <p:cNvPicPr preferRelativeResize="0"/>
          <p:nvPr/>
        </p:nvPicPr>
        <p:blipFill>
          <a:blip r:embed="rId3">
            <a:alphaModFix/>
          </a:blip>
          <a:stretch>
            <a:fillRect/>
          </a:stretch>
        </p:blipFill>
        <p:spPr>
          <a:xfrm>
            <a:off x="0" y="0"/>
            <a:ext cx="1466275" cy="730575"/>
          </a:xfrm>
          <a:prstGeom prst="rect">
            <a:avLst/>
          </a:prstGeom>
          <a:noFill/>
          <a:ln>
            <a:noFill/>
          </a:ln>
        </p:spPr>
      </p:pic>
      <p:sp>
        <p:nvSpPr>
          <p:cNvPr id="1360" name="Google Shape;1360;p177"/>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Image.open() and Alpha Channels (RGBA)</a:t>
            </a:r>
            <a:endParaRPr i="1"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The </a:t>
            </a:r>
            <a:r>
              <a:rPr lang="en" sz="1200">
                <a:solidFill>
                  <a:srgbClr val="0D904F"/>
                </a:solidFill>
                <a:latin typeface="Consolas"/>
                <a:ea typeface="Consolas"/>
                <a:cs typeface="Consolas"/>
                <a:sym typeface="Consolas"/>
              </a:rPr>
              <a:t>Image.open()</a:t>
            </a:r>
            <a:r>
              <a:rPr lang="en" sz="1200">
                <a:solidFill>
                  <a:schemeClr val="dk1"/>
                </a:solidFill>
              </a:rPr>
              <a:t> method </a:t>
            </a:r>
            <a:r>
              <a:rPr b="1" lang="en" sz="1200">
                <a:solidFill>
                  <a:srgbClr val="0000FF"/>
                </a:solidFill>
              </a:rPr>
              <a:t>will read in the image according to the number of planes in the image stored on disk</a:t>
            </a:r>
            <a:r>
              <a:rPr lang="en" sz="1200">
                <a:solidFill>
                  <a:schemeClr val="dk1"/>
                </a:solidFill>
              </a:rPr>
              <a:t>. So if its a </a:t>
            </a:r>
            <a:r>
              <a:rPr b="1" lang="en" sz="1200">
                <a:solidFill>
                  <a:schemeClr val="dk1"/>
                </a:solidFill>
              </a:rPr>
              <a:t>grayscale image, it will read it in as a single plane</a:t>
            </a:r>
            <a:r>
              <a:rPr lang="en" sz="1200">
                <a:solidFill>
                  <a:schemeClr val="dk1"/>
                </a:solidFill>
              </a:rPr>
              <a:t>, if it’s </a:t>
            </a:r>
            <a:r>
              <a:rPr b="1" lang="en" sz="1200">
                <a:solidFill>
                  <a:schemeClr val="dk1"/>
                </a:solidFill>
              </a:rPr>
              <a:t>RGB it will read it in as three planes</a:t>
            </a:r>
            <a:r>
              <a:rPr lang="en" sz="1200">
                <a:solidFill>
                  <a:schemeClr val="dk1"/>
                </a:solidFill>
              </a:rPr>
              <a:t>, and if it’s </a:t>
            </a:r>
            <a:r>
              <a:rPr b="1" lang="en" sz="1200">
                <a:solidFill>
                  <a:srgbClr val="0000FF"/>
                </a:solidFill>
              </a:rPr>
              <a:t>RGBA (+alpha channel), it will read it in as 4 planes</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In general when working with RGBA images, the alpha channel can be dropped. It is a mask for setting the transparency of each pixel in the image, and therefore does not contain information that would otherwise contribute to the recognition of the image.</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1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64" name="Shape 1364"/>
        <p:cNvGrpSpPr/>
        <p:nvPr/>
      </p:nvGrpSpPr>
      <p:grpSpPr>
        <a:xfrm>
          <a:off x="0" y="0"/>
          <a:ext cx="0" cy="0"/>
          <a:chOff x="0" y="0"/>
          <a:chExt cx="0" cy="0"/>
        </a:xfrm>
      </p:grpSpPr>
      <p:sp>
        <p:nvSpPr>
          <p:cNvPr id="1365" name="Google Shape;1365;p178"/>
          <p:cNvSpPr txBox="1"/>
          <p:nvPr>
            <p:ph idx="1" type="subTitle"/>
          </p:nvPr>
        </p:nvSpPr>
        <p:spPr>
          <a:xfrm>
            <a:off x="536100" y="14027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PIL Channel Conversion</a:t>
            </a:r>
            <a:endParaRPr>
              <a:solidFill>
                <a:srgbClr val="38761D"/>
              </a:solidFill>
            </a:endParaRPr>
          </a:p>
        </p:txBody>
      </p:sp>
      <p:pic>
        <p:nvPicPr>
          <p:cNvPr id="1366" name="Google Shape;1366;p178"/>
          <p:cNvPicPr preferRelativeResize="0"/>
          <p:nvPr/>
        </p:nvPicPr>
        <p:blipFill>
          <a:blip r:embed="rId3">
            <a:alphaModFix/>
          </a:blip>
          <a:stretch>
            <a:fillRect/>
          </a:stretch>
        </p:blipFill>
        <p:spPr>
          <a:xfrm>
            <a:off x="0" y="0"/>
            <a:ext cx="1466275" cy="730575"/>
          </a:xfrm>
          <a:prstGeom prst="rect">
            <a:avLst/>
          </a:prstGeom>
          <a:noFill/>
          <a:ln>
            <a:noFill/>
          </a:ln>
        </p:spPr>
      </p:pic>
      <p:sp>
        <p:nvSpPr>
          <p:cNvPr id="1367" name="Google Shape;1367;p178"/>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Convert Number of Channels to Match Input Shape</a:t>
            </a:r>
            <a:endParaRPr i="1"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Once the image is read into memory, the next step is to convert the image to the number of channels that match the input shape of your neural network.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The </a:t>
            </a:r>
            <a:r>
              <a:rPr lang="en" sz="1200">
                <a:solidFill>
                  <a:srgbClr val="0D904F"/>
                </a:solidFill>
                <a:latin typeface="Consolas"/>
                <a:ea typeface="Consolas"/>
                <a:cs typeface="Consolas"/>
                <a:sym typeface="Consolas"/>
              </a:rPr>
              <a:t>convert()</a:t>
            </a:r>
            <a:r>
              <a:rPr lang="en" sz="1200">
                <a:solidFill>
                  <a:schemeClr val="dk1"/>
                </a:solidFill>
              </a:rPr>
              <a:t> method will do channel conversion. A parameter value of ‘L’ will convert to single channel (grayscale) and ‘RGB’ to three channel (RGB color). Below we updated the loadImages() function to include channel conversio</a:t>
            </a:r>
            <a:r>
              <a:rPr lang="en" sz="1100">
                <a:solidFill>
                  <a:schemeClr val="dk1"/>
                </a:solidFill>
              </a:rPr>
              <a:t>n:</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368" name="Google Shape;1368;p178"/>
          <p:cNvGraphicFramePr/>
          <p:nvPr/>
        </p:nvGraphicFramePr>
        <p:xfrm>
          <a:off x="536100" y="2411275"/>
          <a:ext cx="3000000" cy="3000000"/>
        </p:xfrm>
        <a:graphic>
          <a:graphicData uri="http://schemas.openxmlformats.org/drawingml/2006/table">
            <a:tbl>
              <a:tblPr>
                <a:noFill/>
                <a:tableStyleId>{B919AB72-B1D8-40D2-A9E9-02AD8994AEB8}</a:tableStyleId>
              </a:tblPr>
              <a:tblGrid>
                <a:gridCol w="7862400"/>
              </a:tblGrid>
              <a:tr h="503575">
                <a:tc>
                  <a:txBody>
                    <a:bodyPr>
                      <a:noAutofit/>
                    </a:bodyPr>
                    <a:lstStyle/>
                    <a:p>
                      <a:pPr indent="0" lvl="0" marL="0" rtl="0" algn="l">
                        <a:lnSpc>
                          <a:spcPct val="115000"/>
                        </a:lnSpc>
                        <a:spcBef>
                          <a:spcPts val="0"/>
                        </a:spcBef>
                        <a:spcAft>
                          <a:spcPts val="0"/>
                        </a:spcAft>
                        <a:buClr>
                          <a:schemeClr val="dk1"/>
                        </a:buClr>
                        <a:buSzPts val="1100"/>
                        <a:buFont typeface="Arial"/>
                        <a:buNone/>
                      </a:pPr>
                      <a:r>
                        <a:rPr lang="en" sz="800">
                          <a:solidFill>
                            <a:srgbClr val="9C27B0"/>
                          </a:solidFill>
                          <a:latin typeface="Consolas"/>
                          <a:ea typeface="Consolas"/>
                          <a:cs typeface="Consolas"/>
                          <a:sym typeface="Consolas"/>
                        </a:rPr>
                        <a:t>def</a:t>
                      </a:r>
                      <a:r>
                        <a:rPr lang="en" sz="800">
                          <a:solidFill>
                            <a:schemeClr val="dk1"/>
                          </a:solidFill>
                          <a:latin typeface="Consolas"/>
                          <a:ea typeface="Consolas"/>
                          <a:cs typeface="Consolas"/>
                          <a:sym typeface="Consolas"/>
                        </a:rPr>
                        <a:t> loadImages</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subdir</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channels</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Consolas"/>
                          <a:ea typeface="Consolas"/>
                          <a:cs typeface="Consolas"/>
                          <a:sym typeface="Consolas"/>
                        </a:rPr>
                        <a:t>        images </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Consolas"/>
                          <a:ea typeface="Consolas"/>
                          <a:cs typeface="Consolas"/>
                          <a:sym typeface="Consolas"/>
                        </a:rPr>
                        <a:t>        </a:t>
                      </a:r>
                      <a:r>
                        <a:rPr lang="en" sz="800">
                          <a:solidFill>
                            <a:srgbClr val="455A64"/>
                          </a:solidFill>
                          <a:latin typeface="Consolas"/>
                          <a:ea typeface="Consolas"/>
                          <a:cs typeface="Consolas"/>
                          <a:sym typeface="Consolas"/>
                        </a:rPr>
                        <a:t># get list of all files in subdirectory cats</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Consolas"/>
                          <a:ea typeface="Consolas"/>
                          <a:cs typeface="Consolas"/>
                          <a:sym typeface="Consolas"/>
                        </a:rPr>
                        <a:t>        files </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os</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scandir</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subdir</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Consolas"/>
                          <a:ea typeface="Consolas"/>
                          <a:cs typeface="Consolas"/>
                          <a:sym typeface="Consolas"/>
                        </a:rPr>
                        <a:t>        </a:t>
                      </a:r>
                      <a:r>
                        <a:rPr lang="en" sz="800">
                          <a:solidFill>
                            <a:srgbClr val="455A64"/>
                          </a:solidFill>
                          <a:latin typeface="Consolas"/>
                          <a:ea typeface="Consolas"/>
                          <a:cs typeface="Consolas"/>
                          <a:sym typeface="Consolas"/>
                        </a:rPr>
                        <a:t># read each image in and append the in-memory image to a list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Consolas"/>
                          <a:ea typeface="Consolas"/>
                          <a:cs typeface="Consolas"/>
                          <a:sym typeface="Consolas"/>
                        </a:rPr>
                        <a:t>        </a:t>
                      </a:r>
                      <a:r>
                        <a:rPr lang="en" sz="800">
                          <a:solidFill>
                            <a:srgbClr val="9C27B0"/>
                          </a:solidFill>
                          <a:latin typeface="Consolas"/>
                          <a:ea typeface="Consolas"/>
                          <a:cs typeface="Consolas"/>
                          <a:sym typeface="Consolas"/>
                        </a:rPr>
                        <a:t>for</a:t>
                      </a:r>
                      <a:r>
                        <a:rPr lang="en" sz="800">
                          <a:solidFill>
                            <a:schemeClr val="dk1"/>
                          </a:solidFill>
                          <a:latin typeface="Consolas"/>
                          <a:ea typeface="Consolas"/>
                          <a:cs typeface="Consolas"/>
                          <a:sym typeface="Consolas"/>
                        </a:rPr>
                        <a:t> file </a:t>
                      </a:r>
                      <a:r>
                        <a:rPr lang="en" sz="800">
                          <a:solidFill>
                            <a:srgbClr val="9C27B0"/>
                          </a:solidFill>
                          <a:latin typeface="Consolas"/>
                          <a:ea typeface="Consolas"/>
                          <a:cs typeface="Consolas"/>
                          <a:sym typeface="Consolas"/>
                        </a:rPr>
                        <a:t>in</a:t>
                      </a:r>
                      <a:r>
                        <a:rPr lang="en" sz="800">
                          <a:solidFill>
                            <a:schemeClr val="dk1"/>
                          </a:solidFill>
                          <a:latin typeface="Consolas"/>
                          <a:ea typeface="Consolas"/>
                          <a:cs typeface="Consolas"/>
                          <a:sym typeface="Consolas"/>
                        </a:rPr>
                        <a:t> files</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Consolas"/>
                          <a:ea typeface="Consolas"/>
                          <a:cs typeface="Consolas"/>
                          <a:sym typeface="Consolas"/>
                        </a:rPr>
                        <a:t>                   image </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a:t>
                      </a:r>
                      <a:r>
                        <a:rPr lang="en" sz="800">
                          <a:solidFill>
                            <a:srgbClr val="3367D6"/>
                          </a:solidFill>
                          <a:latin typeface="Consolas"/>
                          <a:ea typeface="Consolas"/>
                          <a:cs typeface="Consolas"/>
                          <a:sym typeface="Consolas"/>
                        </a:rPr>
                        <a:t>Image</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open</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file</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path</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Consolas"/>
                          <a:ea typeface="Consolas"/>
                          <a:cs typeface="Consolas"/>
                          <a:sym typeface="Consolas"/>
                        </a:rPr>
                        <a:t>                   </a:t>
                      </a:r>
                      <a:r>
                        <a:rPr lang="en" sz="800">
                          <a:solidFill>
                            <a:srgbClr val="455A64"/>
                          </a:solidFill>
                          <a:latin typeface="Consolas"/>
                          <a:ea typeface="Consolas"/>
                          <a:cs typeface="Consolas"/>
                          <a:sym typeface="Consolas"/>
                        </a:rPr>
                        <a:t># convert to grayscale</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Consolas"/>
                          <a:ea typeface="Consolas"/>
                          <a:cs typeface="Consolas"/>
                          <a:sym typeface="Consolas"/>
                        </a:rPr>
                        <a:t>                   </a:t>
                      </a:r>
                      <a:r>
                        <a:rPr lang="en" sz="800">
                          <a:solidFill>
                            <a:srgbClr val="9C27B0"/>
                          </a:solidFill>
                          <a:latin typeface="Consolas"/>
                          <a:ea typeface="Consolas"/>
                          <a:cs typeface="Consolas"/>
                          <a:sym typeface="Consolas"/>
                        </a:rPr>
                        <a:t>if</a:t>
                      </a:r>
                      <a:r>
                        <a:rPr lang="en" sz="800">
                          <a:solidFill>
                            <a:schemeClr val="dk1"/>
                          </a:solidFill>
                          <a:latin typeface="Consolas"/>
                          <a:ea typeface="Consolas"/>
                          <a:cs typeface="Consolas"/>
                          <a:sym typeface="Consolas"/>
                        </a:rPr>
                        <a:t> channels </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a:t>
                      </a:r>
                      <a:r>
                        <a:rPr lang="en" sz="800">
                          <a:solidFill>
                            <a:srgbClr val="C53929"/>
                          </a:solidFill>
                          <a:latin typeface="Consolas"/>
                          <a:ea typeface="Consolas"/>
                          <a:cs typeface="Consolas"/>
                          <a:sym typeface="Consolas"/>
                        </a:rPr>
                        <a:t>1</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Consolas"/>
                          <a:ea typeface="Consolas"/>
                          <a:cs typeface="Consolas"/>
                          <a:sym typeface="Consolas"/>
                        </a:rPr>
                        <a:t>                        image </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image</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convert</a:t>
                      </a:r>
                      <a:r>
                        <a:rPr lang="en" sz="800">
                          <a:solidFill>
                            <a:srgbClr val="616161"/>
                          </a:solidFill>
                          <a:latin typeface="Consolas"/>
                          <a:ea typeface="Consolas"/>
                          <a:cs typeface="Consolas"/>
                          <a:sym typeface="Consolas"/>
                        </a:rPr>
                        <a:t>(</a:t>
                      </a:r>
                      <a:r>
                        <a:rPr lang="en" sz="800">
                          <a:solidFill>
                            <a:srgbClr val="0F9D58"/>
                          </a:solidFill>
                          <a:latin typeface="Consolas"/>
                          <a:ea typeface="Consolas"/>
                          <a:cs typeface="Consolas"/>
                          <a:sym typeface="Consolas"/>
                        </a:rPr>
                        <a:t>'L'</a:t>
                      </a:r>
                      <a:r>
                        <a:rPr lang="en" sz="800">
                          <a:solidFill>
                            <a:srgbClr val="616161"/>
                          </a:solidFill>
                          <a:latin typeface="Consolas"/>
                          <a:ea typeface="Consolas"/>
                          <a:cs typeface="Consolas"/>
                          <a:sym typeface="Consolas"/>
                        </a:rPr>
                        <a:t>)</a:t>
                      </a:r>
                      <a:br>
                        <a:rPr lang="en" sz="800">
                          <a:solidFill>
                            <a:schemeClr val="dk1"/>
                          </a:solidFill>
                          <a:latin typeface="Consolas"/>
                          <a:ea typeface="Consolas"/>
                          <a:cs typeface="Consolas"/>
                          <a:sym typeface="Consolas"/>
                        </a:rPr>
                      </a:br>
                      <a:r>
                        <a:rPr lang="en" sz="800">
                          <a:solidFill>
                            <a:schemeClr val="dk1"/>
                          </a:solidFill>
                          <a:latin typeface="Consolas"/>
                          <a:ea typeface="Consolas"/>
                          <a:cs typeface="Consolas"/>
                          <a:sym typeface="Consolas"/>
                        </a:rPr>
                        <a:t>                   </a:t>
                      </a:r>
                      <a:r>
                        <a:rPr lang="en" sz="800">
                          <a:solidFill>
                            <a:srgbClr val="455A64"/>
                          </a:solidFill>
                          <a:latin typeface="Consolas"/>
                          <a:ea typeface="Consolas"/>
                          <a:cs typeface="Consolas"/>
                          <a:sym typeface="Consolas"/>
                        </a:rPr>
                        <a:t># convert to RGB color</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Consolas"/>
                          <a:ea typeface="Consolas"/>
                          <a:cs typeface="Consolas"/>
                          <a:sym typeface="Consolas"/>
                        </a:rPr>
                        <a:t>                   </a:t>
                      </a:r>
                      <a:r>
                        <a:rPr lang="en" sz="800">
                          <a:solidFill>
                            <a:srgbClr val="9C27B0"/>
                          </a:solidFill>
                          <a:latin typeface="Consolas"/>
                          <a:ea typeface="Consolas"/>
                          <a:cs typeface="Consolas"/>
                          <a:sym typeface="Consolas"/>
                        </a:rPr>
                        <a:t>else</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Consolas"/>
                          <a:ea typeface="Consolas"/>
                          <a:cs typeface="Consolas"/>
                          <a:sym typeface="Consolas"/>
                        </a:rPr>
                        <a:t>                        image </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image</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convert</a:t>
                      </a:r>
                      <a:r>
                        <a:rPr lang="en" sz="800">
                          <a:solidFill>
                            <a:srgbClr val="616161"/>
                          </a:solidFill>
                          <a:latin typeface="Consolas"/>
                          <a:ea typeface="Consolas"/>
                          <a:cs typeface="Consolas"/>
                          <a:sym typeface="Consolas"/>
                        </a:rPr>
                        <a:t>(</a:t>
                      </a:r>
                      <a:r>
                        <a:rPr lang="en" sz="800">
                          <a:solidFill>
                            <a:srgbClr val="0F9D58"/>
                          </a:solidFill>
                          <a:latin typeface="Consolas"/>
                          <a:ea typeface="Consolas"/>
                          <a:cs typeface="Consolas"/>
                          <a:sym typeface="Consolas"/>
                        </a:rPr>
                        <a:t>'RGB'</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Consolas"/>
                          <a:ea typeface="Consolas"/>
                          <a:cs typeface="Consolas"/>
                          <a:sym typeface="Consolas"/>
                        </a:rPr>
                        <a:t>                   images</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append</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image</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Consolas"/>
                          <a:ea typeface="Consolas"/>
                          <a:cs typeface="Consolas"/>
                          <a:sym typeface="Consolas"/>
                        </a:rPr>
                        <a:t>        </a:t>
                      </a:r>
                      <a:r>
                        <a:rPr lang="en" sz="800">
                          <a:solidFill>
                            <a:srgbClr val="9C27B0"/>
                          </a:solidFill>
                          <a:latin typeface="Consolas"/>
                          <a:ea typeface="Consolas"/>
                          <a:cs typeface="Consolas"/>
                          <a:sym typeface="Consolas"/>
                        </a:rPr>
                        <a:t>return</a:t>
                      </a:r>
                      <a:r>
                        <a:rPr lang="en" sz="800">
                          <a:solidFill>
                            <a:schemeClr val="dk1"/>
                          </a:solidFill>
                          <a:latin typeface="Consolas"/>
                          <a:ea typeface="Consolas"/>
                          <a:cs typeface="Consolas"/>
                          <a:sym typeface="Consolas"/>
                        </a:rPr>
                        <a:t> images</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Consolas"/>
                          <a:ea typeface="Consolas"/>
                          <a:cs typeface="Consolas"/>
                          <a:sym typeface="Consolas"/>
                        </a:rPr>
                        <a:t>loadImages</a:t>
                      </a:r>
                      <a:r>
                        <a:rPr lang="en" sz="800">
                          <a:solidFill>
                            <a:srgbClr val="616161"/>
                          </a:solidFill>
                          <a:latin typeface="Consolas"/>
                          <a:ea typeface="Consolas"/>
                          <a:cs typeface="Consolas"/>
                          <a:sym typeface="Consolas"/>
                        </a:rPr>
                        <a:t>(</a:t>
                      </a:r>
                      <a:r>
                        <a:rPr lang="en" sz="800">
                          <a:solidFill>
                            <a:srgbClr val="0F9D58"/>
                          </a:solidFill>
                          <a:latin typeface="Consolas"/>
                          <a:ea typeface="Consolas"/>
                          <a:cs typeface="Consolas"/>
                          <a:sym typeface="Consolas"/>
                        </a:rPr>
                        <a:t>'cats'</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3)</a:t>
                      </a:r>
                      <a:endParaRPr sz="800">
                        <a:solidFill>
                          <a:srgbClr val="9C27B0"/>
                        </a:solidFill>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1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72" name="Shape 1372"/>
        <p:cNvGrpSpPr/>
        <p:nvPr/>
      </p:nvGrpSpPr>
      <p:grpSpPr>
        <a:xfrm>
          <a:off x="0" y="0"/>
          <a:ext cx="0" cy="0"/>
          <a:chOff x="0" y="0"/>
          <a:chExt cx="0" cy="0"/>
        </a:xfrm>
      </p:grpSpPr>
      <p:sp>
        <p:nvSpPr>
          <p:cNvPr id="1373" name="Google Shape;1373;p179"/>
          <p:cNvSpPr txBox="1"/>
          <p:nvPr>
            <p:ph idx="1" type="subTitle"/>
          </p:nvPr>
        </p:nvSpPr>
        <p:spPr>
          <a:xfrm>
            <a:off x="3117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PIL Resizing</a:t>
            </a:r>
            <a:endParaRPr>
              <a:solidFill>
                <a:srgbClr val="38761D"/>
              </a:solidFill>
            </a:endParaRPr>
          </a:p>
        </p:txBody>
      </p:sp>
      <p:pic>
        <p:nvPicPr>
          <p:cNvPr id="1374" name="Google Shape;1374;p179"/>
          <p:cNvPicPr preferRelativeResize="0"/>
          <p:nvPr/>
        </p:nvPicPr>
        <p:blipFill>
          <a:blip r:embed="rId3">
            <a:alphaModFix/>
          </a:blip>
          <a:stretch>
            <a:fillRect/>
          </a:stretch>
        </p:blipFill>
        <p:spPr>
          <a:xfrm>
            <a:off x="0" y="0"/>
            <a:ext cx="1466275" cy="730575"/>
          </a:xfrm>
          <a:prstGeom prst="rect">
            <a:avLst/>
          </a:prstGeom>
          <a:noFill/>
          <a:ln>
            <a:noFill/>
          </a:ln>
        </p:spPr>
      </p:pic>
      <p:sp>
        <p:nvSpPr>
          <p:cNvPr id="1375" name="Google Shape;1375;p179"/>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Resizing</a:t>
            </a:r>
            <a:endParaRPr i="1"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100">
                <a:solidFill>
                  <a:schemeClr val="dk1"/>
                </a:solidFill>
              </a:rPr>
              <a:t>Next, we need to resize each image to fit the shape of the input shape of the neural network. For example, a 2D convolutional neural network will take a shape of the form (height, width, channels). We dealt with the channel portion above, so next we need to resize the pixel height and width of each image to match the input shape. For example, if the input shape is (64, 128, 3), then we want to resize the height and width of each image to (64, 128). The </a:t>
            </a:r>
            <a:r>
              <a:rPr lang="en" sz="1100">
                <a:solidFill>
                  <a:srgbClr val="0D904F"/>
                </a:solidFill>
                <a:latin typeface="Consolas"/>
                <a:ea typeface="Consolas"/>
                <a:cs typeface="Consolas"/>
                <a:sym typeface="Consolas"/>
              </a:rPr>
              <a:t>resize() </a:t>
            </a:r>
            <a:r>
              <a:rPr lang="en" sz="1100">
                <a:solidFill>
                  <a:schemeClr val="dk1"/>
                </a:solidFill>
              </a:rPr>
              <a:t> method will do the resizing.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In most cases, you will be </a:t>
            </a:r>
            <a:r>
              <a:rPr b="1" lang="en" sz="1200">
                <a:solidFill>
                  <a:srgbClr val="0000FF"/>
                </a:solidFill>
              </a:rPr>
              <a:t>downsizing</a:t>
            </a:r>
            <a:r>
              <a:rPr lang="en" sz="1200">
                <a:solidFill>
                  <a:schemeClr val="dk1"/>
                </a:solidFill>
              </a:rPr>
              <a:t> (i.e., downsampling) each image. For example, </a:t>
            </a:r>
            <a:r>
              <a:rPr lang="en" sz="1200">
                <a:solidFill>
                  <a:srgbClr val="222222"/>
                </a:solidFill>
                <a:highlight>
                  <a:srgbClr val="FFFFFF"/>
                </a:highlight>
                <a:latin typeface="Roboto"/>
                <a:ea typeface="Roboto"/>
                <a:cs typeface="Roboto"/>
                <a:sym typeface="Roboto"/>
              </a:rPr>
              <a:t>1024 x 768 image will be 3Mb in size. This is far more resolution than a neural network needs (see section on Convolutional Neural Networks). When the image is downsized, some resolution (details) will be lost. To minimize the effect when downsizing, it is a common practice to use the </a:t>
            </a:r>
            <a:r>
              <a:rPr b="1" lang="en" sz="1200">
                <a:solidFill>
                  <a:srgbClr val="0000FF"/>
                </a:solidFill>
                <a:highlight>
                  <a:srgbClr val="FFFFFF"/>
                </a:highlight>
                <a:latin typeface="Roboto"/>
                <a:ea typeface="Roboto"/>
                <a:cs typeface="Roboto"/>
                <a:sym typeface="Roboto"/>
              </a:rPr>
              <a:t>anti-aliasing algorithm in PIL</a:t>
            </a:r>
            <a:r>
              <a:rPr lang="en" sz="1200">
                <a:solidFill>
                  <a:srgbClr val="222222"/>
                </a:solidFill>
                <a:highlight>
                  <a:srgbClr val="FFFFFF"/>
                </a:highlight>
                <a:latin typeface="Roboto"/>
                <a:ea typeface="Roboto"/>
                <a:cs typeface="Roboto"/>
                <a:sym typeface="Roboto"/>
              </a:rPr>
              <a:t>.</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376" name="Google Shape;1376;p179"/>
          <p:cNvGraphicFramePr/>
          <p:nvPr/>
        </p:nvGraphicFramePr>
        <p:xfrm>
          <a:off x="506625" y="3206100"/>
          <a:ext cx="3000000" cy="3000000"/>
        </p:xfrm>
        <a:graphic>
          <a:graphicData uri="http://schemas.openxmlformats.org/drawingml/2006/table">
            <a:tbl>
              <a:tblPr>
                <a:noFill/>
                <a:tableStyleId>{B919AB72-B1D8-40D2-A9E9-02AD8994AEB8}</a:tableStyleId>
              </a:tblPr>
              <a:tblGrid>
                <a:gridCol w="7862400"/>
              </a:tblGrid>
              <a:tr h="503575">
                <a:tc>
                  <a:txBody>
                    <a:bodyPr>
                      <a:noAutofit/>
                    </a:bodyPr>
                    <a:lstStyle/>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def</a:t>
                      </a:r>
                      <a:r>
                        <a:rPr lang="en" sz="1000">
                          <a:solidFill>
                            <a:schemeClr val="dk1"/>
                          </a:solidFill>
                          <a:latin typeface="Consolas"/>
                          <a:ea typeface="Consolas"/>
                          <a:cs typeface="Consolas"/>
                          <a:sym typeface="Consolas"/>
                        </a:rPr>
                        <a:t> loadImages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subdir</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channels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shape</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 … deleted for brevity</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for</a:t>
                      </a:r>
                      <a:r>
                        <a:rPr lang="en" sz="1000">
                          <a:solidFill>
                            <a:schemeClr val="dk1"/>
                          </a:solidFill>
                          <a:latin typeface="Consolas"/>
                          <a:ea typeface="Consolas"/>
                          <a:cs typeface="Consolas"/>
                          <a:sym typeface="Consolas"/>
                        </a:rPr>
                        <a:t> file </a:t>
                      </a:r>
                      <a:r>
                        <a:rPr lang="en" sz="1000">
                          <a:solidFill>
                            <a:srgbClr val="9C27B0"/>
                          </a:solidFill>
                          <a:latin typeface="Consolas"/>
                          <a:ea typeface="Consolas"/>
                          <a:cs typeface="Consolas"/>
                          <a:sym typeface="Consolas"/>
                        </a:rPr>
                        <a:t>in</a:t>
                      </a:r>
                      <a:r>
                        <a:rPr lang="en" sz="1000">
                          <a:solidFill>
                            <a:schemeClr val="dk1"/>
                          </a:solidFill>
                          <a:latin typeface="Consolas"/>
                          <a:ea typeface="Consolas"/>
                          <a:cs typeface="Consolas"/>
                          <a:sym typeface="Consolas"/>
                        </a:rPr>
                        <a:t> files</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image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Image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open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file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path</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 </a:t>
                      </a:r>
                      <a:r>
                        <a:rPr lang="en" sz="1000">
                          <a:solidFill>
                            <a:srgbClr val="455A64"/>
                          </a:solidFill>
                          <a:latin typeface="Consolas"/>
                          <a:ea typeface="Consolas"/>
                          <a:cs typeface="Consolas"/>
                          <a:sym typeface="Consolas"/>
                        </a:rPr>
                        <a:t>… deleted for brevity</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resize the image to the target input shape</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images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append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image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resize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shape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Image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ANTIALIAS</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return</a:t>
                      </a:r>
                      <a:r>
                        <a:rPr lang="en" sz="1000">
                          <a:solidFill>
                            <a:schemeClr val="dk1"/>
                          </a:solidFill>
                          <a:latin typeface="Consolas"/>
                          <a:ea typeface="Consolas"/>
                          <a:cs typeface="Consolas"/>
                          <a:sym typeface="Consolas"/>
                        </a:rPr>
                        <a:t> images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loadImages</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'cats'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128</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128</a:t>
                      </a:r>
                      <a:r>
                        <a:rPr lang="en" sz="1000">
                          <a:solidFill>
                            <a:srgbClr val="616161"/>
                          </a:solidFill>
                          <a:latin typeface="Consolas"/>
                          <a:ea typeface="Consolas"/>
                          <a:cs typeface="Consolas"/>
                          <a:sym typeface="Consolas"/>
                        </a:rPr>
                        <a:t>))</a:t>
                      </a:r>
                      <a:endParaRPr sz="1000">
                        <a:solidFill>
                          <a:srgbClr val="9C27B0"/>
                        </a:solidFill>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1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80" name="Shape 1380"/>
        <p:cNvGrpSpPr/>
        <p:nvPr/>
      </p:nvGrpSpPr>
      <p:grpSpPr>
        <a:xfrm>
          <a:off x="0" y="0"/>
          <a:ext cx="0" cy="0"/>
          <a:chOff x="0" y="0"/>
          <a:chExt cx="0" cy="0"/>
        </a:xfrm>
      </p:grpSpPr>
      <p:sp>
        <p:nvSpPr>
          <p:cNvPr id="1381" name="Google Shape;1381;p180"/>
          <p:cNvSpPr txBox="1"/>
          <p:nvPr>
            <p:ph idx="1" type="subTitle"/>
          </p:nvPr>
        </p:nvSpPr>
        <p:spPr>
          <a:xfrm>
            <a:off x="3117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PIL to Numpy Array</a:t>
            </a:r>
            <a:endParaRPr>
              <a:solidFill>
                <a:srgbClr val="38761D"/>
              </a:solidFill>
            </a:endParaRPr>
          </a:p>
        </p:txBody>
      </p:sp>
      <p:pic>
        <p:nvPicPr>
          <p:cNvPr id="1382" name="Google Shape;1382;p180"/>
          <p:cNvPicPr preferRelativeResize="0"/>
          <p:nvPr/>
        </p:nvPicPr>
        <p:blipFill>
          <a:blip r:embed="rId3">
            <a:alphaModFix/>
          </a:blip>
          <a:stretch>
            <a:fillRect/>
          </a:stretch>
        </p:blipFill>
        <p:spPr>
          <a:xfrm>
            <a:off x="0" y="0"/>
            <a:ext cx="1466275" cy="730575"/>
          </a:xfrm>
          <a:prstGeom prst="rect">
            <a:avLst/>
          </a:prstGeom>
          <a:noFill/>
          <a:ln>
            <a:noFill/>
          </a:ln>
        </p:spPr>
      </p:pic>
      <p:sp>
        <p:nvSpPr>
          <p:cNvPr id="1383" name="Google Shape;1383;p180"/>
          <p:cNvSpPr txBox="1"/>
          <p:nvPr/>
        </p:nvSpPr>
        <p:spPr>
          <a:xfrm>
            <a:off x="430200" y="730575"/>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Converting PIL objects to Numpy Arrays</a:t>
            </a:r>
            <a:endParaRPr i="1" sz="11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1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In </a:t>
            </a:r>
            <a:r>
              <a:rPr b="1" lang="en" sz="1200">
                <a:solidFill>
                  <a:schemeClr val="dk1"/>
                </a:solidFill>
              </a:rPr>
              <a:t>Keras </a:t>
            </a:r>
            <a:r>
              <a:rPr lang="en" sz="1200">
                <a:solidFill>
                  <a:schemeClr val="dk1"/>
                </a:solidFill>
              </a:rPr>
              <a:t>(and other Python ML frameworks), the inputs to neural networks are multi-dimensional </a:t>
            </a:r>
            <a:r>
              <a:rPr b="1" lang="en" sz="1200">
                <a:solidFill>
                  <a:schemeClr val="dk1"/>
                </a:solidFill>
              </a:rPr>
              <a:t>numpy </a:t>
            </a:r>
            <a:r>
              <a:rPr lang="en" sz="1200">
                <a:solidFill>
                  <a:schemeClr val="dk1"/>
                </a:solidFill>
              </a:rPr>
              <a:t>arrays. Lists in Python are implemented as dynamic arrays and use indirect addressing on the heap. While this provides great flexibility, the performance is very poor for large dynamic arrays. In machine learning, arrays (vectors, matrices, tensors and batches) are very, very large.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The numpy module is a package that implements high-performance large array handling in contiguous memory in C, with a Python linkage.</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For our purposes, we are going to want to convert the list of PIL images to a multi-dimensional numpy array. We can do this with the </a:t>
            </a:r>
            <a:r>
              <a:rPr lang="en" sz="1200">
                <a:solidFill>
                  <a:srgbClr val="0D904F"/>
                </a:solidFill>
                <a:latin typeface="Consolas"/>
                <a:ea typeface="Consolas"/>
                <a:cs typeface="Consolas"/>
                <a:sym typeface="Consolas"/>
              </a:rPr>
              <a:t>numpy.asarray()</a:t>
            </a:r>
            <a:r>
              <a:rPr lang="en" sz="1200">
                <a:solidFill>
                  <a:schemeClr val="dk1"/>
                </a:solidFill>
              </a:rPr>
              <a:t> method.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1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87" name="Shape 1387"/>
        <p:cNvGrpSpPr/>
        <p:nvPr/>
      </p:nvGrpSpPr>
      <p:grpSpPr>
        <a:xfrm>
          <a:off x="0" y="0"/>
          <a:ext cx="0" cy="0"/>
          <a:chOff x="0" y="0"/>
          <a:chExt cx="0" cy="0"/>
        </a:xfrm>
      </p:grpSpPr>
      <p:sp>
        <p:nvSpPr>
          <p:cNvPr id="1388" name="Google Shape;1388;p181"/>
          <p:cNvSpPr txBox="1"/>
          <p:nvPr>
            <p:ph idx="1" type="subTitle"/>
          </p:nvPr>
        </p:nvSpPr>
        <p:spPr>
          <a:xfrm>
            <a:off x="3117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PIL to Numpy Array</a:t>
            </a:r>
            <a:endParaRPr>
              <a:solidFill>
                <a:srgbClr val="38761D"/>
              </a:solidFill>
            </a:endParaRPr>
          </a:p>
        </p:txBody>
      </p:sp>
      <p:pic>
        <p:nvPicPr>
          <p:cNvPr id="1389" name="Google Shape;1389;p181"/>
          <p:cNvPicPr preferRelativeResize="0"/>
          <p:nvPr/>
        </p:nvPicPr>
        <p:blipFill>
          <a:blip r:embed="rId3">
            <a:alphaModFix/>
          </a:blip>
          <a:stretch>
            <a:fillRect/>
          </a:stretch>
        </p:blipFill>
        <p:spPr>
          <a:xfrm>
            <a:off x="0" y="0"/>
            <a:ext cx="1466275" cy="730575"/>
          </a:xfrm>
          <a:prstGeom prst="rect">
            <a:avLst/>
          </a:prstGeom>
          <a:noFill/>
          <a:ln>
            <a:noFill/>
          </a:ln>
        </p:spPr>
      </p:pic>
      <p:sp>
        <p:nvSpPr>
          <p:cNvPr id="1390" name="Google Shape;1390;p181"/>
          <p:cNvSpPr txBox="1"/>
          <p:nvPr/>
        </p:nvSpPr>
        <p:spPr>
          <a:xfrm>
            <a:off x="430200" y="730575"/>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Converting PIL objects to Numpy Arrays</a:t>
            </a:r>
            <a:endParaRPr i="1"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In the code example below, we update the loadImages() function to include the step of converting the list of PIL images to a numpy array.</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391" name="Google Shape;1391;p181"/>
          <p:cNvGraphicFramePr/>
          <p:nvPr/>
        </p:nvGraphicFramePr>
        <p:xfrm>
          <a:off x="500900" y="2180925"/>
          <a:ext cx="3000000" cy="3000000"/>
        </p:xfrm>
        <a:graphic>
          <a:graphicData uri="http://schemas.openxmlformats.org/drawingml/2006/table">
            <a:tbl>
              <a:tblPr>
                <a:noFill/>
                <a:tableStyleId>{B919AB72-B1D8-40D2-A9E9-02AD8994AEB8}</a:tableStyleId>
              </a:tblPr>
              <a:tblGrid>
                <a:gridCol w="7862400"/>
              </a:tblGrid>
              <a:tr h="503575">
                <a:tc>
                  <a:txBody>
                    <a:bodyPr>
                      <a:noAutofit/>
                    </a:bodyPr>
                    <a:lstStyle/>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def</a:t>
                      </a:r>
                      <a:r>
                        <a:rPr lang="en" sz="1000">
                          <a:solidFill>
                            <a:schemeClr val="dk1"/>
                          </a:solidFill>
                          <a:latin typeface="Consolas"/>
                          <a:ea typeface="Consolas"/>
                          <a:cs typeface="Consolas"/>
                          <a:sym typeface="Consolas"/>
                        </a:rPr>
                        <a:t> loadImages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subdir</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channels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shape</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images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 deleted for brevity</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UPDATED STEP</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convert all the PIL images to numpy arrays in a single invocation</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return</a:t>
                      </a:r>
                      <a:r>
                        <a:rPr lang="en" sz="1000">
                          <a:solidFill>
                            <a:schemeClr val="dk1"/>
                          </a:solidFill>
                          <a:latin typeface="Consolas"/>
                          <a:ea typeface="Consolas"/>
                          <a:cs typeface="Consolas"/>
                          <a:sym typeface="Consolas"/>
                        </a:rPr>
                        <a:t> np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asarray</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images</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loadImages</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'cats'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128</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128</a:t>
                      </a:r>
                      <a:r>
                        <a:rPr lang="en" sz="1000">
                          <a:solidFill>
                            <a:srgbClr val="616161"/>
                          </a:solidFill>
                          <a:latin typeface="Consolas"/>
                          <a:ea typeface="Consolas"/>
                          <a:cs typeface="Consolas"/>
                          <a:sym typeface="Consolas"/>
                        </a:rPr>
                        <a:t>))</a:t>
                      </a:r>
                      <a:endParaRPr sz="1000">
                        <a:solidFill>
                          <a:srgbClr val="9C27B0"/>
                        </a:solidFill>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3" name="Shape 173"/>
        <p:cNvGrpSpPr/>
        <p:nvPr/>
      </p:nvGrpSpPr>
      <p:grpSpPr>
        <a:xfrm>
          <a:off x="0" y="0"/>
          <a:ext cx="0" cy="0"/>
          <a:chOff x="0" y="0"/>
          <a:chExt cx="0" cy="0"/>
        </a:xfrm>
      </p:grpSpPr>
      <p:sp>
        <p:nvSpPr>
          <p:cNvPr id="174" name="Google Shape;174;p29"/>
          <p:cNvSpPr txBox="1"/>
          <p:nvPr>
            <p:ph idx="1" type="subTitle"/>
          </p:nvPr>
        </p:nvSpPr>
        <p:spPr>
          <a:xfrm>
            <a:off x="6826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Neural Networks - Dense Layer</a:t>
            </a:r>
            <a:endParaRPr>
              <a:solidFill>
                <a:srgbClr val="38761D"/>
              </a:solidFill>
            </a:endParaRPr>
          </a:p>
        </p:txBody>
      </p:sp>
      <p:pic>
        <p:nvPicPr>
          <p:cNvPr id="175" name="Google Shape;175;p29"/>
          <p:cNvPicPr preferRelativeResize="0"/>
          <p:nvPr/>
        </p:nvPicPr>
        <p:blipFill>
          <a:blip r:embed="rId3">
            <a:alphaModFix/>
          </a:blip>
          <a:stretch>
            <a:fillRect/>
          </a:stretch>
        </p:blipFill>
        <p:spPr>
          <a:xfrm>
            <a:off x="0" y="0"/>
            <a:ext cx="1466275" cy="730575"/>
          </a:xfrm>
          <a:prstGeom prst="rect">
            <a:avLst/>
          </a:prstGeom>
          <a:noFill/>
          <a:ln>
            <a:noFill/>
          </a:ln>
        </p:spPr>
      </p:pic>
      <p:sp>
        <p:nvSpPr>
          <p:cNvPr id="176" name="Google Shape;176;p29"/>
          <p:cNvSpPr txBox="1"/>
          <p:nvPr/>
        </p:nvSpPr>
        <p:spPr>
          <a:xfrm>
            <a:off x="824850" y="834125"/>
            <a:ext cx="7070100" cy="405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The Dense() Layer</a:t>
            </a:r>
            <a:endParaRPr b="1" sz="1200">
              <a:solidFill>
                <a:schemeClr val="dk1"/>
              </a:solidFill>
            </a:endParaRPr>
          </a:p>
          <a:p>
            <a:pPr indent="0" lvl="0" marL="0" rtl="0" algn="l">
              <a:lnSpc>
                <a:spcPct val="115000"/>
              </a:lnSpc>
              <a:spcBef>
                <a:spcPts val="1100"/>
              </a:spcBef>
              <a:spcAft>
                <a:spcPts val="0"/>
              </a:spcAft>
              <a:buNone/>
            </a:pPr>
            <a:r>
              <a:rPr lang="en" sz="1200">
                <a:solidFill>
                  <a:schemeClr val="dk1"/>
                </a:solidFill>
              </a:rPr>
              <a:t>In </a:t>
            </a:r>
            <a:r>
              <a:rPr b="1" lang="en" sz="1200">
                <a:solidFill>
                  <a:schemeClr val="dk1"/>
                </a:solidFill>
              </a:rPr>
              <a:t>Keras</a:t>
            </a:r>
            <a:r>
              <a:rPr lang="en" sz="1200">
                <a:solidFill>
                  <a:schemeClr val="dk1"/>
                </a:solidFill>
              </a:rPr>
              <a:t>, layers in a fully connected neural network (FCNN) are called </a:t>
            </a:r>
            <a:r>
              <a:rPr lang="en" sz="1200">
                <a:solidFill>
                  <a:schemeClr val="dk1"/>
                </a:solidFill>
                <a:highlight>
                  <a:srgbClr val="EFF0F1"/>
                </a:highlight>
              </a:rPr>
              <a:t>Dense</a:t>
            </a:r>
            <a:r>
              <a:rPr lang="en" sz="1200">
                <a:solidFill>
                  <a:schemeClr val="dk1"/>
                </a:solidFill>
              </a:rPr>
              <a:t> layers.</a:t>
            </a:r>
            <a:endParaRPr sz="1200">
              <a:solidFill>
                <a:schemeClr val="dk1"/>
              </a:solidFill>
            </a:endParaRPr>
          </a:p>
          <a:p>
            <a:pPr indent="0" lvl="0" marL="0" rtl="0" algn="l">
              <a:lnSpc>
                <a:spcPct val="115000"/>
              </a:lnSpc>
              <a:spcBef>
                <a:spcPts val="1100"/>
              </a:spcBef>
              <a:spcAft>
                <a:spcPts val="0"/>
              </a:spcAft>
              <a:buNone/>
            </a:pPr>
            <a:r>
              <a:rPr lang="en" sz="1200">
                <a:solidFill>
                  <a:schemeClr val="dk1"/>
                </a:solidFill>
              </a:rPr>
              <a:t>A </a:t>
            </a:r>
            <a:r>
              <a:rPr b="1" lang="en" sz="1200">
                <a:solidFill>
                  <a:schemeClr val="dk1"/>
                </a:solidFill>
                <a:highlight>
                  <a:srgbClr val="EFF0F1"/>
                </a:highlight>
              </a:rPr>
              <a:t>Dense</a:t>
            </a:r>
            <a:r>
              <a:rPr lang="en" sz="1200">
                <a:solidFill>
                  <a:schemeClr val="dk1"/>
                </a:solidFill>
              </a:rPr>
              <a:t> layer is defined as having "n" number of nodes, and is fully connected to the previous layer. Let's continue and define in </a:t>
            </a:r>
            <a:r>
              <a:rPr b="1" lang="en" sz="1200">
                <a:solidFill>
                  <a:schemeClr val="dk1"/>
                </a:solidFill>
              </a:rPr>
              <a:t>Keras</a:t>
            </a:r>
            <a:r>
              <a:rPr lang="en" sz="1200">
                <a:solidFill>
                  <a:schemeClr val="dk1"/>
                </a:solidFill>
              </a:rPr>
              <a:t> a three layer neural network, using the </a:t>
            </a:r>
            <a:r>
              <a:rPr b="1" lang="en" sz="1200">
                <a:solidFill>
                  <a:schemeClr val="dk1"/>
                </a:solidFill>
                <a:highlight>
                  <a:srgbClr val="EFF0F1"/>
                </a:highlight>
              </a:rPr>
              <a:t>Sequential</a:t>
            </a:r>
            <a:r>
              <a:rPr b="1" lang="en" sz="1200">
                <a:solidFill>
                  <a:schemeClr val="dk1"/>
                </a:solidFill>
              </a:rPr>
              <a:t> </a:t>
            </a:r>
            <a:r>
              <a:rPr lang="en" sz="1200">
                <a:solidFill>
                  <a:schemeClr val="dk1"/>
                </a:solidFill>
              </a:rPr>
              <a:t>method. Our input layer will be ten nodes, and take as input a thirteen element vector (i.e., the thirteen features), which will be connected to a second (hidden) layer of ten nodes, which will then be connected to a third (output) layer of one node. </a:t>
            </a:r>
            <a:endParaRPr sz="1200">
              <a:solidFill>
                <a:schemeClr val="dk1"/>
              </a:solidFill>
            </a:endParaRPr>
          </a:p>
          <a:p>
            <a:pPr indent="0" lvl="0" marL="0" rtl="0" algn="l">
              <a:lnSpc>
                <a:spcPct val="115000"/>
              </a:lnSpc>
              <a:spcBef>
                <a:spcPts val="1100"/>
              </a:spcBef>
              <a:spcAft>
                <a:spcPts val="0"/>
              </a:spcAft>
              <a:buNone/>
            </a:pPr>
            <a:r>
              <a:rPr b="1" lang="en" sz="1200">
                <a:solidFill>
                  <a:srgbClr val="0000FF"/>
                </a:solidFill>
              </a:rPr>
              <a:t>This is an example where we are going to use a neural network as a </a:t>
            </a:r>
            <a:r>
              <a:rPr b="1" i="1" lang="en" sz="1200">
                <a:solidFill>
                  <a:srgbClr val="0000FF"/>
                </a:solidFill>
              </a:rPr>
              <a:t>regressor</a:t>
            </a:r>
            <a:r>
              <a:rPr lang="en" sz="1200">
                <a:solidFill>
                  <a:schemeClr val="dk1"/>
                </a:solidFill>
              </a:rPr>
              <a:t>. That means, the neural network will output a single real number.</a:t>
            </a:r>
            <a:br>
              <a:rPr lang="en" sz="1100">
                <a:solidFill>
                  <a:schemeClr val="dk1"/>
                </a:solidFill>
              </a:rPr>
            </a:br>
            <a:endParaRPr sz="1100">
              <a:solidFill>
                <a:schemeClr val="dk1"/>
              </a:solidFill>
            </a:endParaRPr>
          </a:p>
          <a:p>
            <a:pPr indent="0" lvl="0" marL="0" rtl="0" algn="l">
              <a:lnSpc>
                <a:spcPct val="115000"/>
              </a:lnSpc>
              <a:spcBef>
                <a:spcPts val="0"/>
              </a:spcBef>
              <a:spcAft>
                <a:spcPts val="0"/>
              </a:spcAft>
              <a:buNone/>
            </a:pPr>
            <a:r>
              <a:rPr lang="en" sz="1050">
                <a:solidFill>
                  <a:schemeClr val="dk1"/>
                </a:solidFill>
                <a:highlight>
                  <a:srgbClr val="FFFFFF"/>
                </a:highlight>
              </a:rPr>
              <a:t>				</a:t>
            </a:r>
            <a:r>
              <a:rPr b="1" lang="en">
                <a:solidFill>
                  <a:srgbClr val="0000FF"/>
                </a:solidFill>
                <a:highlight>
                  <a:srgbClr val="FFFFFF"/>
                </a:highlight>
              </a:rPr>
              <a:t>input layer  = 10 nodes</a:t>
            </a:r>
            <a:endParaRPr b="1">
              <a:solidFill>
                <a:srgbClr val="0000FF"/>
              </a:solidFill>
              <a:highlight>
                <a:srgbClr val="FFFFFF"/>
              </a:highlight>
            </a:endParaRPr>
          </a:p>
          <a:p>
            <a:pPr indent="0" lvl="0" marL="0" rtl="0" algn="l">
              <a:lnSpc>
                <a:spcPct val="115000"/>
              </a:lnSpc>
              <a:spcBef>
                <a:spcPts val="0"/>
              </a:spcBef>
              <a:spcAft>
                <a:spcPts val="0"/>
              </a:spcAft>
              <a:buNone/>
            </a:pPr>
            <a:r>
              <a:rPr b="1" lang="en">
                <a:solidFill>
                  <a:srgbClr val="0000FF"/>
                </a:solidFill>
                <a:highlight>
                  <a:srgbClr val="FFFFFF"/>
                </a:highlight>
              </a:rPr>
              <a:t>                            	hidden layer = 10 nodes</a:t>
            </a:r>
            <a:br>
              <a:rPr b="1" lang="en">
                <a:solidFill>
                  <a:srgbClr val="0000FF"/>
                </a:solidFill>
                <a:highlight>
                  <a:srgbClr val="FFFFFF"/>
                </a:highlight>
              </a:rPr>
            </a:br>
            <a:r>
              <a:rPr b="1" lang="en">
                <a:solidFill>
                  <a:srgbClr val="0000FF"/>
                </a:solidFill>
                <a:highlight>
                  <a:srgbClr val="FFFFFF"/>
                </a:highlight>
              </a:rPr>
              <a:t>				output layer = 1 node</a:t>
            </a:r>
            <a:endParaRPr b="1">
              <a:solidFill>
                <a:srgbClr val="0000FF"/>
              </a:solidFill>
              <a:highlight>
                <a:srgbClr val="FFFFFF"/>
              </a:highlight>
            </a:endParaRPr>
          </a:p>
          <a:p>
            <a:pPr indent="0" lvl="0" marL="0" rtl="0" algn="l">
              <a:lnSpc>
                <a:spcPct val="115000"/>
              </a:lnSpc>
              <a:spcBef>
                <a:spcPts val="1100"/>
              </a:spcBef>
              <a:spcAft>
                <a:spcPts val="0"/>
              </a:spcAft>
              <a:buNone/>
            </a:pPr>
            <a:r>
              <a:t/>
            </a:r>
            <a:endParaRPr sz="1100">
              <a:solidFill>
                <a:schemeClr val="dk1"/>
              </a:solidFill>
            </a:endParaRPr>
          </a:p>
        </p:txBody>
      </p:sp>
    </p:spTree>
  </p:cSld>
  <p:clrMapOvr>
    <a:masterClrMapping/>
  </p:clrMapOvr>
</p:sld>
</file>

<file path=ppt/slides/slide1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5" name="Shape 1395"/>
        <p:cNvGrpSpPr/>
        <p:nvPr/>
      </p:nvGrpSpPr>
      <p:grpSpPr>
        <a:xfrm>
          <a:off x="0" y="0"/>
          <a:ext cx="0" cy="0"/>
          <a:chOff x="0" y="0"/>
          <a:chExt cx="0" cy="0"/>
        </a:xfrm>
      </p:grpSpPr>
      <p:sp>
        <p:nvSpPr>
          <p:cNvPr id="1396" name="Google Shape;1396;p182"/>
          <p:cNvSpPr txBox="1"/>
          <p:nvPr>
            <p:ph idx="1" type="subTitle"/>
          </p:nvPr>
        </p:nvSpPr>
        <p:spPr>
          <a:xfrm>
            <a:off x="3117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OpenCV Library</a:t>
            </a:r>
            <a:endParaRPr>
              <a:solidFill>
                <a:srgbClr val="38761D"/>
              </a:solidFill>
            </a:endParaRPr>
          </a:p>
        </p:txBody>
      </p:sp>
      <p:pic>
        <p:nvPicPr>
          <p:cNvPr id="1397" name="Google Shape;1397;p182"/>
          <p:cNvPicPr preferRelativeResize="0"/>
          <p:nvPr/>
        </p:nvPicPr>
        <p:blipFill>
          <a:blip r:embed="rId3">
            <a:alphaModFix/>
          </a:blip>
          <a:stretch>
            <a:fillRect/>
          </a:stretch>
        </p:blipFill>
        <p:spPr>
          <a:xfrm>
            <a:off x="0" y="0"/>
            <a:ext cx="1466275" cy="730575"/>
          </a:xfrm>
          <a:prstGeom prst="rect">
            <a:avLst/>
          </a:prstGeom>
          <a:noFill/>
          <a:ln>
            <a:noFill/>
          </a:ln>
        </p:spPr>
      </p:pic>
      <p:sp>
        <p:nvSpPr>
          <p:cNvPr id="1398" name="Google Shape;1398;p182"/>
          <p:cNvSpPr txBox="1"/>
          <p:nvPr/>
        </p:nvSpPr>
        <p:spPr>
          <a:xfrm>
            <a:off x="430200" y="730575"/>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t>OpenCV</a:t>
            </a:r>
            <a:r>
              <a:rPr b="1" lang="en" sz="1200"/>
              <a:t> Library</a:t>
            </a:r>
            <a:endParaRPr sz="1200">
              <a:solidFill>
                <a:schemeClr val="dk1"/>
              </a:solidFill>
            </a:endParaRPr>
          </a:p>
          <a:p>
            <a:pPr indent="0" lvl="0" marL="0" rtl="0" algn="l">
              <a:lnSpc>
                <a:spcPct val="115000"/>
              </a:lnSpc>
              <a:spcBef>
                <a:spcPts val="400"/>
              </a:spcBef>
              <a:spcAft>
                <a:spcPts val="0"/>
              </a:spcAft>
              <a:buClr>
                <a:schemeClr val="dk1"/>
              </a:buClr>
              <a:buSzPts val="1100"/>
              <a:buFont typeface="Arial"/>
              <a:buNone/>
            </a:pPr>
            <a:r>
              <a:t/>
            </a:r>
            <a:endParaRPr sz="1100">
              <a:solidFill>
                <a:schemeClr val="dk1"/>
              </a:solidFill>
            </a:endParaRPr>
          </a:p>
          <a:p>
            <a:pPr indent="0" lvl="0" marL="0" rtl="0" algn="l">
              <a:lnSpc>
                <a:spcPct val="115000"/>
              </a:lnSpc>
              <a:spcBef>
                <a:spcPts val="0"/>
              </a:spcBef>
              <a:spcAft>
                <a:spcPts val="0"/>
              </a:spcAft>
              <a:buClr>
                <a:schemeClr val="dk1"/>
              </a:buClr>
              <a:buSzPts val="1100"/>
              <a:buFont typeface="Arial"/>
              <a:buNone/>
            </a:pPr>
            <a:r>
              <a:rPr b="1" lang="en" sz="1200">
                <a:solidFill>
                  <a:schemeClr val="dk1"/>
                </a:solidFill>
              </a:rPr>
              <a:t>OpenCV </a:t>
            </a:r>
            <a:r>
              <a:rPr lang="en" sz="1200">
                <a:solidFill>
                  <a:schemeClr val="dk1"/>
                </a:solidFill>
              </a:rPr>
              <a:t>is an open source image manipulation library that is implemented in a wide variety of programming languages, including Python. It has been around a long-time and widely supported and updated by the open source community. It has been the conventional work-horse of imaging scientists.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Everything we did in PIL, we will show in this section how to do in OpenCV.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457200" lvl="0" marL="1371600" rtl="0" algn="l">
              <a:lnSpc>
                <a:spcPct val="115000"/>
              </a:lnSpc>
              <a:spcBef>
                <a:spcPts val="0"/>
              </a:spcBef>
              <a:spcAft>
                <a:spcPts val="0"/>
              </a:spcAft>
              <a:buClr>
                <a:schemeClr val="dk1"/>
              </a:buClr>
              <a:buSzPts val="1100"/>
              <a:buFont typeface="Arial"/>
              <a:buNone/>
            </a:pPr>
            <a:r>
              <a:rPr lang="en" sz="1200">
                <a:solidFill>
                  <a:schemeClr val="dk1"/>
                </a:solidFill>
              </a:rPr>
              <a:t>One can install OpenCV with </a:t>
            </a:r>
            <a:r>
              <a:rPr lang="en" sz="1200">
                <a:solidFill>
                  <a:srgbClr val="0D904F"/>
                </a:solidFill>
                <a:latin typeface="Consolas"/>
                <a:ea typeface="Consolas"/>
                <a:cs typeface="Consolas"/>
                <a:sym typeface="Consolas"/>
              </a:rPr>
              <a:t>pip install opencv-python</a:t>
            </a:r>
            <a:r>
              <a:rPr lang="en" sz="1200">
                <a:solidFill>
                  <a:schemeClr val="dk1"/>
                </a:solidFill>
              </a:rPr>
              <a:t>.</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1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02" name="Shape 1402"/>
        <p:cNvGrpSpPr/>
        <p:nvPr/>
      </p:nvGrpSpPr>
      <p:grpSpPr>
        <a:xfrm>
          <a:off x="0" y="0"/>
          <a:ext cx="0" cy="0"/>
          <a:chOff x="0" y="0"/>
          <a:chExt cx="0" cy="0"/>
        </a:xfrm>
      </p:grpSpPr>
      <p:sp>
        <p:nvSpPr>
          <p:cNvPr id="1403" name="Google Shape;1403;p183"/>
          <p:cNvSpPr txBox="1"/>
          <p:nvPr>
            <p:ph idx="1" type="subTitle"/>
          </p:nvPr>
        </p:nvSpPr>
        <p:spPr>
          <a:xfrm>
            <a:off x="3117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OpenCV Reading Images</a:t>
            </a:r>
            <a:endParaRPr>
              <a:solidFill>
                <a:srgbClr val="38761D"/>
              </a:solidFill>
            </a:endParaRPr>
          </a:p>
        </p:txBody>
      </p:sp>
      <p:pic>
        <p:nvPicPr>
          <p:cNvPr id="1404" name="Google Shape;1404;p183"/>
          <p:cNvPicPr preferRelativeResize="0"/>
          <p:nvPr/>
        </p:nvPicPr>
        <p:blipFill>
          <a:blip r:embed="rId3">
            <a:alphaModFix/>
          </a:blip>
          <a:stretch>
            <a:fillRect/>
          </a:stretch>
        </p:blipFill>
        <p:spPr>
          <a:xfrm>
            <a:off x="0" y="0"/>
            <a:ext cx="1466275" cy="730575"/>
          </a:xfrm>
          <a:prstGeom prst="rect">
            <a:avLst/>
          </a:prstGeom>
          <a:noFill/>
          <a:ln>
            <a:noFill/>
          </a:ln>
        </p:spPr>
      </p:pic>
      <p:sp>
        <p:nvSpPr>
          <p:cNvPr id="1405" name="Google Shape;1405;p183"/>
          <p:cNvSpPr txBox="1"/>
          <p:nvPr/>
        </p:nvSpPr>
        <p:spPr>
          <a:xfrm>
            <a:off x="430200" y="730575"/>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OpenCV </a:t>
            </a:r>
            <a:r>
              <a:rPr b="1" lang="en" sz="1200">
                <a:solidFill>
                  <a:schemeClr val="dk1"/>
                </a:solidFill>
              </a:rPr>
              <a:t>Reading Images</a:t>
            </a:r>
            <a:endParaRPr b="1"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i="1"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An image is read into memory using the </a:t>
            </a:r>
            <a:r>
              <a:rPr lang="en" sz="1200">
                <a:solidFill>
                  <a:srgbClr val="0D904F"/>
                </a:solidFill>
                <a:latin typeface="Consolas"/>
                <a:ea typeface="Consolas"/>
                <a:cs typeface="Consolas"/>
                <a:sym typeface="Consolas"/>
              </a:rPr>
              <a:t>cv2.imread()</a:t>
            </a:r>
            <a:r>
              <a:rPr lang="en" sz="1200">
                <a:solidFill>
                  <a:schemeClr val="dk1"/>
                </a:solidFill>
              </a:rPr>
              <a:t> method. One of the first advantages I find with the </a:t>
            </a:r>
            <a:r>
              <a:rPr lang="en" sz="1200">
                <a:solidFill>
                  <a:srgbClr val="0D904F"/>
                </a:solidFill>
                <a:latin typeface="Consolas"/>
                <a:ea typeface="Consolas"/>
                <a:cs typeface="Consolas"/>
                <a:sym typeface="Consolas"/>
              </a:rPr>
              <a:t>cv2.imread()</a:t>
            </a:r>
            <a:r>
              <a:rPr lang="en" sz="1200">
                <a:solidFill>
                  <a:schemeClr val="dk1"/>
                </a:solidFill>
              </a:rPr>
              <a:t> method is the </a:t>
            </a:r>
            <a:r>
              <a:rPr b="1" lang="en" sz="1200">
                <a:solidFill>
                  <a:srgbClr val="0000FF"/>
                </a:solidFill>
              </a:rPr>
              <a:t>output is already in a multi-dimensional numpy data type</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100">
                <a:solidFill>
                  <a:schemeClr val="dk1"/>
                </a:solidFill>
              </a:rPr>
              <a:t>By default, </a:t>
            </a:r>
            <a:r>
              <a:rPr lang="en" sz="1100">
                <a:solidFill>
                  <a:srgbClr val="0D904F"/>
                </a:solidFill>
                <a:latin typeface="Consolas"/>
                <a:ea typeface="Consolas"/>
                <a:cs typeface="Consolas"/>
                <a:sym typeface="Consolas"/>
              </a:rPr>
              <a:t>cv2.imread()</a:t>
            </a:r>
            <a:r>
              <a:rPr lang="en" sz="1100">
                <a:solidFill>
                  <a:schemeClr val="dk1"/>
                </a:solidFill>
              </a:rPr>
              <a:t> will convert the image to a three channel RGB image.</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406" name="Google Shape;1406;p183"/>
          <p:cNvGraphicFramePr/>
          <p:nvPr/>
        </p:nvGraphicFramePr>
        <p:xfrm>
          <a:off x="508775" y="2332600"/>
          <a:ext cx="3000000" cy="3000000"/>
        </p:xfrm>
        <a:graphic>
          <a:graphicData uri="http://schemas.openxmlformats.org/drawingml/2006/table">
            <a:tbl>
              <a:tblPr>
                <a:noFill/>
                <a:tableStyleId>{B919AB72-B1D8-40D2-A9E9-02AD8994AEB8}</a:tableStyleId>
              </a:tblPr>
              <a:tblGrid>
                <a:gridCol w="7862400"/>
              </a:tblGrid>
              <a:tr h="503575">
                <a:tc>
                  <a:txBody>
                    <a:bodyPr>
                      <a:noAutofit/>
                    </a:bodyPr>
                    <a:lstStyle/>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cv2</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image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cv2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imread</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'myimage.jpg'</a:t>
                      </a:r>
                      <a:r>
                        <a:rPr lang="en" sz="1000">
                          <a:solidFill>
                            <a:srgbClr val="616161"/>
                          </a:solidFill>
                          <a:latin typeface="Consolas"/>
                          <a:ea typeface="Consolas"/>
                          <a:cs typeface="Consolas"/>
                          <a:sym typeface="Consolas"/>
                        </a:rPr>
                        <a:t>)</a:t>
                      </a:r>
                      <a:endParaRPr sz="1000">
                        <a:solidFill>
                          <a:srgbClr val="9C27B0"/>
                        </a:solidFill>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1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10" name="Shape 1410"/>
        <p:cNvGrpSpPr/>
        <p:nvPr/>
      </p:nvGrpSpPr>
      <p:grpSpPr>
        <a:xfrm>
          <a:off x="0" y="0"/>
          <a:ext cx="0" cy="0"/>
          <a:chOff x="0" y="0"/>
          <a:chExt cx="0" cy="0"/>
        </a:xfrm>
      </p:grpSpPr>
      <p:sp>
        <p:nvSpPr>
          <p:cNvPr id="1411" name="Google Shape;1411;p184"/>
          <p:cNvSpPr txBox="1"/>
          <p:nvPr>
            <p:ph idx="1" type="subTitle"/>
          </p:nvPr>
        </p:nvSpPr>
        <p:spPr>
          <a:xfrm>
            <a:off x="6234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OpenCV</a:t>
            </a:r>
            <a:r>
              <a:rPr lang="en">
                <a:solidFill>
                  <a:srgbClr val="38761D"/>
                </a:solidFill>
              </a:rPr>
              <a:t> Channel Conversion</a:t>
            </a:r>
            <a:endParaRPr>
              <a:solidFill>
                <a:srgbClr val="38761D"/>
              </a:solidFill>
            </a:endParaRPr>
          </a:p>
        </p:txBody>
      </p:sp>
      <p:pic>
        <p:nvPicPr>
          <p:cNvPr id="1412" name="Google Shape;1412;p184"/>
          <p:cNvPicPr preferRelativeResize="0"/>
          <p:nvPr/>
        </p:nvPicPr>
        <p:blipFill>
          <a:blip r:embed="rId3">
            <a:alphaModFix/>
          </a:blip>
          <a:stretch>
            <a:fillRect/>
          </a:stretch>
        </p:blipFill>
        <p:spPr>
          <a:xfrm>
            <a:off x="0" y="0"/>
            <a:ext cx="1466275" cy="730575"/>
          </a:xfrm>
          <a:prstGeom prst="rect">
            <a:avLst/>
          </a:prstGeom>
          <a:noFill/>
          <a:ln>
            <a:noFill/>
          </a:ln>
        </p:spPr>
      </p:pic>
      <p:sp>
        <p:nvSpPr>
          <p:cNvPr id="1413" name="Google Shape;1413;p184"/>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OpenCV Channel Conversion</a:t>
            </a:r>
            <a:endParaRPr i="1"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Another advantage of OpenCV over PIL is that you can do the channel conversion at the time of reading in the image, instead of a second step. You can specify a second parameter that indicates which channel conversion to use. In the example below, we show doing the channel conversion at the time the image is read i</a:t>
            </a:r>
            <a:r>
              <a:rPr lang="en" sz="1100">
                <a:solidFill>
                  <a:schemeClr val="dk1"/>
                </a:solidFill>
              </a:rPr>
              <a:t>n.</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414" name="Google Shape;1414;p184"/>
          <p:cNvGraphicFramePr/>
          <p:nvPr/>
        </p:nvGraphicFramePr>
        <p:xfrm>
          <a:off x="494850" y="2228075"/>
          <a:ext cx="3000000" cy="3000000"/>
        </p:xfrm>
        <a:graphic>
          <a:graphicData uri="http://schemas.openxmlformats.org/drawingml/2006/table">
            <a:tbl>
              <a:tblPr>
                <a:noFill/>
                <a:tableStyleId>{B919AB72-B1D8-40D2-A9E9-02AD8994AEB8}</a:tableStyleId>
              </a:tblPr>
              <a:tblGrid>
                <a:gridCol w="7862400"/>
              </a:tblGrid>
              <a:tr h="503575">
                <a:tc>
                  <a:txBody>
                    <a:bodyPr>
                      <a:noAutofit/>
                    </a:bodyPr>
                    <a:lstStyle/>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read in image as a single channel (grayscale) image</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if</a:t>
                      </a:r>
                      <a:r>
                        <a:rPr lang="en" sz="1000">
                          <a:solidFill>
                            <a:schemeClr val="dk1"/>
                          </a:solidFill>
                          <a:latin typeface="Consolas"/>
                          <a:ea typeface="Consolas"/>
                          <a:cs typeface="Consolas"/>
                          <a:sym typeface="Consolas"/>
                        </a:rPr>
                        <a:t> channel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image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cv2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imread</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'myimage.jpg'</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cv2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IMREAD_GRAYSCALE</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read in image as a three channel (color) image</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else</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image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cv2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imread</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'myimage.jpg'</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cv2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IMREAD_COLOR)</a:t>
                      </a:r>
                      <a:endParaRPr sz="1000">
                        <a:solidFill>
                          <a:srgbClr val="9C27B0"/>
                        </a:solidFill>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1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18" name="Shape 1418"/>
        <p:cNvGrpSpPr/>
        <p:nvPr/>
      </p:nvGrpSpPr>
      <p:grpSpPr>
        <a:xfrm>
          <a:off x="0" y="0"/>
          <a:ext cx="0" cy="0"/>
          <a:chOff x="0" y="0"/>
          <a:chExt cx="0" cy="0"/>
        </a:xfrm>
      </p:grpSpPr>
      <p:sp>
        <p:nvSpPr>
          <p:cNvPr id="1419" name="Google Shape;1419;p185"/>
          <p:cNvSpPr txBox="1"/>
          <p:nvPr>
            <p:ph idx="1" type="subTitle"/>
          </p:nvPr>
        </p:nvSpPr>
        <p:spPr>
          <a:xfrm>
            <a:off x="6234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OpenCV </a:t>
            </a:r>
            <a:r>
              <a:rPr lang="en">
                <a:solidFill>
                  <a:srgbClr val="38761D"/>
                </a:solidFill>
              </a:rPr>
              <a:t>Reading Image - Remote</a:t>
            </a:r>
            <a:endParaRPr>
              <a:solidFill>
                <a:srgbClr val="38761D"/>
              </a:solidFill>
            </a:endParaRPr>
          </a:p>
        </p:txBody>
      </p:sp>
      <p:pic>
        <p:nvPicPr>
          <p:cNvPr id="1420" name="Google Shape;1420;p185"/>
          <p:cNvPicPr preferRelativeResize="0"/>
          <p:nvPr/>
        </p:nvPicPr>
        <p:blipFill>
          <a:blip r:embed="rId3">
            <a:alphaModFix/>
          </a:blip>
          <a:stretch>
            <a:fillRect/>
          </a:stretch>
        </p:blipFill>
        <p:spPr>
          <a:xfrm>
            <a:off x="0" y="0"/>
            <a:ext cx="1466275" cy="730575"/>
          </a:xfrm>
          <a:prstGeom prst="rect">
            <a:avLst/>
          </a:prstGeom>
          <a:noFill/>
          <a:ln>
            <a:noFill/>
          </a:ln>
        </p:spPr>
      </p:pic>
      <p:sp>
        <p:nvSpPr>
          <p:cNvPr id="1421" name="Google Shape;1421;p185"/>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OpenCV </a:t>
            </a:r>
            <a:r>
              <a:rPr b="1" lang="en" sz="1200">
                <a:solidFill>
                  <a:schemeClr val="dk1"/>
                </a:solidFill>
              </a:rPr>
              <a:t>Reading Image from Remote Location</a:t>
            </a:r>
            <a:endParaRPr i="1"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In the example below, we show reading in the image from a remote location (url) and doing the channel conversion at the same time. In this case, we use the method </a:t>
            </a:r>
            <a:r>
              <a:rPr lang="en" sz="1200">
                <a:solidFill>
                  <a:srgbClr val="0D904F"/>
                </a:solidFill>
                <a:latin typeface="Consolas"/>
                <a:ea typeface="Consolas"/>
                <a:cs typeface="Consolas"/>
                <a:sym typeface="Consolas"/>
              </a:rPr>
              <a:t>cv2.imdecode()</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422" name="Google Shape;1422;p185"/>
          <p:cNvGraphicFramePr/>
          <p:nvPr/>
        </p:nvGraphicFramePr>
        <p:xfrm>
          <a:off x="494850" y="2228075"/>
          <a:ext cx="3000000" cy="3000000"/>
        </p:xfrm>
        <a:graphic>
          <a:graphicData uri="http://schemas.openxmlformats.org/drawingml/2006/table">
            <a:tbl>
              <a:tblPr>
                <a:noFill/>
                <a:tableStyleId>{B919AB72-B1D8-40D2-A9E9-02AD8994AEB8}</a:tableStyleId>
              </a:tblPr>
              <a:tblGrid>
                <a:gridCol w="7862400"/>
              </a:tblGrid>
              <a:tr h="503575">
                <a:tc>
                  <a:txBody>
                    <a:bodyPr>
                      <a:noAutofit/>
                    </a:bodyPr>
                    <a:lstStyle/>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try</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response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requests</a:t>
                      </a:r>
                      <a:r>
                        <a:rPr lang="en" sz="1000">
                          <a:solidFill>
                            <a:srgbClr val="616161"/>
                          </a:solidFill>
                          <a:latin typeface="Consolas"/>
                          <a:ea typeface="Consolas"/>
                          <a:cs typeface="Consolas"/>
                          <a:sym typeface="Consolas"/>
                        </a:rPr>
                        <a:t>.</a:t>
                      </a:r>
                      <a:r>
                        <a:rPr lang="en" sz="1000">
                          <a:solidFill>
                            <a:srgbClr val="9C27B0"/>
                          </a:solidFill>
                          <a:latin typeface="Consolas"/>
                          <a:ea typeface="Consolas"/>
                          <a:cs typeface="Consolas"/>
                          <a:sym typeface="Consolas"/>
                        </a:rPr>
                        <a:t>get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url</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if</a:t>
                      </a:r>
                      <a:r>
                        <a:rPr lang="en" sz="1000">
                          <a:solidFill>
                            <a:schemeClr val="dk1"/>
                          </a:solidFill>
                          <a:latin typeface="Consolas"/>
                          <a:ea typeface="Consolas"/>
                          <a:cs typeface="Consolas"/>
                          <a:sym typeface="Consolas"/>
                        </a:rPr>
                        <a:t> channel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return</a:t>
                      </a:r>
                      <a:r>
                        <a:rPr lang="en" sz="1000">
                          <a:solidFill>
                            <a:schemeClr val="dk1"/>
                          </a:solidFill>
                          <a:latin typeface="Consolas"/>
                          <a:ea typeface="Consolas"/>
                          <a:cs typeface="Consolas"/>
                          <a:sym typeface="Consolas"/>
                        </a:rPr>
                        <a:t> cv2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imdecode</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BytesIO</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response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content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cv2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IMREAD_GRAYSCALE</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else</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return</a:t>
                      </a:r>
                      <a:r>
                        <a:rPr lang="en" sz="1000">
                          <a:solidFill>
                            <a:schemeClr val="dk1"/>
                          </a:solidFill>
                          <a:latin typeface="Consolas"/>
                          <a:ea typeface="Consolas"/>
                          <a:cs typeface="Consolas"/>
                          <a:sym typeface="Consolas"/>
                        </a:rPr>
                        <a:t> cv2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imdecode</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BytesIO</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response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content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cv2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IMREAD_COLOR</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except</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return</a:t>
                      </a: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None</a:t>
                      </a:r>
                      <a:endParaRPr sz="1000">
                        <a:solidFill>
                          <a:srgbClr val="455A64"/>
                        </a:solidFill>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1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26" name="Shape 1426"/>
        <p:cNvGrpSpPr/>
        <p:nvPr/>
      </p:nvGrpSpPr>
      <p:grpSpPr>
        <a:xfrm>
          <a:off x="0" y="0"/>
          <a:ext cx="0" cy="0"/>
          <a:chOff x="0" y="0"/>
          <a:chExt cx="0" cy="0"/>
        </a:xfrm>
      </p:grpSpPr>
      <p:sp>
        <p:nvSpPr>
          <p:cNvPr id="1427" name="Google Shape;1427;p186"/>
          <p:cNvSpPr txBox="1"/>
          <p:nvPr>
            <p:ph idx="1" type="subTitle"/>
          </p:nvPr>
        </p:nvSpPr>
        <p:spPr>
          <a:xfrm>
            <a:off x="6234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OpenCV Resizing Image</a:t>
            </a:r>
            <a:endParaRPr>
              <a:solidFill>
                <a:srgbClr val="38761D"/>
              </a:solidFill>
            </a:endParaRPr>
          </a:p>
        </p:txBody>
      </p:sp>
      <p:pic>
        <p:nvPicPr>
          <p:cNvPr id="1428" name="Google Shape;1428;p186"/>
          <p:cNvPicPr preferRelativeResize="0"/>
          <p:nvPr/>
        </p:nvPicPr>
        <p:blipFill>
          <a:blip r:embed="rId3">
            <a:alphaModFix/>
          </a:blip>
          <a:stretch>
            <a:fillRect/>
          </a:stretch>
        </p:blipFill>
        <p:spPr>
          <a:xfrm>
            <a:off x="0" y="0"/>
            <a:ext cx="1466275" cy="730575"/>
          </a:xfrm>
          <a:prstGeom prst="rect">
            <a:avLst/>
          </a:prstGeom>
          <a:noFill/>
          <a:ln>
            <a:noFill/>
          </a:ln>
        </p:spPr>
      </p:pic>
      <p:sp>
        <p:nvSpPr>
          <p:cNvPr id="1429" name="Google Shape;1429;p186"/>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OpenCV Resizing</a:t>
            </a:r>
            <a:endParaRPr i="1"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100">
                <a:solidFill>
                  <a:schemeClr val="dk1"/>
                </a:solidFill>
              </a:rPr>
              <a:t>Images are resized using the </a:t>
            </a:r>
            <a:r>
              <a:rPr lang="en" sz="1100">
                <a:solidFill>
                  <a:srgbClr val="0D904F"/>
                </a:solidFill>
                <a:latin typeface="Consolas"/>
                <a:ea typeface="Consolas"/>
                <a:cs typeface="Consolas"/>
                <a:sym typeface="Consolas"/>
              </a:rPr>
              <a:t>cv2.resize()</a:t>
            </a:r>
            <a:r>
              <a:rPr lang="en" sz="1100">
                <a:solidFill>
                  <a:schemeClr val="dk1"/>
                </a:solidFill>
              </a:rPr>
              <a:t> method. The second parameter is a tuple of the height and width to resize the image to. The optional (keyword) third parameter is the interpolation algorithm to use when resizing. Since in most cases you will be downsampling, the common practice is to use the </a:t>
            </a:r>
            <a:r>
              <a:rPr lang="en" sz="1100">
                <a:solidFill>
                  <a:srgbClr val="0D904F"/>
                </a:solidFill>
                <a:latin typeface="Consolas"/>
                <a:ea typeface="Consolas"/>
                <a:cs typeface="Consolas"/>
                <a:sym typeface="Consolas"/>
              </a:rPr>
              <a:t>cv2.INTER_AREA</a:t>
            </a:r>
            <a:r>
              <a:rPr lang="en" sz="1100">
                <a:solidFill>
                  <a:schemeClr val="dk1"/>
                </a:solidFill>
              </a:rPr>
              <a:t> algorithm for best results in preserving information and minimizing artifacts when downsampling an image.</a:t>
            </a:r>
            <a:r>
              <a:rPr lang="en" sz="1200">
                <a:solidFill>
                  <a:srgbClr val="0D904F"/>
                </a:solidFill>
                <a:latin typeface="Consolas"/>
                <a:ea typeface="Consolas"/>
                <a:cs typeface="Consolas"/>
                <a:sym typeface="Consolas"/>
              </a:rPr>
              <a:t>)</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430" name="Google Shape;1430;p186"/>
          <p:cNvGraphicFramePr/>
          <p:nvPr/>
        </p:nvGraphicFramePr>
        <p:xfrm>
          <a:off x="494850" y="2228075"/>
          <a:ext cx="3000000" cy="3000000"/>
        </p:xfrm>
        <a:graphic>
          <a:graphicData uri="http://schemas.openxmlformats.org/drawingml/2006/table">
            <a:tbl>
              <a:tblPr>
                <a:noFill/>
                <a:tableStyleId>{B919AB72-B1D8-40D2-A9E9-02AD8994AEB8}</a:tableStyleId>
              </a:tblPr>
              <a:tblGrid>
                <a:gridCol w="7862400"/>
              </a:tblGrid>
              <a:tr h="609425">
                <a:tc>
                  <a:txBody>
                    <a:bodyPr>
                      <a:noAutofit/>
                    </a:bodyPr>
                    <a:lstStyle/>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resize an image to 128 (height) x 128 (width)</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image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cv2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resize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image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128</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128</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interpolation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cv2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INTER_AREA</a:t>
                      </a:r>
                      <a:r>
                        <a:rPr lang="en" sz="1000">
                          <a:solidFill>
                            <a:srgbClr val="616161"/>
                          </a:solidFill>
                          <a:latin typeface="Consolas"/>
                          <a:ea typeface="Consolas"/>
                          <a:cs typeface="Consolas"/>
                          <a:sym typeface="Consolas"/>
                        </a:rPr>
                        <a:t>)</a:t>
                      </a:r>
                      <a:endParaRPr sz="1000">
                        <a:solidFill>
                          <a:srgbClr val="9C27B0"/>
                        </a:solidFill>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1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34" name="Shape 1434"/>
        <p:cNvGrpSpPr/>
        <p:nvPr/>
      </p:nvGrpSpPr>
      <p:grpSpPr>
        <a:xfrm>
          <a:off x="0" y="0"/>
          <a:ext cx="0" cy="0"/>
          <a:chOff x="0" y="0"/>
          <a:chExt cx="0" cy="0"/>
        </a:xfrm>
      </p:grpSpPr>
      <p:sp>
        <p:nvSpPr>
          <p:cNvPr id="1435" name="Google Shape;1435;p187"/>
          <p:cNvSpPr txBox="1"/>
          <p:nvPr>
            <p:ph idx="1" type="subTitle"/>
          </p:nvPr>
        </p:nvSpPr>
        <p:spPr>
          <a:xfrm>
            <a:off x="6234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OpenCV LoadImages()</a:t>
            </a:r>
            <a:endParaRPr>
              <a:solidFill>
                <a:srgbClr val="38761D"/>
              </a:solidFill>
            </a:endParaRPr>
          </a:p>
        </p:txBody>
      </p:sp>
      <p:pic>
        <p:nvPicPr>
          <p:cNvPr id="1436" name="Google Shape;1436;p187"/>
          <p:cNvPicPr preferRelativeResize="0"/>
          <p:nvPr/>
        </p:nvPicPr>
        <p:blipFill>
          <a:blip r:embed="rId3">
            <a:alphaModFix/>
          </a:blip>
          <a:stretch>
            <a:fillRect/>
          </a:stretch>
        </p:blipFill>
        <p:spPr>
          <a:xfrm>
            <a:off x="0" y="0"/>
            <a:ext cx="1466275" cy="730575"/>
          </a:xfrm>
          <a:prstGeom prst="rect">
            <a:avLst/>
          </a:prstGeom>
          <a:noFill/>
          <a:ln>
            <a:noFill/>
          </a:ln>
        </p:spPr>
      </p:pic>
      <p:sp>
        <p:nvSpPr>
          <p:cNvPr id="1437" name="Google Shape;1437;p187"/>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Rewrite LoadImages() using OpenCV</a:t>
            </a:r>
            <a:endParaRPr i="1"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Let’s now rewrite the loadImages() function using OpenCV.</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438" name="Google Shape;1438;p187"/>
          <p:cNvGraphicFramePr/>
          <p:nvPr/>
        </p:nvGraphicFramePr>
        <p:xfrm>
          <a:off x="506625" y="1827425"/>
          <a:ext cx="3000000" cy="3000000"/>
        </p:xfrm>
        <a:graphic>
          <a:graphicData uri="http://schemas.openxmlformats.org/drawingml/2006/table">
            <a:tbl>
              <a:tblPr>
                <a:noFill/>
                <a:tableStyleId>{B919AB72-B1D8-40D2-A9E9-02AD8994AEB8}</a:tableStyleId>
              </a:tblPr>
              <a:tblGrid>
                <a:gridCol w="7862400"/>
              </a:tblGrid>
              <a:tr h="609425">
                <a:tc>
                  <a:txBody>
                    <a:bodyPr>
                      <a:noAutofit/>
                    </a:bodyPr>
                    <a:lstStyle/>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def</a:t>
                      </a:r>
                      <a:r>
                        <a:rPr lang="en" sz="1000">
                          <a:solidFill>
                            <a:schemeClr val="dk1"/>
                          </a:solidFill>
                          <a:latin typeface="Consolas"/>
                          <a:ea typeface="Consolas"/>
                          <a:cs typeface="Consolas"/>
                          <a:sym typeface="Consolas"/>
                        </a:rPr>
                        <a:t> loadImages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subdir</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channels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shape</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images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get list of all files in subdirectory cats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files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os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scandir</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subdir</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read each image in and append the in-memory image to a list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for</a:t>
                      </a:r>
                      <a:r>
                        <a:rPr lang="en" sz="1000">
                          <a:solidFill>
                            <a:schemeClr val="dk1"/>
                          </a:solidFill>
                          <a:latin typeface="Consolas"/>
                          <a:ea typeface="Consolas"/>
                          <a:cs typeface="Consolas"/>
                          <a:sym typeface="Consolas"/>
                        </a:rPr>
                        <a:t> file </a:t>
                      </a:r>
                      <a:r>
                        <a:rPr lang="en" sz="1000">
                          <a:solidFill>
                            <a:srgbClr val="9C27B0"/>
                          </a:solidFill>
                          <a:latin typeface="Consolas"/>
                          <a:ea typeface="Consolas"/>
                          <a:cs typeface="Consolas"/>
                          <a:sym typeface="Consolas"/>
                        </a:rPr>
                        <a:t>in</a:t>
                      </a:r>
                      <a:r>
                        <a:rPr lang="en" sz="1000">
                          <a:solidFill>
                            <a:schemeClr val="dk1"/>
                          </a:solidFill>
                          <a:latin typeface="Consolas"/>
                          <a:ea typeface="Consolas"/>
                          <a:cs typeface="Consolas"/>
                          <a:sym typeface="Consolas"/>
                        </a:rPr>
                        <a:t> files</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convert to grayscale</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if</a:t>
                      </a:r>
                      <a:r>
                        <a:rPr lang="en" sz="1000">
                          <a:solidFill>
                            <a:schemeClr val="dk1"/>
                          </a:solidFill>
                          <a:latin typeface="Consolas"/>
                          <a:ea typeface="Consolas"/>
                          <a:cs typeface="Consolas"/>
                          <a:sym typeface="Consolas"/>
                        </a:rPr>
                        <a:t> channels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image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cv2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imread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file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path</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cv2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IMREAD_GRAYSCALE</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convert to RGB color</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else</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image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cv2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imread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file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path</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cv2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IMREAD_COLOR</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resize the image to the target input shape</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images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append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cv2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resize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image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shape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cv2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INTER_AREA</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return</a:t>
                      </a:r>
                      <a:r>
                        <a:rPr lang="en" sz="1000">
                          <a:solidFill>
                            <a:schemeClr val="dk1"/>
                          </a:solidFill>
                          <a:latin typeface="Consolas"/>
                          <a:ea typeface="Consolas"/>
                          <a:cs typeface="Consolas"/>
                          <a:sym typeface="Consolas"/>
                        </a:rPr>
                        <a:t> np.asarray(images)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loadImages</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'cats'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128</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128</a:t>
                      </a:r>
                      <a:r>
                        <a:rPr lang="en" sz="1000">
                          <a:solidFill>
                            <a:srgbClr val="616161"/>
                          </a:solidFill>
                          <a:latin typeface="Consolas"/>
                          <a:ea typeface="Consolas"/>
                          <a:cs typeface="Consolas"/>
                          <a:sym typeface="Consolas"/>
                        </a:rPr>
                        <a:t>))</a:t>
                      </a:r>
                      <a:endParaRPr sz="1000">
                        <a:solidFill>
                          <a:srgbClr val="9C27B0"/>
                        </a:solidFill>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1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42" name="Shape 1442"/>
        <p:cNvGrpSpPr/>
        <p:nvPr/>
      </p:nvGrpSpPr>
      <p:grpSpPr>
        <a:xfrm>
          <a:off x="0" y="0"/>
          <a:ext cx="0" cy="0"/>
          <a:chOff x="0" y="0"/>
          <a:chExt cx="0" cy="0"/>
        </a:xfrm>
      </p:grpSpPr>
      <p:sp>
        <p:nvSpPr>
          <p:cNvPr id="1443" name="Google Shape;1443;p188"/>
          <p:cNvSpPr txBox="1"/>
          <p:nvPr>
            <p:ph idx="1" type="subTitle"/>
          </p:nvPr>
        </p:nvSpPr>
        <p:spPr>
          <a:xfrm>
            <a:off x="6234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Normalization (Standardization)</a:t>
            </a:r>
            <a:endParaRPr>
              <a:solidFill>
                <a:srgbClr val="38761D"/>
              </a:solidFill>
            </a:endParaRPr>
          </a:p>
        </p:txBody>
      </p:sp>
      <p:pic>
        <p:nvPicPr>
          <p:cNvPr id="1444" name="Google Shape;1444;p188"/>
          <p:cNvPicPr preferRelativeResize="0"/>
          <p:nvPr/>
        </p:nvPicPr>
        <p:blipFill>
          <a:blip r:embed="rId3">
            <a:alphaModFix/>
          </a:blip>
          <a:stretch>
            <a:fillRect/>
          </a:stretch>
        </p:blipFill>
        <p:spPr>
          <a:xfrm>
            <a:off x="0" y="0"/>
            <a:ext cx="1466275" cy="730575"/>
          </a:xfrm>
          <a:prstGeom prst="rect">
            <a:avLst/>
          </a:prstGeom>
          <a:noFill/>
          <a:ln>
            <a:noFill/>
          </a:ln>
        </p:spPr>
      </p:pic>
      <p:sp>
        <p:nvSpPr>
          <p:cNvPr id="1445" name="Google Shape;1445;p188"/>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Normalization and Data Type</a:t>
            </a:r>
            <a:endParaRPr b="1" sz="135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At this point, all the image data is in a numpy multidimensional array. As a final step, we want to perform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304800" lvl="0" marL="2286000" rtl="0" algn="l">
              <a:lnSpc>
                <a:spcPct val="115000"/>
              </a:lnSpc>
              <a:spcBef>
                <a:spcPts val="0"/>
              </a:spcBef>
              <a:spcAft>
                <a:spcPts val="0"/>
              </a:spcAft>
              <a:buClr>
                <a:schemeClr val="dk1"/>
              </a:buClr>
              <a:buSzPts val="1200"/>
              <a:buAutoNum type="arabicPeriod"/>
            </a:pPr>
            <a:r>
              <a:rPr lang="en" sz="1200">
                <a:solidFill>
                  <a:schemeClr val="dk1"/>
                </a:solidFill>
              </a:rPr>
              <a:t>normalization (or standardization) on the pixel data, and </a:t>
            </a:r>
            <a:endParaRPr sz="1200">
              <a:solidFill>
                <a:schemeClr val="dk1"/>
              </a:solidFill>
            </a:endParaRPr>
          </a:p>
          <a:p>
            <a:pPr indent="-304800" lvl="0" marL="2286000" rtl="0" algn="l">
              <a:lnSpc>
                <a:spcPct val="115000"/>
              </a:lnSpc>
              <a:spcBef>
                <a:spcPts val="0"/>
              </a:spcBef>
              <a:spcAft>
                <a:spcPts val="0"/>
              </a:spcAft>
              <a:buClr>
                <a:schemeClr val="dk1"/>
              </a:buClr>
              <a:buSzPts val="1200"/>
              <a:buAutoNum type="arabicPeriod"/>
            </a:pPr>
            <a:r>
              <a:rPr lang="en" sz="1200">
                <a:solidFill>
                  <a:schemeClr val="dk1"/>
                </a:solidFill>
              </a:rPr>
              <a:t>fit the pixel data to a data type size.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The process </a:t>
            </a:r>
            <a:r>
              <a:rPr b="1" lang="en" sz="1200">
                <a:solidFill>
                  <a:srgbClr val="0000FF"/>
                </a:solidFill>
              </a:rPr>
              <a:t>makes all the images have a similar pixel value distribution</a:t>
            </a:r>
            <a:r>
              <a:rPr lang="en" sz="1200">
                <a:solidFill>
                  <a:schemeClr val="dk1"/>
                </a:solidFill>
              </a:rPr>
              <a:t>, which leads to </a:t>
            </a:r>
            <a:r>
              <a:rPr b="1" lang="en" sz="1200">
                <a:solidFill>
                  <a:srgbClr val="0000FF"/>
                </a:solidFill>
              </a:rPr>
              <a:t>faster convergence when training a neural network</a:t>
            </a:r>
            <a:r>
              <a:rPr lang="en" sz="1200">
                <a:solidFill>
                  <a:schemeClr val="dk1"/>
                </a:solidFill>
              </a:rPr>
              <a:t>. This means less epochs (or steps), which means less total compute time.</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Normalization will squash all the pixel values in a range between 0 and 1, or between -1 and 1, while standardization will squash the pixel values into a distribution with a mean centered at 0 and one standard deviation.</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1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49" name="Shape 1449"/>
        <p:cNvGrpSpPr/>
        <p:nvPr/>
      </p:nvGrpSpPr>
      <p:grpSpPr>
        <a:xfrm>
          <a:off x="0" y="0"/>
          <a:ext cx="0" cy="0"/>
          <a:chOff x="0" y="0"/>
          <a:chExt cx="0" cy="0"/>
        </a:xfrm>
      </p:grpSpPr>
      <p:sp>
        <p:nvSpPr>
          <p:cNvPr id="1450" name="Google Shape;1450;p189"/>
          <p:cNvSpPr txBox="1"/>
          <p:nvPr>
            <p:ph idx="1" type="subTitle"/>
          </p:nvPr>
        </p:nvSpPr>
        <p:spPr>
          <a:xfrm>
            <a:off x="6234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Normalization</a:t>
            </a:r>
            <a:endParaRPr>
              <a:solidFill>
                <a:srgbClr val="38761D"/>
              </a:solidFill>
            </a:endParaRPr>
          </a:p>
        </p:txBody>
      </p:sp>
      <p:pic>
        <p:nvPicPr>
          <p:cNvPr id="1451" name="Google Shape;1451;p189"/>
          <p:cNvPicPr preferRelativeResize="0"/>
          <p:nvPr/>
        </p:nvPicPr>
        <p:blipFill>
          <a:blip r:embed="rId3">
            <a:alphaModFix/>
          </a:blip>
          <a:stretch>
            <a:fillRect/>
          </a:stretch>
        </p:blipFill>
        <p:spPr>
          <a:xfrm>
            <a:off x="0" y="0"/>
            <a:ext cx="1466275" cy="730575"/>
          </a:xfrm>
          <a:prstGeom prst="rect">
            <a:avLst/>
          </a:prstGeom>
          <a:noFill/>
          <a:ln>
            <a:noFill/>
          </a:ln>
        </p:spPr>
      </p:pic>
      <p:sp>
        <p:nvSpPr>
          <p:cNvPr id="1452" name="Google Shape;1452;p189"/>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Normalization using Numpy</a:t>
            </a:r>
            <a:endParaRPr i="1"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Images taken by a camera are almost universally 8 bits per pixel per channel format, represented as an unsigned 8 bit integer value (e.g., np.uint8). Therefore, we can do the squashing function by dividing each pixel value by 255. So a value 0 would become a 0, a value of 255 would become a 1, and all other values will be in-between.</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The numpy library has overridden the division operator between two numpy arrays to perform a very fast array-wide matrix division. So we can do this operation as a single step.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453" name="Google Shape;1453;p189"/>
          <p:cNvGraphicFramePr/>
          <p:nvPr/>
        </p:nvGraphicFramePr>
        <p:xfrm>
          <a:off x="488925" y="2717088"/>
          <a:ext cx="3000000" cy="3000000"/>
        </p:xfrm>
        <a:graphic>
          <a:graphicData uri="http://schemas.openxmlformats.org/drawingml/2006/table">
            <a:tbl>
              <a:tblPr>
                <a:noFill/>
                <a:tableStyleId>{B919AB72-B1D8-40D2-A9E9-02AD8994AEB8}</a:tableStyleId>
              </a:tblPr>
              <a:tblGrid>
                <a:gridCol w="7862400"/>
              </a:tblGrid>
              <a:tr h="609425">
                <a:tc>
                  <a:txBody>
                    <a:bodyPr>
                      <a:noAutofit/>
                    </a:bodyPr>
                    <a:lstStyle/>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Normalization between 0 and 1 of 8 bits per pixel per channel</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images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images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255.0</a:t>
                      </a:r>
                      <a:endParaRPr sz="1000">
                        <a:solidFill>
                          <a:schemeClr val="dk1"/>
                        </a:solidFill>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1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57" name="Shape 1457"/>
        <p:cNvGrpSpPr/>
        <p:nvPr/>
      </p:nvGrpSpPr>
      <p:grpSpPr>
        <a:xfrm>
          <a:off x="0" y="0"/>
          <a:ext cx="0" cy="0"/>
          <a:chOff x="0" y="0"/>
          <a:chExt cx="0" cy="0"/>
        </a:xfrm>
      </p:grpSpPr>
      <p:sp>
        <p:nvSpPr>
          <p:cNvPr id="1458" name="Google Shape;1458;p190"/>
          <p:cNvSpPr txBox="1"/>
          <p:nvPr>
            <p:ph idx="1" type="subTitle"/>
          </p:nvPr>
        </p:nvSpPr>
        <p:spPr>
          <a:xfrm>
            <a:off x="6234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Normalization - High Dynamic Range</a:t>
            </a:r>
            <a:endParaRPr>
              <a:solidFill>
                <a:srgbClr val="38761D"/>
              </a:solidFill>
            </a:endParaRPr>
          </a:p>
        </p:txBody>
      </p:sp>
      <p:pic>
        <p:nvPicPr>
          <p:cNvPr id="1459" name="Google Shape;1459;p190"/>
          <p:cNvPicPr preferRelativeResize="0"/>
          <p:nvPr/>
        </p:nvPicPr>
        <p:blipFill>
          <a:blip r:embed="rId3">
            <a:alphaModFix/>
          </a:blip>
          <a:stretch>
            <a:fillRect/>
          </a:stretch>
        </p:blipFill>
        <p:spPr>
          <a:xfrm>
            <a:off x="0" y="0"/>
            <a:ext cx="1466275" cy="730575"/>
          </a:xfrm>
          <a:prstGeom prst="rect">
            <a:avLst/>
          </a:prstGeom>
          <a:noFill/>
          <a:ln>
            <a:noFill/>
          </a:ln>
        </p:spPr>
      </p:pic>
      <p:sp>
        <p:nvSpPr>
          <p:cNvPr id="1460" name="Google Shape;1460;p190"/>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Normalization of High Dynamic Range Images (16bpp/channel)</a:t>
            </a:r>
            <a:endParaRPr i="1"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In some image datasets, the images may be in a different bits per pixel representation. For example, 16 bits per pixel per channel for high color images, which have a dynamic color range between 0 .. 65535 vs 0 .. 255 for 8 bits per pixel. When normalizing between 0 and 1, we need to divide by the maximum value of the pixel range.</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461" name="Google Shape;1461;p190"/>
          <p:cNvGraphicFramePr/>
          <p:nvPr/>
        </p:nvGraphicFramePr>
        <p:xfrm>
          <a:off x="488925" y="2717088"/>
          <a:ext cx="3000000" cy="3000000"/>
        </p:xfrm>
        <a:graphic>
          <a:graphicData uri="http://schemas.openxmlformats.org/drawingml/2006/table">
            <a:tbl>
              <a:tblPr>
                <a:noFill/>
                <a:tableStyleId>{B919AB72-B1D8-40D2-A9E9-02AD8994AEB8}</a:tableStyleId>
              </a:tblPr>
              <a:tblGrid>
                <a:gridCol w="7862400"/>
              </a:tblGrid>
              <a:tr h="609425">
                <a:tc>
                  <a:txBody>
                    <a:bodyPr>
                      <a:noAutofit/>
                    </a:bodyPr>
                    <a:lstStyle/>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if</a:t>
                      </a:r>
                      <a:r>
                        <a:rPr lang="en" sz="1000">
                          <a:solidFill>
                            <a:schemeClr val="dk1"/>
                          </a:solidFill>
                          <a:latin typeface="Consolas"/>
                          <a:ea typeface="Consolas"/>
                          <a:cs typeface="Consolas"/>
                          <a:sym typeface="Consolas"/>
                        </a:rPr>
                        <a:t> images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itemsize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images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images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255.0</a:t>
                      </a:r>
                      <a:br>
                        <a:rPr lang="en" sz="1000">
                          <a:solidFill>
                            <a:schemeClr val="dk1"/>
                          </a:solidFill>
                          <a:latin typeface="Consolas"/>
                          <a:ea typeface="Consolas"/>
                          <a:cs typeface="Consolas"/>
                          <a:sym typeface="Consolas"/>
                        </a:rPr>
                      </a:br>
                      <a:r>
                        <a:rPr lang="en" sz="1000">
                          <a:solidFill>
                            <a:srgbClr val="455A64"/>
                          </a:solidFill>
                          <a:latin typeface="Consolas"/>
                          <a:ea typeface="Consolas"/>
                          <a:cs typeface="Consolas"/>
                          <a:sym typeface="Consolas"/>
                        </a:rPr>
                        <a:t># Normalization between 0 and 1 of 16 bits per pixel per channel</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elif</a:t>
                      </a:r>
                      <a:r>
                        <a:rPr lang="en" sz="1000">
                          <a:solidFill>
                            <a:schemeClr val="dk1"/>
                          </a:solidFill>
                          <a:latin typeface="Consolas"/>
                          <a:ea typeface="Consolas"/>
                          <a:cs typeface="Consolas"/>
                          <a:sym typeface="Consolas"/>
                        </a:rPr>
                        <a:t> images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itemsize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images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images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65535.0</a:t>
                      </a:r>
                      <a:endParaRPr sz="1000">
                        <a:solidFill>
                          <a:srgbClr val="455A64"/>
                        </a:solidFill>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1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65" name="Shape 1465"/>
        <p:cNvGrpSpPr/>
        <p:nvPr/>
      </p:nvGrpSpPr>
      <p:grpSpPr>
        <a:xfrm>
          <a:off x="0" y="0"/>
          <a:ext cx="0" cy="0"/>
          <a:chOff x="0" y="0"/>
          <a:chExt cx="0" cy="0"/>
        </a:xfrm>
      </p:grpSpPr>
      <p:sp>
        <p:nvSpPr>
          <p:cNvPr id="1466" name="Google Shape;1466;p191"/>
          <p:cNvSpPr txBox="1"/>
          <p:nvPr>
            <p:ph idx="1" type="subTitle"/>
          </p:nvPr>
        </p:nvSpPr>
        <p:spPr>
          <a:xfrm>
            <a:off x="6234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Normalization - Center at Zero</a:t>
            </a:r>
            <a:endParaRPr>
              <a:solidFill>
                <a:srgbClr val="38761D"/>
              </a:solidFill>
            </a:endParaRPr>
          </a:p>
        </p:txBody>
      </p:sp>
      <p:pic>
        <p:nvPicPr>
          <p:cNvPr id="1467" name="Google Shape;1467;p191"/>
          <p:cNvPicPr preferRelativeResize="0"/>
          <p:nvPr/>
        </p:nvPicPr>
        <p:blipFill>
          <a:blip r:embed="rId3">
            <a:alphaModFix/>
          </a:blip>
          <a:stretch>
            <a:fillRect/>
          </a:stretch>
        </p:blipFill>
        <p:spPr>
          <a:xfrm>
            <a:off x="0" y="0"/>
            <a:ext cx="1466275" cy="730575"/>
          </a:xfrm>
          <a:prstGeom prst="rect">
            <a:avLst/>
          </a:prstGeom>
          <a:noFill/>
          <a:ln>
            <a:noFill/>
          </a:ln>
        </p:spPr>
      </p:pic>
      <p:sp>
        <p:nvSpPr>
          <p:cNvPr id="1468" name="Google Shape;1468;p191"/>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Normalization between 0 and 1</a:t>
            </a:r>
            <a:br>
              <a:rPr b="1" lang="en" sz="1200">
                <a:solidFill>
                  <a:schemeClr val="dk1"/>
                </a:solidFill>
              </a:rPr>
            </a:b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When normalizing, some prefer to normalize between -1 and 1, to center the pixel values around 0.</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469" name="Google Shape;1469;p191"/>
          <p:cNvGraphicFramePr/>
          <p:nvPr/>
        </p:nvGraphicFramePr>
        <p:xfrm>
          <a:off x="500700" y="2204513"/>
          <a:ext cx="3000000" cy="3000000"/>
        </p:xfrm>
        <a:graphic>
          <a:graphicData uri="http://schemas.openxmlformats.org/drawingml/2006/table">
            <a:tbl>
              <a:tblPr>
                <a:noFill/>
                <a:tableStyleId>{B919AB72-B1D8-40D2-A9E9-02AD8994AEB8}</a:tableStyleId>
              </a:tblPr>
              <a:tblGrid>
                <a:gridCol w="7862400"/>
              </a:tblGrid>
              <a:tr h="609425">
                <a:tc>
                  <a:txBody>
                    <a:bodyPr>
                      <a:noAutofit/>
                    </a:bodyPr>
                    <a:lstStyle/>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if</a:t>
                      </a:r>
                      <a:r>
                        <a:rPr lang="en" sz="1000">
                          <a:solidFill>
                            <a:schemeClr val="dk1"/>
                          </a:solidFill>
                          <a:latin typeface="Consolas"/>
                          <a:ea typeface="Consolas"/>
                          <a:cs typeface="Consolas"/>
                          <a:sym typeface="Consolas"/>
                        </a:rPr>
                        <a:t> images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itemsize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images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images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127.5</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elif</a:t>
                      </a:r>
                      <a:r>
                        <a:rPr lang="en" sz="1000">
                          <a:solidFill>
                            <a:schemeClr val="dk1"/>
                          </a:solidFill>
                          <a:latin typeface="Consolas"/>
                          <a:ea typeface="Consolas"/>
                          <a:cs typeface="Consolas"/>
                          <a:sym typeface="Consolas"/>
                        </a:rPr>
                        <a:t> images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itemsize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images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images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32767.5</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endParaRPr sz="1000">
                        <a:solidFill>
                          <a:srgbClr val="9C27B0"/>
                        </a:solidFill>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0" name="Shape 180"/>
        <p:cNvGrpSpPr/>
        <p:nvPr/>
      </p:nvGrpSpPr>
      <p:grpSpPr>
        <a:xfrm>
          <a:off x="0" y="0"/>
          <a:ext cx="0" cy="0"/>
          <a:chOff x="0" y="0"/>
          <a:chExt cx="0" cy="0"/>
        </a:xfrm>
      </p:grpSpPr>
      <p:sp>
        <p:nvSpPr>
          <p:cNvPr id="181" name="Google Shape;181;p30"/>
          <p:cNvSpPr txBox="1"/>
          <p:nvPr>
            <p:ph idx="1" type="subTitle"/>
          </p:nvPr>
        </p:nvSpPr>
        <p:spPr>
          <a:xfrm>
            <a:off x="6826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Neural Networks - Sequential Example</a:t>
            </a:r>
            <a:endParaRPr>
              <a:solidFill>
                <a:srgbClr val="38761D"/>
              </a:solidFill>
            </a:endParaRPr>
          </a:p>
        </p:txBody>
      </p:sp>
      <p:pic>
        <p:nvPicPr>
          <p:cNvPr id="182" name="Google Shape;182;p30"/>
          <p:cNvPicPr preferRelativeResize="0"/>
          <p:nvPr/>
        </p:nvPicPr>
        <p:blipFill>
          <a:blip r:embed="rId3">
            <a:alphaModFix/>
          </a:blip>
          <a:stretch>
            <a:fillRect/>
          </a:stretch>
        </p:blipFill>
        <p:spPr>
          <a:xfrm>
            <a:off x="0" y="0"/>
            <a:ext cx="1466275" cy="730575"/>
          </a:xfrm>
          <a:prstGeom prst="rect">
            <a:avLst/>
          </a:prstGeom>
          <a:noFill/>
          <a:ln>
            <a:noFill/>
          </a:ln>
        </p:spPr>
      </p:pic>
      <p:sp>
        <p:nvSpPr>
          <p:cNvPr id="183" name="Google Shape;183;p30"/>
          <p:cNvSpPr txBox="1"/>
          <p:nvPr/>
        </p:nvSpPr>
        <p:spPr>
          <a:xfrm>
            <a:off x="824850" y="834125"/>
            <a:ext cx="7070100" cy="405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Sequential Approach Example - Three Layer FCNN</a:t>
            </a:r>
            <a:endParaRPr b="1" sz="1200">
              <a:solidFill>
                <a:schemeClr val="dk1"/>
              </a:solidFill>
            </a:endParaRPr>
          </a:p>
          <a:p>
            <a:pPr indent="0" lvl="0" marL="0" rtl="0" algn="l">
              <a:lnSpc>
                <a:spcPct val="115000"/>
              </a:lnSpc>
              <a:spcBef>
                <a:spcPts val="1100"/>
              </a:spcBef>
              <a:spcAft>
                <a:spcPts val="0"/>
              </a:spcAft>
              <a:buNone/>
            </a:pPr>
            <a:r>
              <a:rPr lang="en" sz="1200">
                <a:solidFill>
                  <a:schemeClr val="dk1"/>
                </a:solidFill>
              </a:rPr>
              <a:t>Let's first do this using the </a:t>
            </a:r>
            <a:r>
              <a:rPr b="1" lang="en" sz="1200">
                <a:solidFill>
                  <a:schemeClr val="dk1"/>
                </a:solidFill>
                <a:highlight>
                  <a:srgbClr val="EFF0F1"/>
                </a:highlight>
              </a:rPr>
              <a:t>Sequential</a:t>
            </a:r>
            <a:r>
              <a:rPr b="1" lang="en" sz="1200">
                <a:solidFill>
                  <a:schemeClr val="dk1"/>
                </a:solidFill>
              </a:rPr>
              <a:t> </a:t>
            </a:r>
            <a:r>
              <a:rPr lang="en" sz="1200">
                <a:solidFill>
                  <a:schemeClr val="dk1"/>
                </a:solidFill>
              </a:rPr>
              <a:t>method. In the example below, we have three</a:t>
            </a:r>
            <a:r>
              <a:rPr b="1" lang="en" sz="1200">
                <a:solidFill>
                  <a:schemeClr val="dk1"/>
                </a:solidFill>
              </a:rPr>
              <a:t> </a:t>
            </a:r>
            <a:r>
              <a:rPr b="1" lang="en" sz="1200">
                <a:solidFill>
                  <a:schemeClr val="dk1"/>
                </a:solidFill>
                <a:highlight>
                  <a:srgbClr val="EFF0F1"/>
                </a:highlight>
              </a:rPr>
              <a:t>add()</a:t>
            </a:r>
            <a:r>
              <a:rPr lang="en" sz="1200">
                <a:solidFill>
                  <a:schemeClr val="dk1"/>
                </a:solidFill>
              </a:rPr>
              <a:t> calls to the class object </a:t>
            </a:r>
            <a:r>
              <a:rPr b="1" lang="en" sz="1200">
                <a:solidFill>
                  <a:schemeClr val="dk1"/>
                </a:solidFill>
                <a:highlight>
                  <a:srgbClr val="EFF0F1"/>
                </a:highlight>
              </a:rPr>
              <a:t>Dense()</a:t>
            </a:r>
            <a:r>
              <a:rPr lang="en" sz="1200">
                <a:solidFill>
                  <a:schemeClr val="dk1"/>
                </a:solidFill>
              </a:rPr>
              <a:t>. The </a:t>
            </a:r>
            <a:r>
              <a:rPr lang="en" sz="1200">
                <a:solidFill>
                  <a:schemeClr val="dk1"/>
                </a:solidFill>
                <a:highlight>
                  <a:srgbClr val="EFF0F1"/>
                </a:highlight>
              </a:rPr>
              <a:t>add()</a:t>
            </a:r>
            <a:r>
              <a:rPr lang="en" sz="1200">
                <a:solidFill>
                  <a:schemeClr val="dk1"/>
                </a:solidFill>
              </a:rPr>
              <a:t> method "adds" the layers in the same sequential order we specified them in. The first (positional) parameter is the number of nodes, ten in the first and second layer and one in the third layer. Notice how in the first </a:t>
            </a:r>
            <a:r>
              <a:rPr lang="en" sz="1200">
                <a:solidFill>
                  <a:schemeClr val="dk1"/>
                </a:solidFill>
                <a:highlight>
                  <a:srgbClr val="EFF0F1"/>
                </a:highlight>
              </a:rPr>
              <a:t>Dense()</a:t>
            </a:r>
            <a:r>
              <a:rPr lang="en" sz="1200">
                <a:solidFill>
                  <a:schemeClr val="dk1"/>
                </a:solidFill>
              </a:rPr>
              <a:t> layer we added the (keyword) parameter </a:t>
            </a:r>
            <a:r>
              <a:rPr b="1" lang="en" sz="1200">
                <a:solidFill>
                  <a:schemeClr val="dk1"/>
                </a:solidFill>
                <a:highlight>
                  <a:srgbClr val="EFF0F1"/>
                </a:highlight>
              </a:rPr>
              <a:t>input_shape</a:t>
            </a:r>
            <a:r>
              <a:rPr lang="en" sz="1200">
                <a:solidFill>
                  <a:schemeClr val="dk1"/>
                </a:solidFill>
              </a:rPr>
              <a:t>. This is where we will define the input vector and connect it to the first (input) layer in a single instantiation of </a:t>
            </a:r>
            <a:r>
              <a:rPr lang="en" sz="1200">
                <a:solidFill>
                  <a:schemeClr val="dk1"/>
                </a:solidFill>
                <a:highlight>
                  <a:srgbClr val="EFF0F1"/>
                </a:highlight>
              </a:rPr>
              <a:t>Dense()</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100">
              <a:solidFill>
                <a:schemeClr val="dk1"/>
              </a:solidFill>
            </a:endParaRPr>
          </a:p>
        </p:txBody>
      </p:sp>
      <p:graphicFrame>
        <p:nvGraphicFramePr>
          <p:cNvPr id="184" name="Google Shape;184;p30"/>
          <p:cNvGraphicFramePr/>
          <p:nvPr/>
        </p:nvGraphicFramePr>
        <p:xfrm>
          <a:off x="920488" y="2766175"/>
          <a:ext cx="3000000" cy="3000000"/>
        </p:xfrm>
        <a:graphic>
          <a:graphicData uri="http://schemas.openxmlformats.org/drawingml/2006/table">
            <a:tbl>
              <a:tblPr>
                <a:noFill/>
                <a:tableStyleId>{B919AB72-B1D8-40D2-A9E9-02AD8994AEB8}</a:tableStyleId>
              </a:tblPr>
              <a:tblGrid>
                <a:gridCol w="7136025"/>
              </a:tblGrid>
              <a:tr h="12700">
                <a:tc>
                  <a:txBody>
                    <a:bodyPr>
                      <a:noAutofit/>
                    </a:bodyPr>
                    <a:lstStyle/>
                    <a:p>
                      <a:pPr indent="0" lvl="0" marL="0" rtl="0" algn="l">
                        <a:lnSpc>
                          <a:spcPct val="115000"/>
                        </a:lnSpc>
                        <a:spcBef>
                          <a:spcPts val="0"/>
                        </a:spcBef>
                        <a:spcAft>
                          <a:spcPts val="0"/>
                        </a:spcAft>
                        <a:buNone/>
                      </a:pPr>
                      <a:r>
                        <a:rPr lang="en" sz="1200">
                          <a:solidFill>
                            <a:srgbClr val="9C27B0"/>
                          </a:solidFill>
                          <a:latin typeface="Consolas"/>
                          <a:ea typeface="Consolas"/>
                          <a:cs typeface="Consolas"/>
                          <a:sym typeface="Consolas"/>
                        </a:rPr>
                        <a:t>from</a:t>
                      </a:r>
                      <a:r>
                        <a:rPr lang="en" sz="1200">
                          <a:latin typeface="Consolas"/>
                          <a:ea typeface="Consolas"/>
                          <a:cs typeface="Consolas"/>
                          <a:sym typeface="Consolas"/>
                        </a:rPr>
                        <a:t> keras </a:t>
                      </a:r>
                      <a:r>
                        <a:rPr lang="en" sz="1200">
                          <a:solidFill>
                            <a:srgbClr val="9C27B0"/>
                          </a:solidFill>
                          <a:latin typeface="Consolas"/>
                          <a:ea typeface="Consolas"/>
                          <a:cs typeface="Consolas"/>
                          <a:sym typeface="Consolas"/>
                        </a:rPr>
                        <a:t>import</a:t>
                      </a:r>
                      <a:r>
                        <a:rPr lang="en" sz="1200">
                          <a:latin typeface="Consolas"/>
                          <a:ea typeface="Consolas"/>
                          <a:cs typeface="Consolas"/>
                          <a:sym typeface="Consolas"/>
                        </a:rPr>
                        <a:t> </a:t>
                      </a:r>
                      <a:r>
                        <a:rPr lang="en" sz="1200">
                          <a:solidFill>
                            <a:srgbClr val="3367D6"/>
                          </a:solidFill>
                          <a:latin typeface="Consolas"/>
                          <a:ea typeface="Consolas"/>
                          <a:cs typeface="Consolas"/>
                          <a:sym typeface="Consolas"/>
                        </a:rPr>
                        <a:t>Sequential</a:t>
                      </a:r>
                      <a:endParaRPr sz="1200">
                        <a:latin typeface="Consolas"/>
                        <a:ea typeface="Consolas"/>
                        <a:cs typeface="Consolas"/>
                        <a:sym typeface="Consolas"/>
                      </a:endParaRPr>
                    </a:p>
                    <a:p>
                      <a:pPr indent="0" lvl="0" marL="0" rtl="0" algn="l">
                        <a:lnSpc>
                          <a:spcPct val="115000"/>
                        </a:lnSpc>
                        <a:spcBef>
                          <a:spcPts val="0"/>
                        </a:spcBef>
                        <a:spcAft>
                          <a:spcPts val="0"/>
                        </a:spcAft>
                        <a:buNone/>
                      </a:pPr>
                      <a:r>
                        <a:rPr lang="en" sz="1200">
                          <a:solidFill>
                            <a:srgbClr val="9C27B0"/>
                          </a:solidFill>
                          <a:latin typeface="Consolas"/>
                          <a:ea typeface="Consolas"/>
                          <a:cs typeface="Consolas"/>
                          <a:sym typeface="Consolas"/>
                        </a:rPr>
                        <a:t>from</a:t>
                      </a:r>
                      <a:r>
                        <a:rPr lang="en" sz="1200">
                          <a:latin typeface="Consolas"/>
                          <a:ea typeface="Consolas"/>
                          <a:cs typeface="Consolas"/>
                          <a:sym typeface="Consolas"/>
                        </a:rPr>
                        <a:t> keras</a:t>
                      </a:r>
                      <a:r>
                        <a:rPr lang="en" sz="1200">
                          <a:solidFill>
                            <a:srgbClr val="616161"/>
                          </a:solidFill>
                          <a:latin typeface="Consolas"/>
                          <a:ea typeface="Consolas"/>
                          <a:cs typeface="Consolas"/>
                          <a:sym typeface="Consolas"/>
                        </a:rPr>
                        <a:t>.</a:t>
                      </a:r>
                      <a:r>
                        <a:rPr lang="en" sz="1200">
                          <a:latin typeface="Consolas"/>
                          <a:ea typeface="Consolas"/>
                          <a:cs typeface="Consolas"/>
                          <a:sym typeface="Consolas"/>
                        </a:rPr>
                        <a:t>layers </a:t>
                      </a:r>
                      <a:r>
                        <a:rPr lang="en" sz="1200">
                          <a:solidFill>
                            <a:srgbClr val="9C27B0"/>
                          </a:solidFill>
                          <a:latin typeface="Consolas"/>
                          <a:ea typeface="Consolas"/>
                          <a:cs typeface="Consolas"/>
                          <a:sym typeface="Consolas"/>
                        </a:rPr>
                        <a:t>import</a:t>
                      </a:r>
                      <a:r>
                        <a:rPr lang="en" sz="1200">
                          <a:latin typeface="Consolas"/>
                          <a:ea typeface="Consolas"/>
                          <a:cs typeface="Consolas"/>
                          <a:sym typeface="Consolas"/>
                        </a:rPr>
                        <a:t> </a:t>
                      </a:r>
                      <a:r>
                        <a:rPr lang="en" sz="1200">
                          <a:solidFill>
                            <a:srgbClr val="3367D6"/>
                          </a:solidFill>
                          <a:latin typeface="Consolas"/>
                          <a:ea typeface="Consolas"/>
                          <a:cs typeface="Consolas"/>
                          <a:sym typeface="Consolas"/>
                        </a:rPr>
                        <a:t>Dense</a:t>
                      </a:r>
                      <a:endParaRPr sz="1200">
                        <a:latin typeface="Consolas"/>
                        <a:ea typeface="Consolas"/>
                        <a:cs typeface="Consolas"/>
                        <a:sym typeface="Consolas"/>
                      </a:endParaRPr>
                    </a:p>
                    <a:p>
                      <a:pPr indent="0" lvl="0" marL="0" rtl="0" algn="l">
                        <a:lnSpc>
                          <a:spcPct val="115000"/>
                        </a:lnSpc>
                        <a:spcBef>
                          <a:spcPts val="0"/>
                        </a:spcBef>
                        <a:spcAft>
                          <a:spcPts val="0"/>
                        </a:spcAft>
                        <a:buNone/>
                      </a:pPr>
                      <a:r>
                        <a:t/>
                      </a:r>
                      <a:endParaRPr sz="1200">
                        <a:latin typeface="Consolas"/>
                        <a:ea typeface="Consolas"/>
                        <a:cs typeface="Consolas"/>
                        <a:sym typeface="Consolas"/>
                      </a:endParaRPr>
                    </a:p>
                    <a:p>
                      <a:pPr indent="0" lvl="0" marL="0" rtl="0" algn="l">
                        <a:lnSpc>
                          <a:spcPct val="115000"/>
                        </a:lnSpc>
                        <a:spcBef>
                          <a:spcPts val="0"/>
                        </a:spcBef>
                        <a:spcAft>
                          <a:spcPts val="0"/>
                        </a:spcAft>
                        <a:buNone/>
                      </a:pPr>
                      <a:r>
                        <a:rPr lang="en" sz="1200">
                          <a:latin typeface="Consolas"/>
                          <a:ea typeface="Consolas"/>
                          <a:cs typeface="Consolas"/>
                          <a:sym typeface="Consolas"/>
                        </a:rPr>
                        <a:t>model </a:t>
                      </a:r>
                      <a:r>
                        <a:rPr lang="en" sz="1200">
                          <a:solidFill>
                            <a:srgbClr val="616161"/>
                          </a:solidFill>
                          <a:latin typeface="Consolas"/>
                          <a:ea typeface="Consolas"/>
                          <a:cs typeface="Consolas"/>
                          <a:sym typeface="Consolas"/>
                        </a:rPr>
                        <a:t>=</a:t>
                      </a:r>
                      <a:r>
                        <a:rPr lang="en" sz="1200">
                          <a:latin typeface="Consolas"/>
                          <a:ea typeface="Consolas"/>
                          <a:cs typeface="Consolas"/>
                          <a:sym typeface="Consolas"/>
                        </a:rPr>
                        <a:t> </a:t>
                      </a:r>
                      <a:r>
                        <a:rPr lang="en" sz="1200">
                          <a:solidFill>
                            <a:srgbClr val="3367D6"/>
                          </a:solidFill>
                          <a:latin typeface="Consolas"/>
                          <a:ea typeface="Consolas"/>
                          <a:cs typeface="Consolas"/>
                          <a:sym typeface="Consolas"/>
                        </a:rPr>
                        <a:t>Sequential</a:t>
                      </a:r>
                      <a:r>
                        <a:rPr lang="en" sz="1200">
                          <a:solidFill>
                            <a:srgbClr val="616161"/>
                          </a:solidFill>
                          <a:latin typeface="Consolas"/>
                          <a:ea typeface="Consolas"/>
                          <a:cs typeface="Consolas"/>
                          <a:sym typeface="Consolas"/>
                        </a:rPr>
                        <a:t>()</a:t>
                      </a:r>
                      <a:endParaRPr sz="1200">
                        <a:latin typeface="Consolas"/>
                        <a:ea typeface="Consolas"/>
                        <a:cs typeface="Consolas"/>
                        <a:sym typeface="Consolas"/>
                      </a:endParaRPr>
                    </a:p>
                    <a:p>
                      <a:pPr indent="0" lvl="0" marL="0" rtl="0" algn="l">
                        <a:lnSpc>
                          <a:spcPct val="115000"/>
                        </a:lnSpc>
                        <a:spcBef>
                          <a:spcPts val="0"/>
                        </a:spcBef>
                        <a:spcAft>
                          <a:spcPts val="0"/>
                        </a:spcAft>
                        <a:buNone/>
                      </a:pPr>
                      <a:r>
                        <a:rPr lang="en" sz="1200">
                          <a:solidFill>
                            <a:srgbClr val="455A64"/>
                          </a:solidFill>
                          <a:latin typeface="Consolas"/>
                          <a:ea typeface="Consolas"/>
                          <a:cs typeface="Consolas"/>
                          <a:sym typeface="Consolas"/>
                        </a:rPr>
                        <a:t># Add the first (input) layer (10 nodes) with input shape 13 element vector (1D).</a:t>
                      </a:r>
                      <a:endParaRPr sz="1200">
                        <a:latin typeface="Consolas"/>
                        <a:ea typeface="Consolas"/>
                        <a:cs typeface="Consolas"/>
                        <a:sym typeface="Consolas"/>
                      </a:endParaRPr>
                    </a:p>
                    <a:p>
                      <a:pPr indent="0" lvl="0" marL="0" rtl="0" algn="l">
                        <a:lnSpc>
                          <a:spcPct val="115000"/>
                        </a:lnSpc>
                        <a:spcBef>
                          <a:spcPts val="0"/>
                        </a:spcBef>
                        <a:spcAft>
                          <a:spcPts val="0"/>
                        </a:spcAft>
                        <a:buNone/>
                      </a:pPr>
                      <a:r>
                        <a:rPr lang="en" sz="1200">
                          <a:latin typeface="Consolas"/>
                          <a:ea typeface="Consolas"/>
                          <a:cs typeface="Consolas"/>
                          <a:sym typeface="Consolas"/>
                        </a:rPr>
                        <a:t>model</a:t>
                      </a:r>
                      <a:r>
                        <a:rPr lang="en" sz="1200">
                          <a:solidFill>
                            <a:srgbClr val="616161"/>
                          </a:solidFill>
                          <a:latin typeface="Consolas"/>
                          <a:ea typeface="Consolas"/>
                          <a:cs typeface="Consolas"/>
                          <a:sym typeface="Consolas"/>
                        </a:rPr>
                        <a:t>.</a:t>
                      </a:r>
                      <a:r>
                        <a:rPr lang="en" sz="1200">
                          <a:latin typeface="Consolas"/>
                          <a:ea typeface="Consolas"/>
                          <a:cs typeface="Consolas"/>
                          <a:sym typeface="Consolas"/>
                        </a:rPr>
                        <a:t>add</a:t>
                      </a:r>
                      <a:r>
                        <a:rPr lang="en" sz="1200">
                          <a:solidFill>
                            <a:srgbClr val="616161"/>
                          </a:solidFill>
                          <a:latin typeface="Consolas"/>
                          <a:ea typeface="Consolas"/>
                          <a:cs typeface="Consolas"/>
                          <a:sym typeface="Consolas"/>
                        </a:rPr>
                        <a:t>(</a:t>
                      </a:r>
                      <a:r>
                        <a:rPr lang="en" sz="1200">
                          <a:solidFill>
                            <a:srgbClr val="3367D6"/>
                          </a:solidFill>
                          <a:latin typeface="Consolas"/>
                          <a:ea typeface="Consolas"/>
                          <a:cs typeface="Consolas"/>
                          <a:sym typeface="Consolas"/>
                        </a:rPr>
                        <a:t>Dense</a:t>
                      </a:r>
                      <a:r>
                        <a:rPr lang="en" sz="1200">
                          <a:solidFill>
                            <a:srgbClr val="616161"/>
                          </a:solidFill>
                          <a:latin typeface="Consolas"/>
                          <a:ea typeface="Consolas"/>
                          <a:cs typeface="Consolas"/>
                          <a:sym typeface="Consolas"/>
                        </a:rPr>
                        <a:t>(</a:t>
                      </a:r>
                      <a:r>
                        <a:rPr lang="en" sz="1200">
                          <a:solidFill>
                            <a:srgbClr val="C53929"/>
                          </a:solidFill>
                          <a:latin typeface="Consolas"/>
                          <a:ea typeface="Consolas"/>
                          <a:cs typeface="Consolas"/>
                          <a:sym typeface="Consolas"/>
                        </a:rPr>
                        <a:t>10</a:t>
                      </a:r>
                      <a:r>
                        <a:rPr lang="en" sz="1200">
                          <a:solidFill>
                            <a:srgbClr val="616161"/>
                          </a:solidFill>
                          <a:latin typeface="Consolas"/>
                          <a:ea typeface="Consolas"/>
                          <a:cs typeface="Consolas"/>
                          <a:sym typeface="Consolas"/>
                        </a:rPr>
                        <a:t>,</a:t>
                      </a:r>
                      <a:r>
                        <a:rPr lang="en" sz="1200">
                          <a:latin typeface="Consolas"/>
                          <a:ea typeface="Consolas"/>
                          <a:cs typeface="Consolas"/>
                          <a:sym typeface="Consolas"/>
                        </a:rPr>
                        <a:t> input_shape</a:t>
                      </a:r>
                      <a:r>
                        <a:rPr lang="en" sz="1200">
                          <a:solidFill>
                            <a:srgbClr val="616161"/>
                          </a:solidFill>
                          <a:latin typeface="Consolas"/>
                          <a:ea typeface="Consolas"/>
                          <a:cs typeface="Consolas"/>
                          <a:sym typeface="Consolas"/>
                        </a:rPr>
                        <a:t>=(</a:t>
                      </a:r>
                      <a:r>
                        <a:rPr lang="en" sz="1200">
                          <a:solidFill>
                            <a:srgbClr val="C53929"/>
                          </a:solidFill>
                          <a:latin typeface="Consolas"/>
                          <a:ea typeface="Consolas"/>
                          <a:cs typeface="Consolas"/>
                          <a:sym typeface="Consolas"/>
                        </a:rPr>
                        <a:t>13</a:t>
                      </a:r>
                      <a:r>
                        <a:rPr lang="en" sz="1200">
                          <a:solidFill>
                            <a:srgbClr val="616161"/>
                          </a:solidFill>
                          <a:latin typeface="Consolas"/>
                          <a:ea typeface="Consolas"/>
                          <a:cs typeface="Consolas"/>
                          <a:sym typeface="Consolas"/>
                        </a:rPr>
                        <a:t>,)))</a:t>
                      </a:r>
                      <a:endParaRPr sz="1200">
                        <a:latin typeface="Consolas"/>
                        <a:ea typeface="Consolas"/>
                        <a:cs typeface="Consolas"/>
                        <a:sym typeface="Consolas"/>
                      </a:endParaRPr>
                    </a:p>
                    <a:p>
                      <a:pPr indent="0" lvl="0" marL="0" rtl="0" algn="l">
                        <a:lnSpc>
                          <a:spcPct val="115000"/>
                        </a:lnSpc>
                        <a:spcBef>
                          <a:spcPts val="0"/>
                        </a:spcBef>
                        <a:spcAft>
                          <a:spcPts val="0"/>
                        </a:spcAft>
                        <a:buNone/>
                      </a:pPr>
                      <a:r>
                        <a:rPr lang="en" sz="1200">
                          <a:solidFill>
                            <a:srgbClr val="455A64"/>
                          </a:solidFill>
                          <a:latin typeface="Consolas"/>
                          <a:ea typeface="Consolas"/>
                          <a:cs typeface="Consolas"/>
                          <a:sym typeface="Consolas"/>
                        </a:rPr>
                        <a:t># Add the second (hidden) layer of 10 nodes.</a:t>
                      </a:r>
                      <a:endParaRPr sz="1200">
                        <a:latin typeface="Consolas"/>
                        <a:ea typeface="Consolas"/>
                        <a:cs typeface="Consolas"/>
                        <a:sym typeface="Consolas"/>
                      </a:endParaRPr>
                    </a:p>
                    <a:p>
                      <a:pPr indent="0" lvl="0" marL="0" rtl="0" algn="l">
                        <a:lnSpc>
                          <a:spcPct val="115000"/>
                        </a:lnSpc>
                        <a:spcBef>
                          <a:spcPts val="0"/>
                        </a:spcBef>
                        <a:spcAft>
                          <a:spcPts val="0"/>
                        </a:spcAft>
                        <a:buNone/>
                      </a:pPr>
                      <a:r>
                        <a:rPr lang="en" sz="1200">
                          <a:latin typeface="Consolas"/>
                          <a:ea typeface="Consolas"/>
                          <a:cs typeface="Consolas"/>
                          <a:sym typeface="Consolas"/>
                        </a:rPr>
                        <a:t>model</a:t>
                      </a:r>
                      <a:r>
                        <a:rPr lang="en" sz="1200">
                          <a:solidFill>
                            <a:srgbClr val="616161"/>
                          </a:solidFill>
                          <a:latin typeface="Consolas"/>
                          <a:ea typeface="Consolas"/>
                          <a:cs typeface="Consolas"/>
                          <a:sym typeface="Consolas"/>
                        </a:rPr>
                        <a:t>.</a:t>
                      </a:r>
                      <a:r>
                        <a:rPr lang="en" sz="1200">
                          <a:latin typeface="Consolas"/>
                          <a:ea typeface="Consolas"/>
                          <a:cs typeface="Consolas"/>
                          <a:sym typeface="Consolas"/>
                        </a:rPr>
                        <a:t>add</a:t>
                      </a:r>
                      <a:r>
                        <a:rPr lang="en" sz="1200">
                          <a:solidFill>
                            <a:srgbClr val="616161"/>
                          </a:solidFill>
                          <a:latin typeface="Consolas"/>
                          <a:ea typeface="Consolas"/>
                          <a:cs typeface="Consolas"/>
                          <a:sym typeface="Consolas"/>
                        </a:rPr>
                        <a:t>(</a:t>
                      </a:r>
                      <a:r>
                        <a:rPr lang="en" sz="1200">
                          <a:solidFill>
                            <a:srgbClr val="3367D6"/>
                          </a:solidFill>
                          <a:latin typeface="Consolas"/>
                          <a:ea typeface="Consolas"/>
                          <a:cs typeface="Consolas"/>
                          <a:sym typeface="Consolas"/>
                        </a:rPr>
                        <a:t>Dense</a:t>
                      </a:r>
                      <a:r>
                        <a:rPr lang="en" sz="1200">
                          <a:solidFill>
                            <a:srgbClr val="616161"/>
                          </a:solidFill>
                          <a:latin typeface="Consolas"/>
                          <a:ea typeface="Consolas"/>
                          <a:cs typeface="Consolas"/>
                          <a:sym typeface="Consolas"/>
                        </a:rPr>
                        <a:t>(</a:t>
                      </a:r>
                      <a:r>
                        <a:rPr lang="en" sz="1200">
                          <a:solidFill>
                            <a:srgbClr val="C53929"/>
                          </a:solidFill>
                          <a:latin typeface="Consolas"/>
                          <a:ea typeface="Consolas"/>
                          <a:cs typeface="Consolas"/>
                          <a:sym typeface="Consolas"/>
                        </a:rPr>
                        <a:t>10</a:t>
                      </a:r>
                      <a:r>
                        <a:rPr lang="en" sz="1200">
                          <a:solidFill>
                            <a:srgbClr val="616161"/>
                          </a:solidFill>
                          <a:latin typeface="Consolas"/>
                          <a:ea typeface="Consolas"/>
                          <a:cs typeface="Consolas"/>
                          <a:sym typeface="Consolas"/>
                        </a:rPr>
                        <a:t>))</a:t>
                      </a:r>
                      <a:endParaRPr sz="1200">
                        <a:latin typeface="Consolas"/>
                        <a:ea typeface="Consolas"/>
                        <a:cs typeface="Consolas"/>
                        <a:sym typeface="Consolas"/>
                      </a:endParaRPr>
                    </a:p>
                    <a:p>
                      <a:pPr indent="0" lvl="0" marL="0" rtl="0" algn="l">
                        <a:lnSpc>
                          <a:spcPct val="115000"/>
                        </a:lnSpc>
                        <a:spcBef>
                          <a:spcPts val="0"/>
                        </a:spcBef>
                        <a:spcAft>
                          <a:spcPts val="0"/>
                        </a:spcAft>
                        <a:buNone/>
                      </a:pPr>
                      <a:r>
                        <a:rPr lang="en" sz="1200">
                          <a:solidFill>
                            <a:srgbClr val="455A64"/>
                          </a:solidFill>
                          <a:latin typeface="Consolas"/>
                          <a:ea typeface="Consolas"/>
                          <a:cs typeface="Consolas"/>
                          <a:sym typeface="Consolas"/>
                        </a:rPr>
                        <a:t># Add the third (output) layer of 1 node.</a:t>
                      </a:r>
                      <a:endParaRPr sz="1200">
                        <a:latin typeface="Consolas"/>
                        <a:ea typeface="Consolas"/>
                        <a:cs typeface="Consolas"/>
                        <a:sym typeface="Consolas"/>
                      </a:endParaRPr>
                    </a:p>
                    <a:p>
                      <a:pPr indent="0" lvl="0" marL="0" rtl="0" algn="l">
                        <a:lnSpc>
                          <a:spcPct val="115000"/>
                        </a:lnSpc>
                        <a:spcBef>
                          <a:spcPts val="0"/>
                        </a:spcBef>
                        <a:spcAft>
                          <a:spcPts val="0"/>
                        </a:spcAft>
                        <a:buNone/>
                      </a:pPr>
                      <a:r>
                        <a:rPr lang="en" sz="1200">
                          <a:latin typeface="Consolas"/>
                          <a:ea typeface="Consolas"/>
                          <a:cs typeface="Consolas"/>
                          <a:sym typeface="Consolas"/>
                        </a:rPr>
                        <a:t>model</a:t>
                      </a:r>
                      <a:r>
                        <a:rPr lang="en" sz="1200">
                          <a:solidFill>
                            <a:srgbClr val="616161"/>
                          </a:solidFill>
                          <a:latin typeface="Consolas"/>
                          <a:ea typeface="Consolas"/>
                          <a:cs typeface="Consolas"/>
                          <a:sym typeface="Consolas"/>
                        </a:rPr>
                        <a:t>.</a:t>
                      </a:r>
                      <a:r>
                        <a:rPr lang="en" sz="1200">
                          <a:latin typeface="Consolas"/>
                          <a:ea typeface="Consolas"/>
                          <a:cs typeface="Consolas"/>
                          <a:sym typeface="Consolas"/>
                        </a:rPr>
                        <a:t>add</a:t>
                      </a:r>
                      <a:r>
                        <a:rPr lang="en" sz="1200">
                          <a:solidFill>
                            <a:srgbClr val="616161"/>
                          </a:solidFill>
                          <a:latin typeface="Consolas"/>
                          <a:ea typeface="Consolas"/>
                          <a:cs typeface="Consolas"/>
                          <a:sym typeface="Consolas"/>
                        </a:rPr>
                        <a:t>(</a:t>
                      </a:r>
                      <a:r>
                        <a:rPr lang="en" sz="1200">
                          <a:solidFill>
                            <a:srgbClr val="3367D6"/>
                          </a:solidFill>
                          <a:latin typeface="Consolas"/>
                          <a:ea typeface="Consolas"/>
                          <a:cs typeface="Consolas"/>
                          <a:sym typeface="Consolas"/>
                        </a:rPr>
                        <a:t>Dense</a:t>
                      </a:r>
                      <a:r>
                        <a:rPr lang="en" sz="1200">
                          <a:solidFill>
                            <a:srgbClr val="616161"/>
                          </a:solidFill>
                          <a:latin typeface="Consolas"/>
                          <a:ea typeface="Consolas"/>
                          <a:cs typeface="Consolas"/>
                          <a:sym typeface="Consolas"/>
                        </a:rPr>
                        <a:t>(</a:t>
                      </a:r>
                      <a:r>
                        <a:rPr lang="en" sz="1200">
                          <a:solidFill>
                            <a:srgbClr val="C53929"/>
                          </a:solidFill>
                          <a:latin typeface="Consolas"/>
                          <a:ea typeface="Consolas"/>
                          <a:cs typeface="Consolas"/>
                          <a:sym typeface="Consolas"/>
                        </a:rPr>
                        <a:t>1</a:t>
                      </a:r>
                      <a:r>
                        <a:rPr lang="en" sz="1200">
                          <a:solidFill>
                            <a:srgbClr val="616161"/>
                          </a:solidFill>
                          <a:latin typeface="Consolas"/>
                          <a:ea typeface="Consolas"/>
                          <a:cs typeface="Consolas"/>
                          <a:sym typeface="Consolas"/>
                        </a:rPr>
                        <a:t>))</a:t>
                      </a:r>
                      <a:endParaRPr sz="1200">
                        <a:solidFill>
                          <a:srgbClr val="303F9F"/>
                        </a:solidFill>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1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73" name="Shape 1473"/>
        <p:cNvGrpSpPr/>
        <p:nvPr/>
      </p:nvGrpSpPr>
      <p:grpSpPr>
        <a:xfrm>
          <a:off x="0" y="0"/>
          <a:ext cx="0" cy="0"/>
          <a:chOff x="0" y="0"/>
          <a:chExt cx="0" cy="0"/>
        </a:xfrm>
      </p:grpSpPr>
      <p:sp>
        <p:nvSpPr>
          <p:cNvPr id="1474" name="Google Shape;1474;p192"/>
          <p:cNvSpPr txBox="1"/>
          <p:nvPr>
            <p:ph idx="1" type="subTitle"/>
          </p:nvPr>
        </p:nvSpPr>
        <p:spPr>
          <a:xfrm>
            <a:off x="6234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Standardization</a:t>
            </a:r>
            <a:endParaRPr>
              <a:solidFill>
                <a:srgbClr val="38761D"/>
              </a:solidFill>
            </a:endParaRPr>
          </a:p>
        </p:txBody>
      </p:sp>
      <p:pic>
        <p:nvPicPr>
          <p:cNvPr id="1475" name="Google Shape;1475;p192"/>
          <p:cNvPicPr preferRelativeResize="0"/>
          <p:nvPr/>
        </p:nvPicPr>
        <p:blipFill>
          <a:blip r:embed="rId3">
            <a:alphaModFix/>
          </a:blip>
          <a:stretch>
            <a:fillRect/>
          </a:stretch>
        </p:blipFill>
        <p:spPr>
          <a:xfrm>
            <a:off x="0" y="0"/>
            <a:ext cx="1466275" cy="730575"/>
          </a:xfrm>
          <a:prstGeom prst="rect">
            <a:avLst/>
          </a:prstGeom>
          <a:noFill/>
          <a:ln>
            <a:noFill/>
          </a:ln>
        </p:spPr>
      </p:pic>
      <p:sp>
        <p:nvSpPr>
          <p:cNvPr id="1476" name="Google Shape;1476;p192"/>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Standardization</a:t>
            </a:r>
            <a:br>
              <a:rPr b="1" lang="en" sz="1200">
                <a:solidFill>
                  <a:schemeClr val="dk1"/>
                </a:solidFill>
              </a:rPr>
            </a:b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Another method of squashing pixel values into a similar distribution is called standardization. In this method,</a:t>
            </a:r>
            <a:r>
              <a:rPr b="1" lang="en" sz="1200">
                <a:solidFill>
                  <a:srgbClr val="0000FF"/>
                </a:solidFill>
              </a:rPr>
              <a:t> a mean and a standard deviation are calculated across all the pixel values</a:t>
            </a:r>
            <a:r>
              <a:rPr lang="en" sz="1200">
                <a:solidFill>
                  <a:schemeClr val="dk1"/>
                </a:solidFill>
              </a:rPr>
              <a:t>. Then the </a:t>
            </a:r>
            <a:r>
              <a:rPr b="1" lang="en" sz="1200">
                <a:solidFill>
                  <a:srgbClr val="0000FF"/>
                </a:solidFill>
              </a:rPr>
              <a:t>mean is centered at zero and each pixel divided by a standard deviation of 1</a:t>
            </a:r>
            <a:r>
              <a:rPr lang="en" sz="1200">
                <a:solidFill>
                  <a:schemeClr val="dk1"/>
                </a:solidFill>
              </a:rPr>
              <a:t>. This takes more computation than normalization.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If your images are a fairly basic and fairly consistent distribution of pixel values, then a normalization is sufficient. For example, in the MNIST dataset, all the digits are in a narrow grayscale range and all the backgrounds are the same. For this case, normalization is sufficient. When your working though with color images, the distribution of pixel values can be very diverse across images. </a:t>
            </a:r>
            <a:r>
              <a:rPr b="1" lang="en" sz="1200">
                <a:solidFill>
                  <a:srgbClr val="0000FF"/>
                </a:solidFill>
              </a:rPr>
              <a:t>In general, normalization is used with grayscale images and standardization with color images</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1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80" name="Shape 1480"/>
        <p:cNvGrpSpPr/>
        <p:nvPr/>
      </p:nvGrpSpPr>
      <p:grpSpPr>
        <a:xfrm>
          <a:off x="0" y="0"/>
          <a:ext cx="0" cy="0"/>
          <a:chOff x="0" y="0"/>
          <a:chExt cx="0" cy="0"/>
        </a:xfrm>
      </p:grpSpPr>
      <p:sp>
        <p:nvSpPr>
          <p:cNvPr id="1481" name="Google Shape;1481;p193"/>
          <p:cNvSpPr txBox="1"/>
          <p:nvPr>
            <p:ph idx="1" type="subTitle"/>
          </p:nvPr>
        </p:nvSpPr>
        <p:spPr>
          <a:xfrm>
            <a:off x="6234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Standardization</a:t>
            </a:r>
            <a:endParaRPr>
              <a:solidFill>
                <a:srgbClr val="38761D"/>
              </a:solidFill>
            </a:endParaRPr>
          </a:p>
        </p:txBody>
      </p:sp>
      <p:pic>
        <p:nvPicPr>
          <p:cNvPr id="1482" name="Google Shape;1482;p193"/>
          <p:cNvPicPr preferRelativeResize="0"/>
          <p:nvPr/>
        </p:nvPicPr>
        <p:blipFill>
          <a:blip r:embed="rId3">
            <a:alphaModFix/>
          </a:blip>
          <a:stretch>
            <a:fillRect/>
          </a:stretch>
        </p:blipFill>
        <p:spPr>
          <a:xfrm>
            <a:off x="0" y="0"/>
            <a:ext cx="1466275" cy="730575"/>
          </a:xfrm>
          <a:prstGeom prst="rect">
            <a:avLst/>
          </a:prstGeom>
          <a:noFill/>
          <a:ln>
            <a:noFill/>
          </a:ln>
        </p:spPr>
      </p:pic>
      <p:sp>
        <p:nvSpPr>
          <p:cNvPr id="1483" name="Google Shape;1483;p193"/>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Standardization</a:t>
            </a:r>
            <a:br>
              <a:rPr b="1" lang="en" sz="1200">
                <a:solidFill>
                  <a:schemeClr val="dk1"/>
                </a:solidFill>
              </a:rPr>
            </a:b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To prevent a division by zero in the case where the standard deviation is zero, it is a common practice to </a:t>
            </a:r>
            <a:r>
              <a:rPr b="1" lang="en" sz="1200">
                <a:solidFill>
                  <a:srgbClr val="0000FF"/>
                </a:solidFill>
              </a:rPr>
              <a:t>add a tiny amount, referred to as an epsilon, so the denominator will never be ze</a:t>
            </a:r>
            <a:r>
              <a:rPr b="1" lang="en" sz="1100">
                <a:solidFill>
                  <a:srgbClr val="0000FF"/>
                </a:solidFill>
              </a:rPr>
              <a:t>ro</a:t>
            </a:r>
            <a:r>
              <a:rPr lang="en" sz="1100">
                <a:solidFill>
                  <a:schemeClr val="dk1"/>
                </a:solidFill>
              </a:rPr>
              <a:t>.</a:t>
            </a:r>
            <a:endParaRPr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484" name="Google Shape;1484;p193"/>
          <p:cNvGraphicFramePr/>
          <p:nvPr/>
        </p:nvGraphicFramePr>
        <p:xfrm>
          <a:off x="500700" y="2204513"/>
          <a:ext cx="3000000" cy="3000000"/>
        </p:xfrm>
        <a:graphic>
          <a:graphicData uri="http://schemas.openxmlformats.org/drawingml/2006/table">
            <a:tbl>
              <a:tblPr>
                <a:noFill/>
                <a:tableStyleId>{B919AB72-B1D8-40D2-A9E9-02AD8994AEB8}</a:tableStyleId>
              </a:tblPr>
              <a:tblGrid>
                <a:gridCol w="7862400"/>
              </a:tblGrid>
              <a:tr h="609425">
                <a:tc>
                  <a:txBody>
                    <a:bodyPr>
                      <a:noAutofit/>
                    </a:bodyPr>
                    <a:lstStyle/>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standardization across all pixels/channels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1e-7</a:t>
                      </a: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epison, add a tiny amount to standard deviation to prevent divide by 0.</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images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images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np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mean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images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np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std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images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endParaRPr sz="1000">
                        <a:solidFill>
                          <a:srgbClr val="9C27B0"/>
                        </a:solidFill>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1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88" name="Shape 1488"/>
        <p:cNvGrpSpPr/>
        <p:nvPr/>
      </p:nvGrpSpPr>
      <p:grpSpPr>
        <a:xfrm>
          <a:off x="0" y="0"/>
          <a:ext cx="0" cy="0"/>
          <a:chOff x="0" y="0"/>
          <a:chExt cx="0" cy="0"/>
        </a:xfrm>
      </p:grpSpPr>
      <p:sp>
        <p:nvSpPr>
          <p:cNvPr id="1489" name="Google Shape;1489;p194"/>
          <p:cNvSpPr txBox="1"/>
          <p:nvPr>
            <p:ph idx="1" type="subTitle"/>
          </p:nvPr>
        </p:nvSpPr>
        <p:spPr>
          <a:xfrm>
            <a:off x="6234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Standardization - Other Means</a:t>
            </a:r>
            <a:endParaRPr>
              <a:solidFill>
                <a:srgbClr val="38761D"/>
              </a:solidFill>
            </a:endParaRPr>
          </a:p>
        </p:txBody>
      </p:sp>
      <p:pic>
        <p:nvPicPr>
          <p:cNvPr id="1490" name="Google Shape;1490;p194"/>
          <p:cNvPicPr preferRelativeResize="0"/>
          <p:nvPr/>
        </p:nvPicPr>
        <p:blipFill>
          <a:blip r:embed="rId3">
            <a:alphaModFix/>
          </a:blip>
          <a:stretch>
            <a:fillRect/>
          </a:stretch>
        </p:blipFill>
        <p:spPr>
          <a:xfrm>
            <a:off x="0" y="0"/>
            <a:ext cx="1466275" cy="730575"/>
          </a:xfrm>
          <a:prstGeom prst="rect">
            <a:avLst/>
          </a:prstGeom>
          <a:noFill/>
          <a:ln>
            <a:noFill/>
          </a:ln>
        </p:spPr>
      </p:pic>
      <p:sp>
        <p:nvSpPr>
          <p:cNvPr id="1491" name="Google Shape;1491;p194"/>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Standardization - Per Channel and Per Pixel (Image) Mean</a:t>
            </a:r>
            <a:br>
              <a:rPr b="1" lang="en" sz="1200">
                <a:solidFill>
                  <a:schemeClr val="dk1"/>
                </a:solidFill>
              </a:rPr>
            </a:br>
            <a:endParaRPr sz="1200">
              <a:solidFill>
                <a:schemeClr val="dk1"/>
              </a:solidFill>
            </a:endParaRPr>
          </a:p>
          <a:p>
            <a:pPr indent="0" lvl="0" marL="0" rtl="0" algn="l">
              <a:lnSpc>
                <a:spcPct val="115000"/>
              </a:lnSpc>
              <a:spcBef>
                <a:spcPts val="0"/>
              </a:spcBef>
              <a:spcAft>
                <a:spcPts val="0"/>
              </a:spcAft>
              <a:buNone/>
            </a:pPr>
            <a:r>
              <a:rPr lang="en" sz="1100">
                <a:solidFill>
                  <a:schemeClr val="dk1"/>
                </a:solidFill>
              </a:rPr>
              <a:t>The previous example calculated the mean and standard deviation across all pixels and channels. Other practices will calculate a </a:t>
            </a:r>
            <a:r>
              <a:rPr b="1" lang="en" sz="1100">
                <a:solidFill>
                  <a:srgbClr val="0000FF"/>
                </a:solidFill>
              </a:rPr>
              <a:t>mean and standard deviation per channel</a:t>
            </a:r>
            <a:r>
              <a:rPr lang="en" sz="1100">
                <a:solidFill>
                  <a:schemeClr val="dk1"/>
                </a:solidFill>
              </a:rPr>
              <a:t>. In the case of a 3 channel RGB image, this is done as:</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Another practice is to calculate the </a:t>
            </a:r>
            <a:r>
              <a:rPr b="1" lang="en" sz="1200">
                <a:solidFill>
                  <a:srgbClr val="0000FF"/>
                </a:solidFill>
              </a:rPr>
              <a:t>mean and standard deviation on a per pixel location</a:t>
            </a:r>
            <a:r>
              <a:rPr lang="en" sz="1200">
                <a:solidFill>
                  <a:schemeClr val="dk1"/>
                </a:solidFill>
              </a:rPr>
              <a:t>. In the case of a 3 channel RGB image, this is done as: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492" name="Google Shape;1492;p194"/>
          <p:cNvGraphicFramePr/>
          <p:nvPr/>
        </p:nvGraphicFramePr>
        <p:xfrm>
          <a:off x="500700" y="2204513"/>
          <a:ext cx="3000000" cy="3000000"/>
        </p:xfrm>
        <a:graphic>
          <a:graphicData uri="http://schemas.openxmlformats.org/drawingml/2006/table">
            <a:tbl>
              <a:tblPr>
                <a:noFill/>
                <a:tableStyleId>{B919AB72-B1D8-40D2-A9E9-02AD8994AEB8}</a:tableStyleId>
              </a:tblPr>
              <a:tblGrid>
                <a:gridCol w="7862400"/>
              </a:tblGrid>
              <a:tr h="609425">
                <a:tc>
                  <a:txBody>
                    <a:bodyPr>
                      <a:noAutofit/>
                    </a:bodyPr>
                    <a:lstStyle/>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standardization by per channel mean</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1e-7</a:t>
                      </a: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epison, add a tiny amount to standard deviation to prevent divide by 0.</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images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images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np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mean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images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axis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np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std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images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axis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e</a:t>
                      </a:r>
                      <a:r>
                        <a:rPr lang="en" sz="1000">
                          <a:solidFill>
                            <a:srgbClr val="616161"/>
                          </a:solidFill>
                          <a:latin typeface="Consolas"/>
                          <a:ea typeface="Consolas"/>
                          <a:cs typeface="Consolas"/>
                          <a:sym typeface="Consolas"/>
                        </a:rPr>
                        <a:t>)</a:t>
                      </a:r>
                      <a:endParaRPr sz="1000">
                        <a:solidFill>
                          <a:srgbClr val="455A64"/>
                        </a:solidFill>
                        <a:latin typeface="Consolas"/>
                        <a:ea typeface="Consolas"/>
                        <a:cs typeface="Consolas"/>
                        <a:sym typeface="Consolas"/>
                      </a:endParaRPr>
                    </a:p>
                  </a:txBody>
                  <a:tcPr marT="63500" marB="63500" marR="63500" marL="63500">
                    <a:solidFill>
                      <a:srgbClr val="FAFAFA"/>
                    </a:solidFill>
                  </a:tcPr>
                </a:tc>
              </a:tr>
            </a:tbl>
          </a:graphicData>
        </a:graphic>
      </p:graphicFrame>
      <p:graphicFrame>
        <p:nvGraphicFramePr>
          <p:cNvPr id="1493" name="Google Shape;1493;p194"/>
          <p:cNvGraphicFramePr/>
          <p:nvPr/>
        </p:nvGraphicFramePr>
        <p:xfrm>
          <a:off x="500700" y="3847538"/>
          <a:ext cx="3000000" cy="3000000"/>
        </p:xfrm>
        <a:graphic>
          <a:graphicData uri="http://schemas.openxmlformats.org/drawingml/2006/table">
            <a:tbl>
              <a:tblPr>
                <a:noFill/>
                <a:tableStyleId>{B919AB72-B1D8-40D2-A9E9-02AD8994AEB8}</a:tableStyleId>
              </a:tblPr>
              <a:tblGrid>
                <a:gridCol w="7862400"/>
              </a:tblGrid>
              <a:tr h="609425">
                <a:tc>
                  <a:txBody>
                    <a:bodyPr>
                      <a:noAutofit/>
                    </a:bodyPr>
                    <a:lstStyle/>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standardization by mean image</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1e-7</a:t>
                      </a: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epison, add a tiny amount to standard deviation to prevent divide by 0.</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images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images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np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mean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images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axis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np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std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images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axis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e</a:t>
                      </a:r>
                      <a:r>
                        <a:rPr lang="en" sz="1000">
                          <a:solidFill>
                            <a:srgbClr val="616161"/>
                          </a:solidFill>
                          <a:latin typeface="Consolas"/>
                          <a:ea typeface="Consolas"/>
                          <a:cs typeface="Consolas"/>
                          <a:sym typeface="Consolas"/>
                        </a:rPr>
                        <a:t>)</a:t>
                      </a:r>
                      <a:endParaRPr sz="1000">
                        <a:solidFill>
                          <a:srgbClr val="455A64"/>
                        </a:solidFill>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1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97" name="Shape 1497"/>
        <p:cNvGrpSpPr/>
        <p:nvPr/>
      </p:nvGrpSpPr>
      <p:grpSpPr>
        <a:xfrm>
          <a:off x="0" y="0"/>
          <a:ext cx="0" cy="0"/>
          <a:chOff x="0" y="0"/>
          <a:chExt cx="0" cy="0"/>
        </a:xfrm>
      </p:grpSpPr>
      <p:sp>
        <p:nvSpPr>
          <p:cNvPr id="1498" name="Google Shape;1498;p195"/>
          <p:cNvSpPr txBox="1"/>
          <p:nvPr>
            <p:ph idx="1" type="subTitle"/>
          </p:nvPr>
        </p:nvSpPr>
        <p:spPr>
          <a:xfrm>
            <a:off x="6234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Data Types</a:t>
            </a:r>
            <a:endParaRPr>
              <a:solidFill>
                <a:srgbClr val="38761D"/>
              </a:solidFill>
            </a:endParaRPr>
          </a:p>
        </p:txBody>
      </p:sp>
      <p:pic>
        <p:nvPicPr>
          <p:cNvPr id="1499" name="Google Shape;1499;p195"/>
          <p:cNvPicPr preferRelativeResize="0"/>
          <p:nvPr/>
        </p:nvPicPr>
        <p:blipFill>
          <a:blip r:embed="rId3">
            <a:alphaModFix/>
          </a:blip>
          <a:stretch>
            <a:fillRect/>
          </a:stretch>
        </p:blipFill>
        <p:spPr>
          <a:xfrm>
            <a:off x="0" y="0"/>
            <a:ext cx="1466275" cy="730575"/>
          </a:xfrm>
          <a:prstGeom prst="rect">
            <a:avLst/>
          </a:prstGeom>
          <a:noFill/>
          <a:ln>
            <a:noFill/>
          </a:ln>
        </p:spPr>
      </p:pic>
      <p:sp>
        <p:nvSpPr>
          <p:cNvPr id="1500" name="Google Shape;1500;p195"/>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Floating Point Size</a:t>
            </a:r>
            <a:br>
              <a:rPr b="1" lang="en" sz="1200">
                <a:solidFill>
                  <a:schemeClr val="dk1"/>
                </a:solidFill>
              </a:rPr>
            </a:b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The last step is setting the data type of the normalized (or standardized) pixel data. At this point the pixel data values are floating point numbers, and generally very small numbers (e.g., between 0.0 and 1.0). By default, numpy will represent floating point values as double precision floats (float64). That’s 8 bytes per float, which is 8 bytes per pixel per channel. Let’s assume the input shape to the neural network is (128, 128, 3). That will require 50K pixels per image, and at 8 bytes per pixel per channel, that’s 400K bytes per image. At 10,000 images, that will require 4GB of memory to hold them all at once in memory.</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b="1" lang="en" sz="1200">
                <a:solidFill>
                  <a:srgbClr val="0000FF"/>
                </a:solidFill>
              </a:rPr>
              <a:t>Neural networks work well with lower float precision</a:t>
            </a:r>
            <a:r>
              <a:rPr lang="en" sz="1200">
                <a:solidFill>
                  <a:schemeClr val="dk1"/>
                </a:solidFill>
              </a:rPr>
              <a:t>. Single precision float (float32) is the common practice, which takes ½ the space and ¼ the number of floating point instructions per cycle.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501" name="Google Shape;1501;p195"/>
          <p:cNvGraphicFramePr/>
          <p:nvPr/>
        </p:nvGraphicFramePr>
        <p:xfrm>
          <a:off x="506600" y="3547063"/>
          <a:ext cx="3000000" cy="3000000"/>
        </p:xfrm>
        <a:graphic>
          <a:graphicData uri="http://schemas.openxmlformats.org/drawingml/2006/table">
            <a:tbl>
              <a:tblPr>
                <a:noFill/>
                <a:tableStyleId>{B919AB72-B1D8-40D2-A9E9-02AD8994AEB8}</a:tableStyleId>
              </a:tblPr>
              <a:tblGrid>
                <a:gridCol w="7862400"/>
              </a:tblGrid>
              <a:tr h="609425">
                <a:tc>
                  <a:txBody>
                    <a:bodyPr>
                      <a:noAutofit/>
                    </a:bodyPr>
                    <a:lstStyle/>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set the data type</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images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images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astype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np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float32</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now do the standardization</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images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images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np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mean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images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np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std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images</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1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05" name="Shape 1505"/>
        <p:cNvGrpSpPr/>
        <p:nvPr/>
      </p:nvGrpSpPr>
      <p:grpSpPr>
        <a:xfrm>
          <a:off x="0" y="0"/>
          <a:ext cx="0" cy="0"/>
          <a:chOff x="0" y="0"/>
          <a:chExt cx="0" cy="0"/>
        </a:xfrm>
      </p:grpSpPr>
      <p:sp>
        <p:nvSpPr>
          <p:cNvPr id="1506" name="Google Shape;1506;p196"/>
          <p:cNvSpPr txBox="1"/>
          <p:nvPr>
            <p:ph idx="1" type="subTitle"/>
          </p:nvPr>
        </p:nvSpPr>
        <p:spPr>
          <a:xfrm>
            <a:off x="6234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Keras Image Preprocessing</a:t>
            </a:r>
            <a:endParaRPr>
              <a:solidFill>
                <a:srgbClr val="38761D"/>
              </a:solidFill>
            </a:endParaRPr>
          </a:p>
        </p:txBody>
      </p:sp>
      <p:pic>
        <p:nvPicPr>
          <p:cNvPr id="1507" name="Google Shape;1507;p196"/>
          <p:cNvPicPr preferRelativeResize="0"/>
          <p:nvPr/>
        </p:nvPicPr>
        <p:blipFill>
          <a:blip r:embed="rId3">
            <a:alphaModFix/>
          </a:blip>
          <a:stretch>
            <a:fillRect/>
          </a:stretch>
        </p:blipFill>
        <p:spPr>
          <a:xfrm>
            <a:off x="0" y="0"/>
            <a:ext cx="1466275" cy="730575"/>
          </a:xfrm>
          <a:prstGeom prst="rect">
            <a:avLst/>
          </a:prstGeom>
          <a:noFill/>
          <a:ln>
            <a:noFill/>
          </a:ln>
        </p:spPr>
      </p:pic>
      <p:sp>
        <p:nvSpPr>
          <p:cNvPr id="1508" name="Google Shape;1508;p196"/>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spcBef>
                <a:spcPts val="2000"/>
              </a:spcBef>
              <a:spcAft>
                <a:spcPts val="0"/>
              </a:spcAft>
              <a:buClr>
                <a:schemeClr val="dk1"/>
              </a:buClr>
              <a:buSzPts val="1100"/>
              <a:buFont typeface="Arial"/>
              <a:buNone/>
            </a:pPr>
            <a:r>
              <a:rPr b="1" lang="en" sz="1200">
                <a:solidFill>
                  <a:schemeClr val="dk1"/>
                </a:solidFill>
              </a:rPr>
              <a:t>Keras Image Preprocessing</a:t>
            </a:r>
            <a:endParaRPr b="1"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b="1" sz="1200">
              <a:solidFill>
                <a:schemeClr val="dk1"/>
              </a:solidFill>
            </a:endParaRPr>
          </a:p>
          <a:p>
            <a:pPr indent="0" lvl="0" marL="0" rtl="0" algn="l">
              <a:lnSpc>
                <a:spcPct val="115000"/>
              </a:lnSpc>
              <a:spcBef>
                <a:spcPts val="0"/>
              </a:spcBef>
              <a:spcAft>
                <a:spcPts val="0"/>
              </a:spcAft>
              <a:buNone/>
            </a:pPr>
            <a:r>
              <a:rPr b="1" lang="en" sz="1200">
                <a:solidFill>
                  <a:schemeClr val="dk1"/>
                </a:solidFill>
              </a:rPr>
              <a:t>Keras</a:t>
            </a:r>
            <a:r>
              <a:rPr lang="en" sz="1200">
                <a:solidFill>
                  <a:schemeClr val="dk1"/>
                </a:solidFill>
              </a:rPr>
              <a:t> provides </a:t>
            </a:r>
            <a:r>
              <a:rPr b="1" lang="en" sz="1200">
                <a:solidFill>
                  <a:srgbClr val="0000FF"/>
                </a:solidFill>
              </a:rPr>
              <a:t>image preprocessing functions for both in-memory (i.e., numpy arrays) and on-disk images</a:t>
            </a:r>
            <a:r>
              <a:rPr lang="en" sz="1200">
                <a:solidFill>
                  <a:schemeClr val="dk1"/>
                </a:solidFill>
              </a:rPr>
              <a:t> with the class </a:t>
            </a:r>
            <a:r>
              <a:rPr lang="en" sz="1200">
                <a:solidFill>
                  <a:srgbClr val="0D904F"/>
                </a:solidFill>
                <a:latin typeface="Consolas"/>
                <a:ea typeface="Consolas"/>
                <a:cs typeface="Consolas"/>
                <a:sym typeface="Consolas"/>
              </a:rPr>
              <a:t>ImageDataGenerator</a:t>
            </a:r>
            <a:r>
              <a:rPr lang="en" sz="1200">
                <a:solidFill>
                  <a:schemeClr val="dk1"/>
                </a:solidFill>
              </a:rPr>
              <a:t>. This class </a:t>
            </a:r>
            <a:r>
              <a:rPr b="1" lang="en" sz="1200">
                <a:solidFill>
                  <a:srgbClr val="0000FF"/>
                </a:solidFill>
              </a:rPr>
              <a:t>combines data preprocessing, data feeding and data augmentation</a:t>
            </a:r>
            <a:r>
              <a:rPr lang="en" sz="1200">
                <a:solidFill>
                  <a:schemeClr val="dk1"/>
                </a:solidFill>
              </a:rPr>
              <a:t> in a single step. I find whether you do your data preprocessing, as well as augmentation and feeding, outside of Keras functions or all-in-one is a personal preference.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For those wanting the fine level control of the data for functionality and the bare-metal programming for speed, I recommend the ‘manual’ approach of using openCV or PIL.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For those seeking an easy encapsulation of the steps, I would recommend the methods builtin to Keras.</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1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12" name="Shape 1512"/>
        <p:cNvGrpSpPr/>
        <p:nvPr/>
      </p:nvGrpSpPr>
      <p:grpSpPr>
        <a:xfrm>
          <a:off x="0" y="0"/>
          <a:ext cx="0" cy="0"/>
          <a:chOff x="0" y="0"/>
          <a:chExt cx="0" cy="0"/>
        </a:xfrm>
      </p:grpSpPr>
      <p:sp>
        <p:nvSpPr>
          <p:cNvPr id="1513" name="Google Shape;1513;p197"/>
          <p:cNvSpPr txBox="1"/>
          <p:nvPr>
            <p:ph idx="1" type="subTitle"/>
          </p:nvPr>
        </p:nvSpPr>
        <p:spPr>
          <a:xfrm>
            <a:off x="6234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ImageDataGenerator</a:t>
            </a:r>
            <a:endParaRPr>
              <a:solidFill>
                <a:srgbClr val="38761D"/>
              </a:solidFill>
            </a:endParaRPr>
          </a:p>
        </p:txBody>
      </p:sp>
      <p:pic>
        <p:nvPicPr>
          <p:cNvPr id="1514" name="Google Shape;1514;p197"/>
          <p:cNvPicPr preferRelativeResize="0"/>
          <p:nvPr/>
        </p:nvPicPr>
        <p:blipFill>
          <a:blip r:embed="rId3">
            <a:alphaModFix/>
          </a:blip>
          <a:stretch>
            <a:fillRect/>
          </a:stretch>
        </p:blipFill>
        <p:spPr>
          <a:xfrm>
            <a:off x="0" y="0"/>
            <a:ext cx="1466275" cy="730575"/>
          </a:xfrm>
          <a:prstGeom prst="rect">
            <a:avLst/>
          </a:prstGeom>
          <a:noFill/>
          <a:ln>
            <a:noFill/>
          </a:ln>
        </p:spPr>
      </p:pic>
      <p:sp>
        <p:nvSpPr>
          <p:cNvPr id="1515" name="Google Shape;1515;p197"/>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spcBef>
                <a:spcPts val="2000"/>
              </a:spcBef>
              <a:spcAft>
                <a:spcPts val="0"/>
              </a:spcAft>
              <a:buNone/>
            </a:pPr>
            <a:r>
              <a:rPr b="1" lang="en" sz="1200">
                <a:solidFill>
                  <a:schemeClr val="dk1"/>
                </a:solidFill>
              </a:rPr>
              <a:t>Data Feeder - ImageDataGenerator</a:t>
            </a:r>
            <a:endParaRPr b="1"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rPr lang="en" sz="1200">
                <a:solidFill>
                  <a:schemeClr val="dk1"/>
                </a:solidFill>
              </a:rPr>
              <a:t>The </a:t>
            </a:r>
            <a:r>
              <a:rPr lang="en" sz="1200">
                <a:solidFill>
                  <a:srgbClr val="0D904F"/>
                </a:solidFill>
                <a:latin typeface="Consolas"/>
                <a:ea typeface="Consolas"/>
                <a:cs typeface="Consolas"/>
                <a:sym typeface="Consolas"/>
              </a:rPr>
              <a:t>ImageDataGenerator</a:t>
            </a:r>
            <a:r>
              <a:rPr lang="en" sz="1200">
                <a:solidFill>
                  <a:schemeClr val="dk1"/>
                </a:solidFill>
              </a:rPr>
              <a:t> class </a:t>
            </a:r>
            <a:r>
              <a:rPr b="1" lang="en" sz="1200">
                <a:solidFill>
                  <a:srgbClr val="0000FF"/>
                </a:solidFill>
              </a:rPr>
              <a:t>creates a generator for feeding batches into a neural network during training</a:t>
            </a:r>
            <a:r>
              <a:rPr lang="en" sz="1200">
                <a:solidFill>
                  <a:schemeClr val="dk1"/>
                </a:solidFill>
              </a:rPr>
              <a:t>. For our purpose here, I will only cover the preprocessing functions. The subset of parameters in </a:t>
            </a:r>
            <a:r>
              <a:rPr lang="en" sz="1200">
                <a:solidFill>
                  <a:srgbClr val="0D904F"/>
                </a:solidFill>
                <a:latin typeface="Consolas"/>
                <a:ea typeface="Consolas"/>
                <a:cs typeface="Consolas"/>
                <a:sym typeface="Consolas"/>
              </a:rPr>
              <a:t>ImageDataGenerator</a:t>
            </a:r>
            <a:r>
              <a:rPr lang="en" sz="1200">
                <a:solidFill>
                  <a:schemeClr val="dk1"/>
                </a:solidFill>
              </a:rPr>
              <a:t> for preprocessing are:</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rescale / dtype</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featurewise_center / featurewise_std_normalization</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samplewise_center / samplewise_std_normalization</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zca_whitening / zca_epsilon</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The image preprocessing using </a:t>
            </a:r>
            <a:r>
              <a:rPr lang="en" sz="1200">
                <a:solidFill>
                  <a:srgbClr val="0D904F"/>
                </a:solidFill>
                <a:latin typeface="Consolas"/>
                <a:ea typeface="Consolas"/>
                <a:cs typeface="Consolas"/>
                <a:sym typeface="Consolas"/>
              </a:rPr>
              <a:t>ImageDataGenerator</a:t>
            </a:r>
            <a:r>
              <a:rPr lang="en" sz="1200">
                <a:solidFill>
                  <a:schemeClr val="dk1"/>
                </a:solidFill>
              </a:rPr>
              <a:t> is a two-step process:</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304800" lvl="0" marL="457200" rtl="0" algn="l">
              <a:lnSpc>
                <a:spcPct val="115000"/>
              </a:lnSpc>
              <a:spcBef>
                <a:spcPts val="0"/>
              </a:spcBef>
              <a:spcAft>
                <a:spcPts val="0"/>
              </a:spcAft>
              <a:buClr>
                <a:schemeClr val="dk1"/>
              </a:buClr>
              <a:buSzPts val="1200"/>
              <a:buAutoNum type="arabicPeriod"/>
            </a:pPr>
            <a:r>
              <a:rPr lang="en" sz="1200">
                <a:solidFill>
                  <a:schemeClr val="dk1"/>
                </a:solidFill>
              </a:rPr>
              <a:t>Specify normalization / standardization in the instantiation of the </a:t>
            </a:r>
            <a:r>
              <a:rPr lang="en" sz="1200">
                <a:solidFill>
                  <a:srgbClr val="0D904F"/>
                </a:solidFill>
                <a:latin typeface="Consolas"/>
                <a:ea typeface="Consolas"/>
                <a:cs typeface="Consolas"/>
                <a:sym typeface="Consolas"/>
              </a:rPr>
              <a:t>ImageDataGenerator</a:t>
            </a:r>
            <a:r>
              <a:rPr lang="en" sz="1200">
                <a:solidFill>
                  <a:schemeClr val="dk1"/>
                </a:solidFill>
              </a:rPr>
              <a:t> object.</a:t>
            </a:r>
            <a:endParaRPr sz="1200">
              <a:solidFill>
                <a:schemeClr val="dk1"/>
              </a:solidFill>
            </a:endParaRPr>
          </a:p>
          <a:p>
            <a:pPr indent="-304800" lvl="0" marL="457200" rtl="0" algn="l">
              <a:lnSpc>
                <a:spcPct val="115000"/>
              </a:lnSpc>
              <a:spcBef>
                <a:spcPts val="0"/>
              </a:spcBef>
              <a:spcAft>
                <a:spcPts val="0"/>
              </a:spcAft>
              <a:buClr>
                <a:schemeClr val="dk1"/>
              </a:buClr>
              <a:buSzPts val="1200"/>
              <a:buAutoNum type="arabicPeriod"/>
            </a:pPr>
            <a:r>
              <a:rPr lang="en" sz="1200">
                <a:solidFill>
                  <a:schemeClr val="dk1"/>
                </a:solidFill>
              </a:rPr>
              <a:t>The images are presumed to either:</a:t>
            </a:r>
            <a:endParaRPr sz="1200">
              <a:solidFill>
                <a:schemeClr val="dk1"/>
              </a:solidFill>
            </a:endParaRPr>
          </a:p>
          <a:p>
            <a:pPr indent="-304800" lvl="1" marL="914400" rtl="0" algn="l">
              <a:lnSpc>
                <a:spcPct val="115000"/>
              </a:lnSpc>
              <a:spcBef>
                <a:spcPts val="0"/>
              </a:spcBef>
              <a:spcAft>
                <a:spcPts val="0"/>
              </a:spcAft>
              <a:buClr>
                <a:schemeClr val="dk1"/>
              </a:buClr>
              <a:buSzPts val="1200"/>
              <a:buAutoNum type="alphaLcPeriod"/>
            </a:pPr>
            <a:r>
              <a:rPr lang="en" sz="1200">
                <a:solidFill>
                  <a:schemeClr val="dk1"/>
                </a:solidFill>
              </a:rPr>
              <a:t>be in memory as numpy tensors and already resized (</a:t>
            </a:r>
            <a:r>
              <a:rPr lang="en" sz="1200">
                <a:solidFill>
                  <a:srgbClr val="0D904F"/>
                </a:solidFill>
                <a:latin typeface="Consolas"/>
                <a:ea typeface="Consolas"/>
                <a:cs typeface="Consolas"/>
                <a:sym typeface="Consolas"/>
              </a:rPr>
              <a:t>flow()</a:t>
            </a:r>
            <a:r>
              <a:rPr lang="en" sz="1200">
                <a:solidFill>
                  <a:schemeClr val="dk1"/>
                </a:solidFill>
              </a:rPr>
              <a:t> method), or</a:t>
            </a:r>
            <a:endParaRPr sz="1200">
              <a:solidFill>
                <a:schemeClr val="dk1"/>
              </a:solidFill>
            </a:endParaRPr>
          </a:p>
          <a:p>
            <a:pPr indent="-304800" lvl="1" marL="914400" rtl="0" algn="l">
              <a:lnSpc>
                <a:spcPct val="115000"/>
              </a:lnSpc>
              <a:spcBef>
                <a:spcPts val="0"/>
              </a:spcBef>
              <a:spcAft>
                <a:spcPts val="0"/>
              </a:spcAft>
              <a:buClr>
                <a:schemeClr val="dk1"/>
              </a:buClr>
              <a:buSzPts val="1200"/>
              <a:buAutoNum type="alphaLcPeriod"/>
            </a:pPr>
            <a:r>
              <a:rPr lang="en" sz="1200">
                <a:solidFill>
                  <a:schemeClr val="dk1"/>
                </a:solidFill>
              </a:rPr>
              <a:t>are resized when feeding from disk using the </a:t>
            </a:r>
            <a:r>
              <a:rPr lang="en" sz="1200">
                <a:solidFill>
                  <a:srgbClr val="0D904F"/>
                </a:solidFill>
                <a:latin typeface="Consolas"/>
                <a:ea typeface="Consolas"/>
                <a:cs typeface="Consolas"/>
                <a:sym typeface="Consolas"/>
              </a:rPr>
              <a:t>flow_from_directory()</a:t>
            </a:r>
            <a:r>
              <a:rPr lang="en" sz="1200">
                <a:solidFill>
                  <a:schemeClr val="dk1"/>
                </a:solidFill>
              </a:rPr>
              <a:t> method.</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1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19" name="Shape 1519"/>
        <p:cNvGrpSpPr/>
        <p:nvPr/>
      </p:nvGrpSpPr>
      <p:grpSpPr>
        <a:xfrm>
          <a:off x="0" y="0"/>
          <a:ext cx="0" cy="0"/>
          <a:chOff x="0" y="0"/>
          <a:chExt cx="0" cy="0"/>
        </a:xfrm>
      </p:grpSpPr>
      <p:sp>
        <p:nvSpPr>
          <p:cNvPr id="1520" name="Google Shape;1520;p198"/>
          <p:cNvSpPr txBox="1"/>
          <p:nvPr>
            <p:ph idx="1" type="subTitle"/>
          </p:nvPr>
        </p:nvSpPr>
        <p:spPr>
          <a:xfrm>
            <a:off x="6234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ImageDataGenerator - Normalization</a:t>
            </a:r>
            <a:endParaRPr>
              <a:solidFill>
                <a:srgbClr val="38761D"/>
              </a:solidFill>
            </a:endParaRPr>
          </a:p>
        </p:txBody>
      </p:sp>
      <p:pic>
        <p:nvPicPr>
          <p:cNvPr id="1521" name="Google Shape;1521;p198"/>
          <p:cNvPicPr preferRelativeResize="0"/>
          <p:nvPr/>
        </p:nvPicPr>
        <p:blipFill>
          <a:blip r:embed="rId3">
            <a:alphaModFix/>
          </a:blip>
          <a:stretch>
            <a:fillRect/>
          </a:stretch>
        </p:blipFill>
        <p:spPr>
          <a:xfrm>
            <a:off x="0" y="0"/>
            <a:ext cx="1466275" cy="730575"/>
          </a:xfrm>
          <a:prstGeom prst="rect">
            <a:avLst/>
          </a:prstGeom>
          <a:noFill/>
          <a:ln>
            <a:noFill/>
          </a:ln>
        </p:spPr>
      </p:pic>
      <p:sp>
        <p:nvSpPr>
          <p:cNvPr id="1522" name="Google Shape;1522;p198"/>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Normalization with ImageDataGenerator</a:t>
            </a:r>
            <a:br>
              <a:rPr b="1" lang="en" sz="1200">
                <a:solidFill>
                  <a:schemeClr val="dk1"/>
                </a:solidFill>
              </a:rPr>
            </a:b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In this code example, we instantiate the </a:t>
            </a:r>
            <a:r>
              <a:rPr lang="en" sz="1200">
                <a:solidFill>
                  <a:srgbClr val="0D904F"/>
                </a:solidFill>
                <a:latin typeface="Consolas"/>
                <a:ea typeface="Consolas"/>
                <a:cs typeface="Consolas"/>
                <a:sym typeface="Consolas"/>
              </a:rPr>
              <a:t>ImageDataGenerator</a:t>
            </a:r>
            <a:r>
              <a:rPr lang="en" sz="1200">
                <a:solidFill>
                  <a:schemeClr val="dk1"/>
                </a:solidFill>
              </a:rPr>
              <a:t> to do a normalization of the pixel data by squashing the values between 0 and 1, and then perform the normalization by invoking the </a:t>
            </a:r>
            <a:r>
              <a:rPr lang="en" sz="1200">
                <a:solidFill>
                  <a:srgbClr val="0D904F"/>
                </a:solidFill>
                <a:latin typeface="Consolas"/>
                <a:ea typeface="Consolas"/>
                <a:cs typeface="Consolas"/>
                <a:sym typeface="Consolas"/>
              </a:rPr>
              <a:t>fit()</a:t>
            </a:r>
            <a:r>
              <a:rPr lang="en" sz="1200">
                <a:solidFill>
                  <a:schemeClr val="dk1"/>
                </a:solidFill>
              </a:rPr>
              <a:t> method of the training data (x_train).</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523" name="Google Shape;1523;p198"/>
          <p:cNvGraphicFramePr/>
          <p:nvPr/>
        </p:nvGraphicFramePr>
        <p:xfrm>
          <a:off x="500700" y="1856113"/>
          <a:ext cx="3000000" cy="3000000"/>
        </p:xfrm>
        <a:graphic>
          <a:graphicData uri="http://schemas.openxmlformats.org/drawingml/2006/table">
            <a:tbl>
              <a:tblPr>
                <a:noFill/>
                <a:tableStyleId>{B919AB72-B1D8-40D2-A9E9-02AD8994AEB8}</a:tableStyleId>
              </a:tblPr>
              <a:tblGrid>
                <a:gridCol w="7862400"/>
              </a:tblGrid>
              <a:tr h="609425">
                <a:tc>
                  <a:txBody>
                    <a:bodyPr>
                      <a:noAutofit/>
                    </a:bodyPr>
                    <a:lstStyle/>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keras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preprocessing</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image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ImageDataGenerator</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specify normalizing the pixel data between 0 and 1 (for 8 bits per pixel/per channel)</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datagen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ImageDataGenerator</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rescale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255.0</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normalize the pixels pixels in the training data</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datagen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fit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x_train</a:t>
                      </a:r>
                      <a:r>
                        <a:rPr lang="en" sz="1000">
                          <a:solidFill>
                            <a:srgbClr val="616161"/>
                          </a:solidFill>
                          <a:latin typeface="Consolas"/>
                          <a:ea typeface="Consolas"/>
                          <a:cs typeface="Consolas"/>
                          <a:sym typeface="Consolas"/>
                        </a:rPr>
                        <a:t>)</a:t>
                      </a:r>
                      <a:endParaRPr sz="1000">
                        <a:solidFill>
                          <a:srgbClr val="455A64"/>
                        </a:solidFill>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1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27" name="Shape 1527"/>
        <p:cNvGrpSpPr/>
        <p:nvPr/>
      </p:nvGrpSpPr>
      <p:grpSpPr>
        <a:xfrm>
          <a:off x="0" y="0"/>
          <a:ext cx="0" cy="0"/>
          <a:chOff x="0" y="0"/>
          <a:chExt cx="0" cy="0"/>
        </a:xfrm>
      </p:grpSpPr>
      <p:sp>
        <p:nvSpPr>
          <p:cNvPr id="1528" name="Google Shape;1528;p199"/>
          <p:cNvSpPr txBox="1"/>
          <p:nvPr>
            <p:ph idx="1" type="subTitle"/>
          </p:nvPr>
        </p:nvSpPr>
        <p:spPr>
          <a:xfrm>
            <a:off x="6234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ImageDataGenerator - Normalization</a:t>
            </a:r>
            <a:endParaRPr>
              <a:solidFill>
                <a:srgbClr val="38761D"/>
              </a:solidFill>
            </a:endParaRPr>
          </a:p>
        </p:txBody>
      </p:sp>
      <p:pic>
        <p:nvPicPr>
          <p:cNvPr id="1529" name="Google Shape;1529;p199"/>
          <p:cNvPicPr preferRelativeResize="0"/>
          <p:nvPr/>
        </p:nvPicPr>
        <p:blipFill>
          <a:blip r:embed="rId3">
            <a:alphaModFix/>
          </a:blip>
          <a:stretch>
            <a:fillRect/>
          </a:stretch>
        </p:blipFill>
        <p:spPr>
          <a:xfrm>
            <a:off x="0" y="0"/>
            <a:ext cx="1466275" cy="730575"/>
          </a:xfrm>
          <a:prstGeom prst="rect">
            <a:avLst/>
          </a:prstGeom>
          <a:noFill/>
          <a:ln>
            <a:noFill/>
          </a:ln>
        </p:spPr>
      </p:pic>
      <p:sp>
        <p:nvSpPr>
          <p:cNvPr id="1530" name="Google Shape;1530;p199"/>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Standardization </a:t>
            </a:r>
            <a:r>
              <a:rPr b="1" lang="en" sz="1200">
                <a:solidFill>
                  <a:schemeClr val="dk1"/>
                </a:solidFill>
              </a:rPr>
              <a:t>with ImageDataGenerator</a:t>
            </a:r>
            <a:br>
              <a:rPr b="1" lang="en" sz="1200">
                <a:solidFill>
                  <a:schemeClr val="dk1"/>
                </a:solidFill>
              </a:rPr>
            </a:b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Alternately, we can normalize the pixel data by centering it around the mean (i.e., per channel mean) by setting the </a:t>
            </a:r>
            <a:r>
              <a:rPr lang="en" sz="1200">
                <a:solidFill>
                  <a:srgbClr val="0D904F"/>
                </a:solidFill>
                <a:latin typeface="Consolas"/>
                <a:ea typeface="Consolas"/>
                <a:cs typeface="Consolas"/>
                <a:sym typeface="Consolas"/>
              </a:rPr>
              <a:t>featurewise_center</a:t>
            </a:r>
            <a:r>
              <a:rPr lang="en" sz="1200">
                <a:solidFill>
                  <a:schemeClr val="dk1"/>
                </a:solidFill>
              </a:rPr>
              <a:t> to </a:t>
            </a:r>
            <a:r>
              <a:rPr lang="en" sz="1200">
                <a:solidFill>
                  <a:srgbClr val="0D904F"/>
                </a:solidFill>
                <a:latin typeface="Consolas"/>
                <a:ea typeface="Consolas"/>
                <a:cs typeface="Consolas"/>
                <a:sym typeface="Consolas"/>
              </a:rPr>
              <a:t>True</a:t>
            </a:r>
            <a:r>
              <a:rPr lang="en" sz="1200">
                <a:solidFill>
                  <a:schemeClr val="dk1"/>
                </a:solidFill>
              </a:rPr>
              <a:t>.</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Additionally, we can specify to do </a:t>
            </a:r>
            <a:r>
              <a:rPr b="1" lang="en" sz="1200">
                <a:solidFill>
                  <a:srgbClr val="0000FF"/>
                </a:solidFill>
              </a:rPr>
              <a:t>standardization</a:t>
            </a:r>
            <a:r>
              <a:rPr lang="en" sz="1200">
                <a:solidFill>
                  <a:schemeClr val="dk1"/>
                </a:solidFill>
              </a:rPr>
              <a:t> of both centering the pixel data around the mean (i.e., per channel) and squashing the values to +/- one standard deviation by setting </a:t>
            </a:r>
            <a:r>
              <a:rPr lang="en" sz="1200">
                <a:solidFill>
                  <a:srgbClr val="0D904F"/>
                </a:solidFill>
                <a:latin typeface="Consolas"/>
                <a:ea typeface="Consolas"/>
                <a:cs typeface="Consolas"/>
                <a:sym typeface="Consolas"/>
              </a:rPr>
              <a:t>featurewise_std_normalization</a:t>
            </a:r>
            <a:r>
              <a:rPr lang="en" sz="1200">
                <a:solidFill>
                  <a:schemeClr val="dk1"/>
                </a:solidFill>
              </a:rPr>
              <a:t> to </a:t>
            </a:r>
            <a:r>
              <a:rPr lang="en" sz="1200">
                <a:solidFill>
                  <a:srgbClr val="0D904F"/>
                </a:solidFill>
                <a:latin typeface="Consolas"/>
                <a:ea typeface="Consolas"/>
                <a:cs typeface="Consolas"/>
                <a:sym typeface="Consolas"/>
              </a:rPr>
              <a:t>True</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531" name="Google Shape;1531;p199"/>
          <p:cNvGraphicFramePr/>
          <p:nvPr/>
        </p:nvGraphicFramePr>
        <p:xfrm>
          <a:off x="477125" y="3835738"/>
          <a:ext cx="3000000" cy="3000000"/>
        </p:xfrm>
        <a:graphic>
          <a:graphicData uri="http://schemas.openxmlformats.org/drawingml/2006/table">
            <a:tbl>
              <a:tblPr>
                <a:noFill/>
                <a:tableStyleId>{B919AB72-B1D8-40D2-A9E9-02AD8994AEB8}</a:tableStyleId>
              </a:tblPr>
              <a:tblGrid>
                <a:gridCol w="7862400"/>
              </a:tblGrid>
              <a:tr h="609425">
                <a:tc>
                  <a:txBody>
                    <a:bodyPr>
                      <a:noAutofit/>
                    </a:bodyPr>
                    <a:lstStyle/>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specify normalizing the pixel data by centering them around a mean of 0 and </a:t>
                      </a:r>
                      <a:br>
                        <a:rPr lang="en" sz="1000">
                          <a:solidFill>
                            <a:schemeClr val="dk1"/>
                          </a:solidFill>
                          <a:latin typeface="Consolas"/>
                          <a:ea typeface="Consolas"/>
                          <a:cs typeface="Consolas"/>
                          <a:sym typeface="Consolas"/>
                        </a:rPr>
                      </a:br>
                      <a:r>
                        <a:rPr lang="en" sz="1000">
                          <a:solidFill>
                            <a:srgbClr val="455A64"/>
                          </a:solidFill>
                          <a:latin typeface="Consolas"/>
                          <a:ea typeface="Consolas"/>
                          <a:cs typeface="Consolas"/>
                          <a:sym typeface="Consolas"/>
                        </a:rPr>
                        <a:t># squashing the values within +/- one standard deviation</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datagen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ImageDataGenerator</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featurewise_std_normalization</a:t>
                      </a:r>
                      <a:r>
                        <a:rPr lang="en" sz="1000">
                          <a:solidFill>
                            <a:srgbClr val="616161"/>
                          </a:solidFill>
                          <a:latin typeface="Consolas"/>
                          <a:ea typeface="Consolas"/>
                          <a:cs typeface="Consolas"/>
                          <a:sym typeface="Consolas"/>
                        </a:rPr>
                        <a:t>=</a:t>
                      </a:r>
                      <a:r>
                        <a:rPr lang="en" sz="1000">
                          <a:solidFill>
                            <a:srgbClr val="9C27B0"/>
                          </a:solidFill>
                          <a:latin typeface="Consolas"/>
                          <a:ea typeface="Consolas"/>
                          <a:cs typeface="Consolas"/>
                          <a:sym typeface="Consolas"/>
                        </a:rPr>
                        <a:t>True</a:t>
                      </a:r>
                      <a:r>
                        <a:rPr lang="en" sz="1000">
                          <a:solidFill>
                            <a:srgbClr val="616161"/>
                          </a:solidFill>
                          <a:latin typeface="Consolas"/>
                          <a:ea typeface="Consolas"/>
                          <a:cs typeface="Consolas"/>
                          <a:sym typeface="Consolas"/>
                        </a:rPr>
                        <a:t>)</a:t>
                      </a:r>
                      <a:endParaRPr sz="1000">
                        <a:solidFill>
                          <a:srgbClr val="9C27B0"/>
                        </a:solidFill>
                        <a:latin typeface="Consolas"/>
                        <a:ea typeface="Consolas"/>
                        <a:cs typeface="Consolas"/>
                        <a:sym typeface="Consolas"/>
                      </a:endParaRPr>
                    </a:p>
                  </a:txBody>
                  <a:tcPr marT="63500" marB="63500" marR="63500" marL="63500">
                    <a:solidFill>
                      <a:srgbClr val="FAFAFA"/>
                    </a:solidFill>
                  </a:tcPr>
                </a:tc>
              </a:tr>
            </a:tbl>
          </a:graphicData>
        </a:graphic>
      </p:graphicFrame>
      <p:graphicFrame>
        <p:nvGraphicFramePr>
          <p:cNvPr id="1532" name="Google Shape;1532;p199"/>
          <p:cNvGraphicFramePr/>
          <p:nvPr/>
        </p:nvGraphicFramePr>
        <p:xfrm>
          <a:off x="535250" y="2051838"/>
          <a:ext cx="3000000" cy="3000000"/>
        </p:xfrm>
        <a:graphic>
          <a:graphicData uri="http://schemas.openxmlformats.org/drawingml/2006/table">
            <a:tbl>
              <a:tblPr>
                <a:noFill/>
                <a:tableStyleId>{B919AB72-B1D8-40D2-A9E9-02AD8994AEB8}</a:tableStyleId>
              </a:tblPr>
              <a:tblGrid>
                <a:gridCol w="7862400"/>
              </a:tblGrid>
              <a:tr h="609425">
                <a:tc>
                  <a:txBody>
                    <a:bodyPr>
                      <a:noAutofit/>
                    </a:bodyPr>
                    <a:lstStyle/>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specify normalizing the pixel data by centering them around a mean of 0</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datagen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ImageDataGenerator</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featurewise_center</a:t>
                      </a:r>
                      <a:r>
                        <a:rPr lang="en" sz="1000">
                          <a:solidFill>
                            <a:srgbClr val="616161"/>
                          </a:solidFill>
                          <a:latin typeface="Consolas"/>
                          <a:ea typeface="Consolas"/>
                          <a:cs typeface="Consolas"/>
                          <a:sym typeface="Consolas"/>
                        </a:rPr>
                        <a:t>=</a:t>
                      </a:r>
                      <a:r>
                        <a:rPr lang="en" sz="1000">
                          <a:solidFill>
                            <a:srgbClr val="9C27B0"/>
                          </a:solidFill>
                          <a:latin typeface="Consolas"/>
                          <a:ea typeface="Consolas"/>
                          <a:cs typeface="Consolas"/>
                          <a:sym typeface="Consolas"/>
                        </a:rPr>
                        <a:t>True</a:t>
                      </a:r>
                      <a:r>
                        <a:rPr lang="en" sz="1000">
                          <a:solidFill>
                            <a:srgbClr val="616161"/>
                          </a:solidFill>
                          <a:latin typeface="Consolas"/>
                          <a:ea typeface="Consolas"/>
                          <a:cs typeface="Consolas"/>
                          <a:sym typeface="Consolas"/>
                        </a:rPr>
                        <a:t>)</a:t>
                      </a:r>
                      <a:endParaRPr sz="1000">
                        <a:solidFill>
                          <a:srgbClr val="455A64"/>
                        </a:solidFill>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1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36" name="Shape 1536"/>
        <p:cNvGrpSpPr/>
        <p:nvPr/>
      </p:nvGrpSpPr>
      <p:grpSpPr>
        <a:xfrm>
          <a:off x="0" y="0"/>
          <a:ext cx="0" cy="0"/>
          <a:chOff x="0" y="0"/>
          <a:chExt cx="0" cy="0"/>
        </a:xfrm>
      </p:grpSpPr>
      <p:sp>
        <p:nvSpPr>
          <p:cNvPr id="1537" name="Google Shape;1537;p200"/>
          <p:cNvSpPr txBox="1"/>
          <p:nvPr>
            <p:ph idx="1" type="subTitle"/>
          </p:nvPr>
        </p:nvSpPr>
        <p:spPr>
          <a:xfrm>
            <a:off x="6234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ImageDataGenerator - Data Type</a:t>
            </a:r>
            <a:endParaRPr>
              <a:solidFill>
                <a:srgbClr val="38761D"/>
              </a:solidFill>
            </a:endParaRPr>
          </a:p>
        </p:txBody>
      </p:sp>
      <p:pic>
        <p:nvPicPr>
          <p:cNvPr id="1538" name="Google Shape;1538;p200"/>
          <p:cNvPicPr preferRelativeResize="0"/>
          <p:nvPr/>
        </p:nvPicPr>
        <p:blipFill>
          <a:blip r:embed="rId3">
            <a:alphaModFix/>
          </a:blip>
          <a:stretch>
            <a:fillRect/>
          </a:stretch>
        </p:blipFill>
        <p:spPr>
          <a:xfrm>
            <a:off x="0" y="0"/>
            <a:ext cx="1466275" cy="730575"/>
          </a:xfrm>
          <a:prstGeom prst="rect">
            <a:avLst/>
          </a:prstGeom>
          <a:noFill/>
          <a:ln>
            <a:noFill/>
          </a:ln>
        </p:spPr>
      </p:pic>
      <p:sp>
        <p:nvSpPr>
          <p:cNvPr id="1539" name="Google Shape;1539;p200"/>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Setting Data Type with</a:t>
            </a:r>
            <a:r>
              <a:rPr b="1" lang="en" sz="1200">
                <a:solidFill>
                  <a:schemeClr val="dk1"/>
                </a:solidFill>
              </a:rPr>
              <a:t> ImageDataGenerator</a:t>
            </a:r>
            <a:br>
              <a:rPr b="1" lang="en" sz="1200">
                <a:solidFill>
                  <a:schemeClr val="dk1"/>
                </a:solidFill>
              </a:rPr>
            </a:br>
            <a:endParaRPr i="1" sz="1100">
              <a:solidFill>
                <a:schemeClr val="dk1"/>
              </a:solidFill>
            </a:endParaRPr>
          </a:p>
          <a:p>
            <a:pPr indent="0" lvl="0" marL="0" rtl="0" algn="l">
              <a:lnSpc>
                <a:spcPct val="115000"/>
              </a:lnSpc>
              <a:spcBef>
                <a:spcPts val="0"/>
              </a:spcBef>
              <a:spcAft>
                <a:spcPts val="0"/>
              </a:spcAft>
              <a:buClr>
                <a:schemeClr val="dk1"/>
              </a:buClr>
              <a:buSzPts val="1100"/>
              <a:buFont typeface="Arial"/>
              <a:buNone/>
            </a:pPr>
            <a:br>
              <a:rPr lang="en" sz="1100">
                <a:solidFill>
                  <a:schemeClr val="dk1"/>
                </a:solidFill>
              </a:rPr>
            </a:br>
            <a:r>
              <a:rPr lang="en" sz="1200">
                <a:solidFill>
                  <a:schemeClr val="dk1"/>
                </a:solidFill>
              </a:rPr>
              <a:t>The data type of the pixel data, after optional normalization or standardization, by default with be a double precision float (FLOAT64). The parameter </a:t>
            </a:r>
            <a:r>
              <a:rPr lang="en" sz="1200">
                <a:solidFill>
                  <a:srgbClr val="0D904F"/>
                </a:solidFill>
                <a:latin typeface="Consolas"/>
                <a:ea typeface="Consolas"/>
                <a:cs typeface="Consolas"/>
                <a:sym typeface="Consolas"/>
              </a:rPr>
              <a:t>dtype</a:t>
            </a:r>
            <a:r>
              <a:rPr lang="en" sz="1200">
                <a:solidFill>
                  <a:schemeClr val="dk1"/>
                </a:solidFill>
              </a:rPr>
              <a:t> when specified, will cast the pixel data to the corresponding data type, which is specified as a </a:t>
            </a:r>
            <a:r>
              <a:rPr b="1" lang="en" sz="1200">
                <a:solidFill>
                  <a:srgbClr val="0000FF"/>
                </a:solidFill>
              </a:rPr>
              <a:t>numpy data type</a:t>
            </a:r>
            <a:r>
              <a:rPr lang="en" sz="1200">
                <a:solidFill>
                  <a:schemeClr val="dk1"/>
                </a:solidFill>
              </a:rPr>
              <a:t> (e.g., np.float32 for FLOAT32).</a:t>
            </a:r>
            <a:endParaRPr sz="1200">
              <a:solidFill>
                <a:schemeClr val="dk1"/>
              </a:solidFill>
            </a:endParaRPr>
          </a:p>
          <a:p>
            <a:pPr indent="0" lvl="0" marL="0" rtl="0" algn="ctr">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540" name="Google Shape;1540;p200"/>
          <p:cNvGraphicFramePr/>
          <p:nvPr/>
        </p:nvGraphicFramePr>
        <p:xfrm>
          <a:off x="536050" y="2521863"/>
          <a:ext cx="3000000" cy="3000000"/>
        </p:xfrm>
        <a:graphic>
          <a:graphicData uri="http://schemas.openxmlformats.org/drawingml/2006/table">
            <a:tbl>
              <a:tblPr>
                <a:noFill/>
                <a:tableStyleId>{B919AB72-B1D8-40D2-A9E9-02AD8994AEB8}</a:tableStyleId>
              </a:tblPr>
              <a:tblGrid>
                <a:gridCol w="7862400"/>
              </a:tblGrid>
              <a:tr h="609425">
                <a:tc>
                  <a:txBody>
                    <a:bodyPr>
                      <a:noAutofit/>
                    </a:bodyPr>
                    <a:lstStyle/>
                    <a:p>
                      <a:pPr indent="0" lvl="0" marL="0" rtl="0" algn="l">
                        <a:lnSpc>
                          <a:spcPct val="115000"/>
                        </a:lnSpc>
                        <a:spcBef>
                          <a:spcPts val="0"/>
                        </a:spcBef>
                        <a:spcAft>
                          <a:spcPts val="0"/>
                        </a:spcAft>
                        <a:buClr>
                          <a:srgbClr val="000000"/>
                        </a:buClr>
                        <a:buSzPts val="1100"/>
                        <a:buFont typeface="Arial"/>
                        <a:buNone/>
                      </a:pPr>
                      <a:r>
                        <a:rPr lang="en" sz="1000">
                          <a:solidFill>
                            <a:srgbClr val="455A64"/>
                          </a:solidFill>
                          <a:latin typeface="Consolas"/>
                          <a:ea typeface="Consolas"/>
                          <a:cs typeface="Consolas"/>
                          <a:sym typeface="Consolas"/>
                        </a:rPr>
                        <a:t># specify normalizing the pixel data by centering them around a mean of 0 and </a:t>
                      </a:r>
                      <a:br>
                        <a:rPr lang="en" sz="1000">
                          <a:solidFill>
                            <a:srgbClr val="000000"/>
                          </a:solidFill>
                          <a:latin typeface="Consolas"/>
                          <a:ea typeface="Consolas"/>
                          <a:cs typeface="Consolas"/>
                          <a:sym typeface="Consolas"/>
                        </a:rPr>
                      </a:br>
                      <a:r>
                        <a:rPr lang="en" sz="1000">
                          <a:solidFill>
                            <a:srgbClr val="455A64"/>
                          </a:solidFill>
                          <a:latin typeface="Consolas"/>
                          <a:ea typeface="Consolas"/>
                          <a:cs typeface="Consolas"/>
                          <a:sym typeface="Consolas"/>
                        </a:rPr>
                        <a:t># squashing the values within +/- one standard deviation</a:t>
                      </a:r>
                      <a:endParaRPr sz="1000">
                        <a:solidFill>
                          <a:srgbClr val="000000"/>
                        </a:solidFill>
                        <a:latin typeface="Consolas"/>
                        <a:ea typeface="Consolas"/>
                        <a:cs typeface="Consolas"/>
                        <a:sym typeface="Consolas"/>
                      </a:endParaRPr>
                    </a:p>
                    <a:p>
                      <a:pPr indent="0" lvl="0" marL="0" rtl="0" algn="l">
                        <a:lnSpc>
                          <a:spcPct val="115000"/>
                        </a:lnSpc>
                        <a:spcBef>
                          <a:spcPts val="0"/>
                        </a:spcBef>
                        <a:spcAft>
                          <a:spcPts val="0"/>
                        </a:spcAft>
                        <a:buClr>
                          <a:srgbClr val="000000"/>
                        </a:buClr>
                        <a:buSzPts val="1100"/>
                        <a:buFont typeface="Arial"/>
                        <a:buNone/>
                      </a:pPr>
                      <a:r>
                        <a:rPr lang="en" sz="1000">
                          <a:solidFill>
                            <a:srgbClr val="000000"/>
                          </a:solidFill>
                          <a:latin typeface="Consolas"/>
                          <a:ea typeface="Consolas"/>
                          <a:cs typeface="Consolas"/>
                          <a:sym typeface="Consolas"/>
                        </a:rPr>
                        <a:t>datagen </a:t>
                      </a:r>
                      <a:r>
                        <a:rPr lang="en" sz="1000">
                          <a:solidFill>
                            <a:srgbClr val="616161"/>
                          </a:solidFill>
                          <a:latin typeface="Consolas"/>
                          <a:ea typeface="Consolas"/>
                          <a:cs typeface="Consolas"/>
                          <a:sym typeface="Consolas"/>
                        </a:rPr>
                        <a:t>=</a:t>
                      </a:r>
                      <a:r>
                        <a:rPr lang="en" sz="1000">
                          <a:solidFill>
                            <a:srgbClr val="000000"/>
                          </a:solidFill>
                          <a:latin typeface="Consolas"/>
                          <a:ea typeface="Consolas"/>
                          <a:cs typeface="Consolas"/>
                          <a:sym typeface="Consolas"/>
                        </a:rPr>
                        <a:t> </a:t>
                      </a:r>
                      <a:r>
                        <a:rPr lang="en" sz="1000">
                          <a:solidFill>
                            <a:srgbClr val="3367D6"/>
                          </a:solidFill>
                          <a:latin typeface="Consolas"/>
                          <a:ea typeface="Consolas"/>
                          <a:cs typeface="Consolas"/>
                          <a:sym typeface="Consolas"/>
                        </a:rPr>
                        <a:t>ImageDataGenerator</a:t>
                      </a:r>
                      <a:r>
                        <a:rPr lang="en" sz="1000">
                          <a:solidFill>
                            <a:srgbClr val="616161"/>
                          </a:solidFill>
                          <a:latin typeface="Consolas"/>
                          <a:ea typeface="Consolas"/>
                          <a:cs typeface="Consolas"/>
                          <a:sym typeface="Consolas"/>
                        </a:rPr>
                        <a:t>(</a:t>
                      </a:r>
                      <a:r>
                        <a:rPr lang="en" sz="1000">
                          <a:solidFill>
                            <a:srgbClr val="000000"/>
                          </a:solidFill>
                          <a:latin typeface="Consolas"/>
                          <a:ea typeface="Consolas"/>
                          <a:cs typeface="Consolas"/>
                          <a:sym typeface="Consolas"/>
                        </a:rPr>
                        <a:t>featurewise_std_normalization</a:t>
                      </a:r>
                      <a:r>
                        <a:rPr lang="en" sz="1000">
                          <a:solidFill>
                            <a:srgbClr val="616161"/>
                          </a:solidFill>
                          <a:latin typeface="Consolas"/>
                          <a:ea typeface="Consolas"/>
                          <a:cs typeface="Consolas"/>
                          <a:sym typeface="Consolas"/>
                        </a:rPr>
                        <a:t>=</a:t>
                      </a:r>
                      <a:r>
                        <a:rPr lang="en" sz="1000">
                          <a:solidFill>
                            <a:srgbClr val="9C27B0"/>
                          </a:solidFill>
                          <a:latin typeface="Consolas"/>
                          <a:ea typeface="Consolas"/>
                          <a:cs typeface="Consolas"/>
                          <a:sym typeface="Consolas"/>
                        </a:rPr>
                        <a:t>True</a:t>
                      </a:r>
                      <a:r>
                        <a:rPr lang="en" sz="1000">
                          <a:latin typeface="Consolas"/>
                          <a:ea typeface="Consolas"/>
                          <a:cs typeface="Consolas"/>
                          <a:sym typeface="Consolas"/>
                        </a:rPr>
                        <a:t>,</a:t>
                      </a:r>
                      <a:r>
                        <a:rPr lang="en" sz="1000">
                          <a:solidFill>
                            <a:srgbClr val="9C27B0"/>
                          </a:solidFill>
                          <a:latin typeface="Consolas"/>
                          <a:ea typeface="Consolas"/>
                          <a:cs typeface="Consolas"/>
                          <a:sym typeface="Consolas"/>
                        </a:rPr>
                        <a:t> </a:t>
                      </a:r>
                      <a:r>
                        <a:rPr lang="en" sz="1000">
                          <a:latin typeface="Consolas"/>
                          <a:ea typeface="Consolas"/>
                          <a:cs typeface="Consolas"/>
                          <a:sym typeface="Consolas"/>
                        </a:rPr>
                        <a:t>dtype=np.float32</a:t>
                      </a:r>
                      <a:r>
                        <a:rPr lang="en" sz="1000">
                          <a:solidFill>
                            <a:srgbClr val="616161"/>
                          </a:solidFill>
                          <a:latin typeface="Consolas"/>
                          <a:ea typeface="Consolas"/>
                          <a:cs typeface="Consolas"/>
                          <a:sym typeface="Consolas"/>
                        </a:rPr>
                        <a:t>)</a:t>
                      </a:r>
                      <a:endParaRPr sz="1000">
                        <a:solidFill>
                          <a:srgbClr val="9C27B0"/>
                        </a:solidFill>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1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44" name="Shape 1544"/>
        <p:cNvGrpSpPr/>
        <p:nvPr/>
      </p:nvGrpSpPr>
      <p:grpSpPr>
        <a:xfrm>
          <a:off x="0" y="0"/>
          <a:ext cx="0" cy="0"/>
          <a:chOff x="0" y="0"/>
          <a:chExt cx="0" cy="0"/>
        </a:xfrm>
      </p:grpSpPr>
      <p:sp>
        <p:nvSpPr>
          <p:cNvPr id="1545" name="Google Shape;1545;p201"/>
          <p:cNvSpPr txBox="1"/>
          <p:nvPr>
            <p:ph idx="1" type="subTitle"/>
          </p:nvPr>
        </p:nvSpPr>
        <p:spPr>
          <a:xfrm>
            <a:off x="6234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flow_from_directory()</a:t>
            </a:r>
            <a:r>
              <a:rPr lang="en">
                <a:solidFill>
                  <a:srgbClr val="38761D"/>
                </a:solidFill>
              </a:rPr>
              <a:t> - Resizing</a:t>
            </a:r>
            <a:endParaRPr>
              <a:solidFill>
                <a:srgbClr val="38761D"/>
              </a:solidFill>
            </a:endParaRPr>
          </a:p>
        </p:txBody>
      </p:sp>
      <p:pic>
        <p:nvPicPr>
          <p:cNvPr id="1546" name="Google Shape;1546;p201"/>
          <p:cNvPicPr preferRelativeResize="0"/>
          <p:nvPr/>
        </p:nvPicPr>
        <p:blipFill>
          <a:blip r:embed="rId3">
            <a:alphaModFix/>
          </a:blip>
          <a:stretch>
            <a:fillRect/>
          </a:stretch>
        </p:blipFill>
        <p:spPr>
          <a:xfrm>
            <a:off x="0" y="0"/>
            <a:ext cx="1466275" cy="730575"/>
          </a:xfrm>
          <a:prstGeom prst="rect">
            <a:avLst/>
          </a:prstGeom>
          <a:noFill/>
          <a:ln>
            <a:noFill/>
          </a:ln>
        </p:spPr>
      </p:pic>
      <p:sp>
        <p:nvSpPr>
          <p:cNvPr id="1547" name="Google Shape;1547;p201"/>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flow_from_directory() Method - Resizing</a:t>
            </a:r>
            <a:br>
              <a:rPr b="1" lang="en" sz="1200">
                <a:solidFill>
                  <a:schemeClr val="dk1"/>
                </a:solidFill>
              </a:rPr>
            </a:br>
            <a:endParaRPr i="1" sz="1100">
              <a:solidFill>
                <a:schemeClr val="dk1"/>
              </a:solidFill>
            </a:endParaRPr>
          </a:p>
          <a:p>
            <a:pPr indent="0" lvl="0" marL="0" rtl="0" algn="l">
              <a:lnSpc>
                <a:spcPct val="115000"/>
              </a:lnSpc>
              <a:spcBef>
                <a:spcPts val="0"/>
              </a:spcBef>
              <a:spcAft>
                <a:spcPts val="0"/>
              </a:spcAft>
              <a:buNone/>
            </a:pPr>
            <a:r>
              <a:rPr lang="en" sz="1100">
                <a:solidFill>
                  <a:schemeClr val="dk1"/>
                </a:solidFill>
              </a:rPr>
              <a:t>When feeding data during training to a Keras model, the data is </a:t>
            </a:r>
            <a:r>
              <a:rPr b="1" lang="en" sz="1100">
                <a:solidFill>
                  <a:srgbClr val="0000FF"/>
                </a:solidFill>
              </a:rPr>
              <a:t>either feed from in-memory or on-disk</a:t>
            </a:r>
            <a:r>
              <a:rPr lang="en" sz="1100">
                <a:solidFill>
                  <a:schemeClr val="dk1"/>
                </a:solidFill>
              </a:rPr>
              <a:t>. When feeding in-memory using the </a:t>
            </a:r>
            <a:r>
              <a:rPr lang="en" sz="1100">
                <a:solidFill>
                  <a:srgbClr val="0D904F"/>
                </a:solidFill>
                <a:latin typeface="Consolas"/>
                <a:ea typeface="Consolas"/>
                <a:cs typeface="Consolas"/>
                <a:sym typeface="Consolas"/>
              </a:rPr>
              <a:t>flow()</a:t>
            </a:r>
            <a:r>
              <a:rPr lang="en" sz="1100">
                <a:solidFill>
                  <a:schemeClr val="dk1"/>
                </a:solidFill>
              </a:rPr>
              <a:t> method, you must resize the images prior to feeding the neural network, such as the methods we described using PIL or OpenCV.</a:t>
            </a:r>
            <a:endParaRPr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100">
                <a:solidFill>
                  <a:schemeClr val="dk1"/>
                </a:solidFill>
              </a:rPr>
              <a:t>When you feed from on-disk using the </a:t>
            </a:r>
            <a:r>
              <a:rPr lang="en" sz="1100">
                <a:solidFill>
                  <a:srgbClr val="0D904F"/>
                </a:solidFill>
                <a:latin typeface="Consolas"/>
                <a:ea typeface="Consolas"/>
                <a:cs typeface="Consolas"/>
                <a:sym typeface="Consolas"/>
              </a:rPr>
              <a:t>flow_from_directory()</a:t>
            </a:r>
            <a:r>
              <a:rPr lang="en" sz="1100">
                <a:solidFill>
                  <a:schemeClr val="dk1"/>
                </a:solidFill>
              </a:rPr>
              <a:t>, your set the parameter </a:t>
            </a:r>
            <a:r>
              <a:rPr lang="en" sz="1100">
                <a:solidFill>
                  <a:srgbClr val="0D904F"/>
                </a:solidFill>
                <a:latin typeface="Consolas"/>
                <a:ea typeface="Consolas"/>
                <a:cs typeface="Consolas"/>
                <a:sym typeface="Consolas"/>
              </a:rPr>
              <a:t>target_size</a:t>
            </a:r>
            <a:r>
              <a:rPr lang="en" sz="1100">
                <a:solidFill>
                  <a:schemeClr val="dk1"/>
                </a:solidFill>
              </a:rPr>
              <a:t> to the height x width (HxW) of the input vector to the neural network.</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548" name="Google Shape;1548;p201"/>
          <p:cNvGraphicFramePr/>
          <p:nvPr/>
        </p:nvGraphicFramePr>
        <p:xfrm>
          <a:off x="488925" y="2798813"/>
          <a:ext cx="3000000" cy="3000000"/>
        </p:xfrm>
        <a:graphic>
          <a:graphicData uri="http://schemas.openxmlformats.org/drawingml/2006/table">
            <a:tbl>
              <a:tblPr>
                <a:noFill/>
                <a:tableStyleId>{B919AB72-B1D8-40D2-A9E9-02AD8994AEB8}</a:tableStyleId>
              </a:tblPr>
              <a:tblGrid>
                <a:gridCol w="7862400"/>
              </a:tblGrid>
              <a:tr h="609425">
                <a:tc>
                  <a:txBody>
                    <a:bodyPr>
                      <a:noAutofit/>
                    </a:bodyPr>
                    <a:lstStyle/>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Create generator for feeding neural network from on-disk, and</a:t>
                      </a: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resize images to 128 x 128 as being feed</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feeder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datagen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flow_from_directory</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'root_of_dataset'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target_size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128</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128</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Train the neural network by calling the fit_generator() method with the above feeder</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fit_generator</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feeder</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steps_per_epoch</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steps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epochs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epochs</a:t>
                      </a:r>
                      <a:r>
                        <a:rPr lang="en" sz="1000">
                          <a:solidFill>
                            <a:srgbClr val="616161"/>
                          </a:solidFill>
                          <a:latin typeface="Consolas"/>
                          <a:ea typeface="Consolas"/>
                          <a:cs typeface="Consolas"/>
                          <a:sym typeface="Consolas"/>
                        </a:rPr>
                        <a:t>)</a:t>
                      </a:r>
                      <a:endParaRPr sz="1000">
                        <a:solidFill>
                          <a:srgbClr val="455A64"/>
                        </a:solidFill>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8" name="Shape 188"/>
        <p:cNvGrpSpPr/>
        <p:nvPr/>
      </p:nvGrpSpPr>
      <p:grpSpPr>
        <a:xfrm>
          <a:off x="0" y="0"/>
          <a:ext cx="0" cy="0"/>
          <a:chOff x="0" y="0"/>
          <a:chExt cx="0" cy="0"/>
        </a:xfrm>
      </p:grpSpPr>
      <p:sp>
        <p:nvSpPr>
          <p:cNvPr id="189" name="Google Shape;189;p31"/>
          <p:cNvSpPr txBox="1"/>
          <p:nvPr>
            <p:ph idx="1" type="subTitle"/>
          </p:nvPr>
        </p:nvSpPr>
        <p:spPr>
          <a:xfrm>
            <a:off x="6826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Neural Networks - Sequential Example</a:t>
            </a:r>
            <a:endParaRPr>
              <a:solidFill>
                <a:srgbClr val="38761D"/>
              </a:solidFill>
            </a:endParaRPr>
          </a:p>
        </p:txBody>
      </p:sp>
      <p:pic>
        <p:nvPicPr>
          <p:cNvPr id="190" name="Google Shape;190;p31"/>
          <p:cNvPicPr preferRelativeResize="0"/>
          <p:nvPr/>
        </p:nvPicPr>
        <p:blipFill>
          <a:blip r:embed="rId3">
            <a:alphaModFix/>
          </a:blip>
          <a:stretch>
            <a:fillRect/>
          </a:stretch>
        </p:blipFill>
        <p:spPr>
          <a:xfrm>
            <a:off x="0" y="0"/>
            <a:ext cx="1466275" cy="730575"/>
          </a:xfrm>
          <a:prstGeom prst="rect">
            <a:avLst/>
          </a:prstGeom>
          <a:noFill/>
          <a:ln>
            <a:noFill/>
          </a:ln>
        </p:spPr>
      </p:pic>
      <p:sp>
        <p:nvSpPr>
          <p:cNvPr id="191" name="Google Shape;191;p31"/>
          <p:cNvSpPr txBox="1"/>
          <p:nvPr/>
        </p:nvSpPr>
        <p:spPr>
          <a:xfrm>
            <a:off x="824850" y="834125"/>
            <a:ext cx="7070100" cy="405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Sequential Approach Example (as List) - Three Layer FCNN</a:t>
            </a:r>
            <a:endParaRPr b="1" sz="1200">
              <a:solidFill>
                <a:schemeClr val="dk1"/>
              </a:solidFill>
            </a:endParaRPr>
          </a:p>
          <a:p>
            <a:pPr indent="0" lvl="0" marL="0" rtl="0" algn="l">
              <a:lnSpc>
                <a:spcPct val="115000"/>
              </a:lnSpc>
              <a:spcBef>
                <a:spcPts val="1100"/>
              </a:spcBef>
              <a:spcAft>
                <a:spcPts val="0"/>
              </a:spcAft>
              <a:buNone/>
            </a:pPr>
            <a:r>
              <a:rPr lang="en" sz="1200">
                <a:solidFill>
                  <a:schemeClr val="dk1"/>
                </a:solidFill>
              </a:rPr>
              <a:t>Alternatively, using the</a:t>
            </a:r>
            <a:r>
              <a:rPr lang="en" sz="1200">
                <a:solidFill>
                  <a:schemeClr val="dk1"/>
                </a:solidFill>
              </a:rPr>
              <a:t> </a:t>
            </a:r>
            <a:r>
              <a:rPr b="1" lang="en" sz="1200">
                <a:solidFill>
                  <a:schemeClr val="dk1"/>
                </a:solidFill>
                <a:highlight>
                  <a:srgbClr val="EFF0F1"/>
                </a:highlight>
              </a:rPr>
              <a:t>Sequential</a:t>
            </a:r>
            <a:r>
              <a:rPr b="1" lang="en" sz="1200">
                <a:solidFill>
                  <a:schemeClr val="dk1"/>
                </a:solidFill>
              </a:rPr>
              <a:t> </a:t>
            </a:r>
            <a:r>
              <a:rPr lang="en" sz="1200">
                <a:solidFill>
                  <a:schemeClr val="dk1"/>
                </a:solidFill>
              </a:rPr>
              <a:t>method, we will add the three layers by specifying them in a list in sequential order, and pass the list as a parameter when instantiating the </a:t>
            </a:r>
            <a:r>
              <a:rPr lang="en" sz="1200">
                <a:solidFill>
                  <a:schemeClr val="dk1"/>
                </a:solidFill>
                <a:highlight>
                  <a:srgbClr val="EFF0F1"/>
                </a:highlight>
              </a:rPr>
              <a:t>Sequential()</a:t>
            </a:r>
            <a:r>
              <a:rPr lang="en" sz="1200">
                <a:solidFill>
                  <a:schemeClr val="dk1"/>
                </a:solidFill>
              </a:rPr>
              <a:t> class object.</a:t>
            </a:r>
            <a:endParaRPr sz="1100">
              <a:solidFill>
                <a:schemeClr val="dk1"/>
              </a:solidFill>
            </a:endParaRPr>
          </a:p>
        </p:txBody>
      </p:sp>
      <p:graphicFrame>
        <p:nvGraphicFramePr>
          <p:cNvPr id="192" name="Google Shape;192;p31"/>
          <p:cNvGraphicFramePr/>
          <p:nvPr/>
        </p:nvGraphicFramePr>
        <p:xfrm>
          <a:off x="920488" y="2277675"/>
          <a:ext cx="3000000" cy="3000000"/>
        </p:xfrm>
        <a:graphic>
          <a:graphicData uri="http://schemas.openxmlformats.org/drawingml/2006/table">
            <a:tbl>
              <a:tblPr>
                <a:noFill/>
                <a:tableStyleId>{B919AB72-B1D8-40D2-A9E9-02AD8994AEB8}</a:tableStyleId>
              </a:tblPr>
              <a:tblGrid>
                <a:gridCol w="7136025"/>
              </a:tblGrid>
              <a:tr h="2461975">
                <a:tc>
                  <a:txBody>
                    <a:bodyPr>
                      <a:noAutofit/>
                    </a:bodyPr>
                    <a:lstStyle/>
                    <a:p>
                      <a:pPr indent="0" lvl="0" marL="0" rtl="0" algn="l">
                        <a:lnSpc>
                          <a:spcPct val="115000"/>
                        </a:lnSpc>
                        <a:spcBef>
                          <a:spcPts val="0"/>
                        </a:spcBef>
                        <a:spcAft>
                          <a:spcPts val="0"/>
                        </a:spcAft>
                        <a:buNone/>
                      </a:pPr>
                      <a:r>
                        <a:rPr lang="en" sz="1200">
                          <a:solidFill>
                            <a:srgbClr val="9C27B0"/>
                          </a:solidFill>
                          <a:latin typeface="Consolas"/>
                          <a:ea typeface="Consolas"/>
                          <a:cs typeface="Consolas"/>
                          <a:sym typeface="Consolas"/>
                        </a:rPr>
                        <a:t>from</a:t>
                      </a:r>
                      <a:r>
                        <a:rPr lang="en" sz="1200">
                          <a:latin typeface="Consolas"/>
                          <a:ea typeface="Consolas"/>
                          <a:cs typeface="Consolas"/>
                          <a:sym typeface="Consolas"/>
                        </a:rPr>
                        <a:t> keras </a:t>
                      </a:r>
                      <a:r>
                        <a:rPr lang="en" sz="1200">
                          <a:solidFill>
                            <a:srgbClr val="9C27B0"/>
                          </a:solidFill>
                          <a:latin typeface="Consolas"/>
                          <a:ea typeface="Consolas"/>
                          <a:cs typeface="Consolas"/>
                          <a:sym typeface="Consolas"/>
                        </a:rPr>
                        <a:t>import</a:t>
                      </a:r>
                      <a:r>
                        <a:rPr lang="en" sz="1200">
                          <a:latin typeface="Consolas"/>
                          <a:ea typeface="Consolas"/>
                          <a:cs typeface="Consolas"/>
                          <a:sym typeface="Consolas"/>
                        </a:rPr>
                        <a:t> </a:t>
                      </a:r>
                      <a:r>
                        <a:rPr lang="en" sz="1200">
                          <a:solidFill>
                            <a:srgbClr val="3367D6"/>
                          </a:solidFill>
                          <a:latin typeface="Consolas"/>
                          <a:ea typeface="Consolas"/>
                          <a:cs typeface="Consolas"/>
                          <a:sym typeface="Consolas"/>
                        </a:rPr>
                        <a:t>Sequential</a:t>
                      </a:r>
                      <a:endParaRPr sz="1200">
                        <a:latin typeface="Consolas"/>
                        <a:ea typeface="Consolas"/>
                        <a:cs typeface="Consolas"/>
                        <a:sym typeface="Consolas"/>
                      </a:endParaRPr>
                    </a:p>
                    <a:p>
                      <a:pPr indent="0" lvl="0" marL="0" rtl="0" algn="l">
                        <a:lnSpc>
                          <a:spcPct val="115000"/>
                        </a:lnSpc>
                        <a:spcBef>
                          <a:spcPts val="0"/>
                        </a:spcBef>
                        <a:spcAft>
                          <a:spcPts val="0"/>
                        </a:spcAft>
                        <a:buNone/>
                      </a:pPr>
                      <a:r>
                        <a:rPr lang="en" sz="1200">
                          <a:solidFill>
                            <a:srgbClr val="9C27B0"/>
                          </a:solidFill>
                          <a:latin typeface="Consolas"/>
                          <a:ea typeface="Consolas"/>
                          <a:cs typeface="Consolas"/>
                          <a:sym typeface="Consolas"/>
                        </a:rPr>
                        <a:t>from</a:t>
                      </a:r>
                      <a:r>
                        <a:rPr lang="en" sz="1200">
                          <a:latin typeface="Consolas"/>
                          <a:ea typeface="Consolas"/>
                          <a:cs typeface="Consolas"/>
                          <a:sym typeface="Consolas"/>
                        </a:rPr>
                        <a:t> keras</a:t>
                      </a:r>
                      <a:r>
                        <a:rPr lang="en" sz="1200">
                          <a:solidFill>
                            <a:srgbClr val="616161"/>
                          </a:solidFill>
                          <a:latin typeface="Consolas"/>
                          <a:ea typeface="Consolas"/>
                          <a:cs typeface="Consolas"/>
                          <a:sym typeface="Consolas"/>
                        </a:rPr>
                        <a:t>.</a:t>
                      </a:r>
                      <a:r>
                        <a:rPr lang="en" sz="1200">
                          <a:latin typeface="Consolas"/>
                          <a:ea typeface="Consolas"/>
                          <a:cs typeface="Consolas"/>
                          <a:sym typeface="Consolas"/>
                        </a:rPr>
                        <a:t>layers </a:t>
                      </a:r>
                      <a:r>
                        <a:rPr lang="en" sz="1200">
                          <a:solidFill>
                            <a:srgbClr val="9C27B0"/>
                          </a:solidFill>
                          <a:latin typeface="Consolas"/>
                          <a:ea typeface="Consolas"/>
                          <a:cs typeface="Consolas"/>
                          <a:sym typeface="Consolas"/>
                        </a:rPr>
                        <a:t>import</a:t>
                      </a:r>
                      <a:r>
                        <a:rPr lang="en" sz="1200">
                          <a:latin typeface="Consolas"/>
                          <a:ea typeface="Consolas"/>
                          <a:cs typeface="Consolas"/>
                          <a:sym typeface="Consolas"/>
                        </a:rPr>
                        <a:t> </a:t>
                      </a:r>
                      <a:r>
                        <a:rPr lang="en" sz="1200">
                          <a:solidFill>
                            <a:srgbClr val="3367D6"/>
                          </a:solidFill>
                          <a:latin typeface="Consolas"/>
                          <a:ea typeface="Consolas"/>
                          <a:cs typeface="Consolas"/>
                          <a:sym typeface="Consolas"/>
                        </a:rPr>
                        <a:t>Dense</a:t>
                      </a:r>
                      <a:endParaRPr sz="1200">
                        <a:latin typeface="Consolas"/>
                        <a:ea typeface="Consolas"/>
                        <a:cs typeface="Consolas"/>
                        <a:sym typeface="Consolas"/>
                      </a:endParaRPr>
                    </a:p>
                    <a:p>
                      <a:pPr indent="0" lvl="0" marL="0" rtl="0" algn="l">
                        <a:lnSpc>
                          <a:spcPct val="115000"/>
                        </a:lnSpc>
                        <a:spcBef>
                          <a:spcPts val="0"/>
                        </a:spcBef>
                        <a:spcAft>
                          <a:spcPts val="0"/>
                        </a:spcAft>
                        <a:buNone/>
                      </a:pPr>
                      <a:r>
                        <a:t/>
                      </a:r>
                      <a:endParaRPr sz="1200">
                        <a:latin typeface="Consolas"/>
                        <a:ea typeface="Consolas"/>
                        <a:cs typeface="Consolas"/>
                        <a:sym typeface="Consolas"/>
                      </a:endParaRPr>
                    </a:p>
                    <a:p>
                      <a:pPr indent="0" lvl="0" marL="0" rtl="0" algn="l">
                        <a:lnSpc>
                          <a:spcPct val="115000"/>
                        </a:lnSpc>
                        <a:spcBef>
                          <a:spcPts val="0"/>
                        </a:spcBef>
                        <a:spcAft>
                          <a:spcPts val="0"/>
                        </a:spcAft>
                        <a:buNone/>
                      </a:pPr>
                      <a:r>
                        <a:rPr lang="en" sz="1200">
                          <a:latin typeface="Consolas"/>
                          <a:ea typeface="Consolas"/>
                          <a:cs typeface="Consolas"/>
                          <a:sym typeface="Consolas"/>
                        </a:rPr>
                        <a:t>model </a:t>
                      </a:r>
                      <a:r>
                        <a:rPr lang="en" sz="1200">
                          <a:solidFill>
                            <a:srgbClr val="616161"/>
                          </a:solidFill>
                          <a:latin typeface="Consolas"/>
                          <a:ea typeface="Consolas"/>
                          <a:cs typeface="Consolas"/>
                          <a:sym typeface="Consolas"/>
                        </a:rPr>
                        <a:t>=</a:t>
                      </a:r>
                      <a:r>
                        <a:rPr lang="en" sz="1200">
                          <a:latin typeface="Consolas"/>
                          <a:ea typeface="Consolas"/>
                          <a:cs typeface="Consolas"/>
                          <a:sym typeface="Consolas"/>
                        </a:rPr>
                        <a:t> </a:t>
                      </a:r>
                      <a:r>
                        <a:rPr lang="en" sz="1200">
                          <a:solidFill>
                            <a:srgbClr val="3367D6"/>
                          </a:solidFill>
                          <a:latin typeface="Consolas"/>
                          <a:ea typeface="Consolas"/>
                          <a:cs typeface="Consolas"/>
                          <a:sym typeface="Consolas"/>
                        </a:rPr>
                        <a:t>Sequential</a:t>
                      </a:r>
                      <a:r>
                        <a:rPr lang="en" sz="1200">
                          <a:solidFill>
                            <a:srgbClr val="616161"/>
                          </a:solidFill>
                          <a:latin typeface="Consolas"/>
                          <a:ea typeface="Consolas"/>
                          <a:cs typeface="Consolas"/>
                          <a:sym typeface="Consolas"/>
                        </a:rPr>
                        <a:t>([</a:t>
                      </a:r>
                      <a:endParaRPr sz="1200">
                        <a:latin typeface="Consolas"/>
                        <a:ea typeface="Consolas"/>
                        <a:cs typeface="Consolas"/>
                        <a:sym typeface="Consolas"/>
                      </a:endParaRPr>
                    </a:p>
                    <a:p>
                      <a:pPr indent="0" lvl="0" marL="0" rtl="0" algn="l">
                        <a:lnSpc>
                          <a:spcPct val="115000"/>
                        </a:lnSpc>
                        <a:spcBef>
                          <a:spcPts val="0"/>
                        </a:spcBef>
                        <a:spcAft>
                          <a:spcPts val="0"/>
                        </a:spcAft>
                        <a:buNone/>
                      </a:pPr>
                      <a:r>
                        <a:rPr lang="en" sz="1200">
                          <a:solidFill>
                            <a:srgbClr val="455A64"/>
                          </a:solidFill>
                          <a:latin typeface="Consolas"/>
                          <a:ea typeface="Consolas"/>
                          <a:cs typeface="Consolas"/>
                          <a:sym typeface="Consolas"/>
                        </a:rPr>
                        <a:t>                   </a:t>
                      </a:r>
                      <a:r>
                        <a:rPr lang="en" sz="1200">
                          <a:solidFill>
                            <a:srgbClr val="455A64"/>
                          </a:solidFill>
                          <a:latin typeface="Consolas"/>
                          <a:ea typeface="Consolas"/>
                          <a:cs typeface="Consolas"/>
                          <a:sym typeface="Consolas"/>
                        </a:rPr>
                        <a:t># Add the first (input) layer (10 nodes) </a:t>
                      </a:r>
                      <a:endParaRPr sz="1200">
                        <a:solidFill>
                          <a:srgbClr val="455A64"/>
                        </a:solidFill>
                        <a:latin typeface="Consolas"/>
                        <a:ea typeface="Consolas"/>
                        <a:cs typeface="Consolas"/>
                        <a:sym typeface="Consolas"/>
                      </a:endParaRPr>
                    </a:p>
                    <a:p>
                      <a:pPr indent="0" lvl="0" marL="0" rtl="0" algn="l">
                        <a:lnSpc>
                          <a:spcPct val="115000"/>
                        </a:lnSpc>
                        <a:spcBef>
                          <a:spcPts val="0"/>
                        </a:spcBef>
                        <a:spcAft>
                          <a:spcPts val="0"/>
                        </a:spcAft>
                        <a:buNone/>
                      </a:pPr>
                      <a:r>
                        <a:rPr lang="en" sz="1200">
                          <a:latin typeface="Consolas"/>
                          <a:ea typeface="Consolas"/>
                          <a:cs typeface="Consolas"/>
                          <a:sym typeface="Consolas"/>
                        </a:rPr>
                        <a:t>                   </a:t>
                      </a:r>
                      <a:r>
                        <a:rPr lang="en" sz="1200">
                          <a:solidFill>
                            <a:srgbClr val="3367D6"/>
                          </a:solidFill>
                          <a:latin typeface="Consolas"/>
                          <a:ea typeface="Consolas"/>
                          <a:cs typeface="Consolas"/>
                          <a:sym typeface="Consolas"/>
                        </a:rPr>
                        <a:t>Dense</a:t>
                      </a:r>
                      <a:r>
                        <a:rPr lang="en" sz="1200">
                          <a:solidFill>
                            <a:srgbClr val="616161"/>
                          </a:solidFill>
                          <a:latin typeface="Consolas"/>
                          <a:ea typeface="Consolas"/>
                          <a:cs typeface="Consolas"/>
                          <a:sym typeface="Consolas"/>
                        </a:rPr>
                        <a:t>(</a:t>
                      </a:r>
                      <a:r>
                        <a:rPr lang="en" sz="1200">
                          <a:solidFill>
                            <a:srgbClr val="C53929"/>
                          </a:solidFill>
                          <a:latin typeface="Consolas"/>
                          <a:ea typeface="Consolas"/>
                          <a:cs typeface="Consolas"/>
                          <a:sym typeface="Consolas"/>
                        </a:rPr>
                        <a:t>10</a:t>
                      </a:r>
                      <a:r>
                        <a:rPr lang="en" sz="1200">
                          <a:solidFill>
                            <a:srgbClr val="616161"/>
                          </a:solidFill>
                          <a:latin typeface="Consolas"/>
                          <a:ea typeface="Consolas"/>
                          <a:cs typeface="Consolas"/>
                          <a:sym typeface="Consolas"/>
                        </a:rPr>
                        <a:t>,</a:t>
                      </a:r>
                      <a:r>
                        <a:rPr lang="en" sz="1200">
                          <a:latin typeface="Consolas"/>
                          <a:ea typeface="Consolas"/>
                          <a:cs typeface="Consolas"/>
                          <a:sym typeface="Consolas"/>
                        </a:rPr>
                        <a:t> input_shape</a:t>
                      </a:r>
                      <a:r>
                        <a:rPr lang="en" sz="1200">
                          <a:solidFill>
                            <a:srgbClr val="616161"/>
                          </a:solidFill>
                          <a:latin typeface="Consolas"/>
                          <a:ea typeface="Consolas"/>
                          <a:cs typeface="Consolas"/>
                          <a:sym typeface="Consolas"/>
                        </a:rPr>
                        <a:t>=(</a:t>
                      </a:r>
                      <a:r>
                        <a:rPr lang="en" sz="1200">
                          <a:solidFill>
                            <a:srgbClr val="C53929"/>
                          </a:solidFill>
                          <a:latin typeface="Consolas"/>
                          <a:ea typeface="Consolas"/>
                          <a:cs typeface="Consolas"/>
                          <a:sym typeface="Consolas"/>
                        </a:rPr>
                        <a:t>13</a:t>
                      </a:r>
                      <a:r>
                        <a:rPr lang="en" sz="1200">
                          <a:solidFill>
                            <a:srgbClr val="616161"/>
                          </a:solidFill>
                          <a:latin typeface="Consolas"/>
                          <a:ea typeface="Consolas"/>
                          <a:cs typeface="Consolas"/>
                          <a:sym typeface="Consolas"/>
                        </a:rPr>
                        <a:t>,)),</a:t>
                      </a:r>
                      <a:endParaRPr sz="1200">
                        <a:latin typeface="Consolas"/>
                        <a:ea typeface="Consolas"/>
                        <a:cs typeface="Consolas"/>
                        <a:sym typeface="Consolas"/>
                      </a:endParaRPr>
                    </a:p>
                    <a:p>
                      <a:pPr indent="0" lvl="0" marL="0" rtl="0" algn="l">
                        <a:lnSpc>
                          <a:spcPct val="115000"/>
                        </a:lnSpc>
                        <a:spcBef>
                          <a:spcPts val="0"/>
                        </a:spcBef>
                        <a:spcAft>
                          <a:spcPts val="0"/>
                        </a:spcAft>
                        <a:buNone/>
                      </a:pPr>
                      <a:r>
                        <a:rPr lang="en" sz="1200">
                          <a:solidFill>
                            <a:srgbClr val="455A64"/>
                          </a:solidFill>
                          <a:latin typeface="Consolas"/>
                          <a:ea typeface="Consolas"/>
                          <a:cs typeface="Consolas"/>
                          <a:sym typeface="Consolas"/>
                        </a:rPr>
                        <a:t>                   </a:t>
                      </a:r>
                      <a:r>
                        <a:rPr lang="en" sz="1200">
                          <a:solidFill>
                            <a:srgbClr val="455A64"/>
                          </a:solidFill>
                          <a:latin typeface="Consolas"/>
                          <a:ea typeface="Consolas"/>
                          <a:cs typeface="Consolas"/>
                          <a:sym typeface="Consolas"/>
                        </a:rPr>
                        <a:t># Add the second (hidden) layer of 10 nodes.</a:t>
                      </a:r>
                      <a:endParaRPr sz="1200">
                        <a:latin typeface="Consolas"/>
                        <a:ea typeface="Consolas"/>
                        <a:cs typeface="Consolas"/>
                        <a:sym typeface="Consolas"/>
                      </a:endParaRPr>
                    </a:p>
                    <a:p>
                      <a:pPr indent="0" lvl="0" marL="0" rtl="0" algn="l">
                        <a:lnSpc>
                          <a:spcPct val="115000"/>
                        </a:lnSpc>
                        <a:spcBef>
                          <a:spcPts val="0"/>
                        </a:spcBef>
                        <a:spcAft>
                          <a:spcPts val="0"/>
                        </a:spcAft>
                        <a:buNone/>
                      </a:pPr>
                      <a:r>
                        <a:rPr lang="en" sz="1200">
                          <a:latin typeface="Consolas"/>
                          <a:ea typeface="Consolas"/>
                          <a:cs typeface="Consolas"/>
                          <a:sym typeface="Consolas"/>
                        </a:rPr>
                        <a:t>                   </a:t>
                      </a:r>
                      <a:r>
                        <a:rPr lang="en" sz="1200">
                          <a:solidFill>
                            <a:srgbClr val="3367D6"/>
                          </a:solidFill>
                          <a:latin typeface="Consolas"/>
                          <a:ea typeface="Consolas"/>
                          <a:cs typeface="Consolas"/>
                          <a:sym typeface="Consolas"/>
                        </a:rPr>
                        <a:t>Dense</a:t>
                      </a:r>
                      <a:r>
                        <a:rPr lang="en" sz="1200">
                          <a:solidFill>
                            <a:srgbClr val="616161"/>
                          </a:solidFill>
                          <a:latin typeface="Consolas"/>
                          <a:ea typeface="Consolas"/>
                          <a:cs typeface="Consolas"/>
                          <a:sym typeface="Consolas"/>
                        </a:rPr>
                        <a:t>(</a:t>
                      </a:r>
                      <a:r>
                        <a:rPr lang="en" sz="1200">
                          <a:solidFill>
                            <a:srgbClr val="C53929"/>
                          </a:solidFill>
                          <a:latin typeface="Consolas"/>
                          <a:ea typeface="Consolas"/>
                          <a:cs typeface="Consolas"/>
                          <a:sym typeface="Consolas"/>
                        </a:rPr>
                        <a:t>10</a:t>
                      </a:r>
                      <a:r>
                        <a:rPr lang="en" sz="1200">
                          <a:solidFill>
                            <a:srgbClr val="616161"/>
                          </a:solidFill>
                          <a:latin typeface="Consolas"/>
                          <a:ea typeface="Consolas"/>
                          <a:cs typeface="Consolas"/>
                          <a:sym typeface="Consolas"/>
                        </a:rPr>
                        <a:t>),</a:t>
                      </a:r>
                      <a:endParaRPr sz="1200">
                        <a:latin typeface="Consolas"/>
                        <a:ea typeface="Consolas"/>
                        <a:cs typeface="Consolas"/>
                        <a:sym typeface="Consolas"/>
                      </a:endParaRPr>
                    </a:p>
                    <a:p>
                      <a:pPr indent="0" lvl="0" marL="0" rtl="0" algn="l">
                        <a:lnSpc>
                          <a:spcPct val="115000"/>
                        </a:lnSpc>
                        <a:spcBef>
                          <a:spcPts val="0"/>
                        </a:spcBef>
                        <a:spcAft>
                          <a:spcPts val="0"/>
                        </a:spcAft>
                        <a:buNone/>
                      </a:pPr>
                      <a:r>
                        <a:rPr lang="en" sz="1200">
                          <a:solidFill>
                            <a:srgbClr val="455A64"/>
                          </a:solidFill>
                          <a:latin typeface="Consolas"/>
                          <a:ea typeface="Consolas"/>
                          <a:cs typeface="Consolas"/>
                          <a:sym typeface="Consolas"/>
                        </a:rPr>
                        <a:t>                   </a:t>
                      </a:r>
                      <a:r>
                        <a:rPr lang="en" sz="1200">
                          <a:solidFill>
                            <a:srgbClr val="455A64"/>
                          </a:solidFill>
                          <a:latin typeface="Consolas"/>
                          <a:ea typeface="Consolas"/>
                          <a:cs typeface="Consolas"/>
                          <a:sym typeface="Consolas"/>
                        </a:rPr>
                        <a:t># Add the third (output) layer of 1 node.</a:t>
                      </a:r>
                      <a:endParaRPr sz="1200">
                        <a:latin typeface="Consolas"/>
                        <a:ea typeface="Consolas"/>
                        <a:cs typeface="Consolas"/>
                        <a:sym typeface="Consolas"/>
                      </a:endParaRPr>
                    </a:p>
                    <a:p>
                      <a:pPr indent="0" lvl="0" marL="0" rtl="0" algn="l">
                        <a:lnSpc>
                          <a:spcPct val="115000"/>
                        </a:lnSpc>
                        <a:spcBef>
                          <a:spcPts val="0"/>
                        </a:spcBef>
                        <a:spcAft>
                          <a:spcPts val="0"/>
                        </a:spcAft>
                        <a:buNone/>
                      </a:pPr>
                      <a:r>
                        <a:rPr lang="en" sz="1200">
                          <a:latin typeface="Consolas"/>
                          <a:ea typeface="Consolas"/>
                          <a:cs typeface="Consolas"/>
                          <a:sym typeface="Consolas"/>
                        </a:rPr>
                        <a:t>                   </a:t>
                      </a:r>
                      <a:r>
                        <a:rPr lang="en" sz="1200">
                          <a:solidFill>
                            <a:srgbClr val="3367D6"/>
                          </a:solidFill>
                          <a:latin typeface="Consolas"/>
                          <a:ea typeface="Consolas"/>
                          <a:cs typeface="Consolas"/>
                          <a:sym typeface="Consolas"/>
                        </a:rPr>
                        <a:t>Dense</a:t>
                      </a:r>
                      <a:r>
                        <a:rPr lang="en" sz="1200">
                          <a:solidFill>
                            <a:srgbClr val="616161"/>
                          </a:solidFill>
                          <a:latin typeface="Consolas"/>
                          <a:ea typeface="Consolas"/>
                          <a:cs typeface="Consolas"/>
                          <a:sym typeface="Consolas"/>
                        </a:rPr>
                        <a:t>(</a:t>
                      </a:r>
                      <a:r>
                        <a:rPr lang="en" sz="1200">
                          <a:solidFill>
                            <a:srgbClr val="C53929"/>
                          </a:solidFill>
                          <a:latin typeface="Consolas"/>
                          <a:ea typeface="Consolas"/>
                          <a:cs typeface="Consolas"/>
                          <a:sym typeface="Consolas"/>
                        </a:rPr>
                        <a:t>1</a:t>
                      </a:r>
                      <a:r>
                        <a:rPr lang="en" sz="1200">
                          <a:solidFill>
                            <a:srgbClr val="616161"/>
                          </a:solidFill>
                          <a:latin typeface="Consolas"/>
                          <a:ea typeface="Consolas"/>
                          <a:cs typeface="Consolas"/>
                          <a:sym typeface="Consolas"/>
                        </a:rPr>
                        <a:t>)</a:t>
                      </a:r>
                      <a:endParaRPr sz="1200">
                        <a:solidFill>
                          <a:srgbClr val="616161"/>
                        </a:solidFill>
                        <a:latin typeface="Consolas"/>
                        <a:ea typeface="Consolas"/>
                        <a:cs typeface="Consolas"/>
                        <a:sym typeface="Consolas"/>
                      </a:endParaRPr>
                    </a:p>
                    <a:p>
                      <a:pPr indent="0" lvl="0" marL="0" rtl="0" algn="l">
                        <a:lnSpc>
                          <a:spcPct val="115000"/>
                        </a:lnSpc>
                        <a:spcBef>
                          <a:spcPts val="0"/>
                        </a:spcBef>
                        <a:spcAft>
                          <a:spcPts val="0"/>
                        </a:spcAft>
                        <a:buNone/>
                      </a:pPr>
                      <a:r>
                        <a:rPr lang="en" sz="1200">
                          <a:solidFill>
                            <a:srgbClr val="616161"/>
                          </a:solidFill>
                          <a:latin typeface="Consolas"/>
                          <a:ea typeface="Consolas"/>
                          <a:cs typeface="Consolas"/>
                          <a:sym typeface="Consolas"/>
                        </a:rPr>
                        <a:t>                   ])</a:t>
                      </a:r>
                      <a:endParaRPr sz="1200">
                        <a:solidFill>
                          <a:srgbClr val="616161"/>
                        </a:solidFill>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1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52" name="Shape 1552"/>
        <p:cNvGrpSpPr/>
        <p:nvPr/>
      </p:nvGrpSpPr>
      <p:grpSpPr>
        <a:xfrm>
          <a:off x="0" y="0"/>
          <a:ext cx="0" cy="0"/>
          <a:chOff x="0" y="0"/>
          <a:chExt cx="0" cy="0"/>
        </a:xfrm>
      </p:grpSpPr>
      <p:sp>
        <p:nvSpPr>
          <p:cNvPr id="1553" name="Google Shape;1553;p202"/>
          <p:cNvSpPr txBox="1"/>
          <p:nvPr>
            <p:ph idx="1" type="subTitle"/>
          </p:nvPr>
        </p:nvSpPr>
        <p:spPr>
          <a:xfrm>
            <a:off x="6234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Label Encoding</a:t>
            </a:r>
            <a:endParaRPr>
              <a:solidFill>
                <a:srgbClr val="38761D"/>
              </a:solidFill>
            </a:endParaRPr>
          </a:p>
        </p:txBody>
      </p:sp>
      <p:pic>
        <p:nvPicPr>
          <p:cNvPr id="1554" name="Google Shape;1554;p202"/>
          <p:cNvPicPr preferRelativeResize="0"/>
          <p:nvPr/>
        </p:nvPicPr>
        <p:blipFill>
          <a:blip r:embed="rId3">
            <a:alphaModFix/>
          </a:blip>
          <a:stretch>
            <a:fillRect/>
          </a:stretch>
        </p:blipFill>
        <p:spPr>
          <a:xfrm>
            <a:off x="0" y="0"/>
            <a:ext cx="1466275" cy="730575"/>
          </a:xfrm>
          <a:prstGeom prst="rect">
            <a:avLst/>
          </a:prstGeom>
          <a:noFill/>
          <a:ln>
            <a:noFill/>
          </a:ln>
        </p:spPr>
      </p:pic>
      <p:sp>
        <p:nvSpPr>
          <p:cNvPr id="1555" name="Google Shape;1555;p202"/>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Label Encoding </a:t>
            </a:r>
            <a:endParaRPr b="1" sz="1350">
              <a:solidFill>
                <a:schemeClr val="dk1"/>
              </a:solidFill>
            </a:endParaRPr>
          </a:p>
          <a:p>
            <a:pPr indent="0" lvl="0" marL="0" rtl="0" algn="l">
              <a:lnSpc>
                <a:spcPct val="115000"/>
              </a:lnSpc>
              <a:spcBef>
                <a:spcPts val="0"/>
              </a:spcBef>
              <a:spcAft>
                <a:spcPts val="0"/>
              </a:spcAft>
              <a:buNone/>
            </a:pPr>
            <a:br>
              <a:rPr lang="en" sz="1100">
                <a:solidFill>
                  <a:schemeClr val="dk1"/>
                </a:solidFill>
              </a:rPr>
            </a:br>
            <a:r>
              <a:rPr lang="en" sz="1200">
                <a:solidFill>
                  <a:schemeClr val="dk1"/>
                </a:solidFill>
              </a:rPr>
              <a:t>We need to keep track of which label (class) goes with each image. </a:t>
            </a:r>
            <a:r>
              <a:rPr b="1" lang="en" sz="1200">
                <a:solidFill>
                  <a:srgbClr val="0000FF"/>
                </a:solidFill>
              </a:rPr>
              <a:t>For each class</a:t>
            </a:r>
            <a:r>
              <a:rPr lang="en" sz="1200">
                <a:solidFill>
                  <a:schemeClr val="dk1"/>
                </a:solidFill>
              </a:rPr>
              <a:t> (e.g., apple, pear, peach, banana, etc - </a:t>
            </a:r>
            <a:r>
              <a:rPr lang="en" sz="1200" u="sng">
                <a:solidFill>
                  <a:srgbClr val="1155CC"/>
                </a:solidFill>
                <a:hlinkClick r:id="rId4"/>
              </a:rPr>
              <a:t>Fruits360</a:t>
            </a:r>
            <a:r>
              <a:rPr lang="en" sz="1200">
                <a:solidFill>
                  <a:schemeClr val="dk1"/>
                </a:solidFill>
              </a:rPr>
              <a:t>) </a:t>
            </a:r>
            <a:r>
              <a:rPr b="1" lang="en" sz="1200">
                <a:solidFill>
                  <a:srgbClr val="0000FF"/>
                </a:solidFill>
              </a:rPr>
              <a:t>we assign a unique integer value, starting with 0 to represent the class</a:t>
            </a:r>
            <a:r>
              <a:rPr lang="en" sz="1200">
                <a:solidFill>
                  <a:schemeClr val="dk1"/>
                </a:solidFill>
              </a:rPr>
              <a:t> (remember everything in a neural network is a number - even the labels). When we train a neural network, the label will be the integer value we assigned to the class (y) and when predicting the neural network will output the integer value of the class it predicts (</a:t>
            </a:r>
            <a:r>
              <a:rPr lang="en" sz="1200">
                <a:solidFill>
                  <a:schemeClr val="dk1"/>
                </a:solidFill>
                <a:highlight>
                  <a:srgbClr val="FFFFFF"/>
                </a:highlight>
                <a:latin typeface="Roboto"/>
                <a:ea typeface="Roboto"/>
                <a:cs typeface="Roboto"/>
                <a:sym typeface="Roboto"/>
              </a:rPr>
              <a:t>ŷ , aka. y-ha</a:t>
            </a:r>
            <a:r>
              <a:rPr lang="en" sz="1100">
                <a:solidFill>
                  <a:schemeClr val="dk1"/>
                </a:solidFill>
                <a:highlight>
                  <a:srgbClr val="FFFFFF"/>
                </a:highlight>
                <a:latin typeface="Roboto"/>
                <a:ea typeface="Roboto"/>
                <a:cs typeface="Roboto"/>
                <a:sym typeface="Roboto"/>
              </a:rPr>
              <a:t>t</a:t>
            </a:r>
            <a:r>
              <a:rPr lang="en" sz="1100">
                <a:solidFill>
                  <a:schemeClr val="dk1"/>
                </a:solidFill>
              </a:rPr>
              <a:t>).</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pic>
        <p:nvPicPr>
          <p:cNvPr id="1556" name="Google Shape;1556;p202"/>
          <p:cNvPicPr preferRelativeResize="0"/>
          <p:nvPr/>
        </p:nvPicPr>
        <p:blipFill>
          <a:blip r:embed="rId5">
            <a:alphaModFix/>
          </a:blip>
          <a:stretch>
            <a:fillRect/>
          </a:stretch>
        </p:blipFill>
        <p:spPr>
          <a:xfrm>
            <a:off x="2581275" y="2470850"/>
            <a:ext cx="3981450" cy="2400300"/>
          </a:xfrm>
          <a:prstGeom prst="rect">
            <a:avLst/>
          </a:prstGeom>
          <a:noFill/>
          <a:ln>
            <a:noFill/>
          </a:ln>
        </p:spPr>
      </p:pic>
    </p:spTree>
  </p:cSld>
  <p:clrMapOvr>
    <a:masterClrMapping/>
  </p:clrMapOvr>
</p:sld>
</file>

<file path=ppt/slides/slide1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60" name="Shape 1560"/>
        <p:cNvGrpSpPr/>
        <p:nvPr/>
      </p:nvGrpSpPr>
      <p:grpSpPr>
        <a:xfrm>
          <a:off x="0" y="0"/>
          <a:ext cx="0" cy="0"/>
          <a:chOff x="0" y="0"/>
          <a:chExt cx="0" cy="0"/>
        </a:xfrm>
      </p:grpSpPr>
      <p:sp>
        <p:nvSpPr>
          <p:cNvPr id="1561" name="Google Shape;1561;p203"/>
          <p:cNvSpPr txBox="1"/>
          <p:nvPr>
            <p:ph idx="1" type="subTitle"/>
          </p:nvPr>
        </p:nvSpPr>
        <p:spPr>
          <a:xfrm>
            <a:off x="6234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Label Encoding</a:t>
            </a:r>
            <a:endParaRPr>
              <a:solidFill>
                <a:srgbClr val="38761D"/>
              </a:solidFill>
            </a:endParaRPr>
          </a:p>
        </p:txBody>
      </p:sp>
      <p:pic>
        <p:nvPicPr>
          <p:cNvPr id="1562" name="Google Shape;1562;p203"/>
          <p:cNvPicPr preferRelativeResize="0"/>
          <p:nvPr/>
        </p:nvPicPr>
        <p:blipFill>
          <a:blip r:embed="rId3">
            <a:alphaModFix/>
          </a:blip>
          <a:stretch>
            <a:fillRect/>
          </a:stretch>
        </p:blipFill>
        <p:spPr>
          <a:xfrm>
            <a:off x="0" y="0"/>
            <a:ext cx="1466275" cy="730575"/>
          </a:xfrm>
          <a:prstGeom prst="rect">
            <a:avLst/>
          </a:prstGeom>
          <a:noFill/>
          <a:ln>
            <a:noFill/>
          </a:ln>
        </p:spPr>
      </p:pic>
      <p:sp>
        <p:nvSpPr>
          <p:cNvPr id="1563" name="Google Shape;1563;p203"/>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Build a List of Labels corresponding to the Images</a:t>
            </a:r>
            <a:endParaRPr b="1" sz="1350">
              <a:solidFill>
                <a:schemeClr val="dk1"/>
              </a:solidFill>
            </a:endParaRPr>
          </a:p>
          <a:p>
            <a:pPr indent="0" lvl="0" marL="0" rtl="0" algn="l">
              <a:lnSpc>
                <a:spcPct val="115000"/>
              </a:lnSpc>
              <a:spcBef>
                <a:spcPts val="0"/>
              </a:spcBef>
              <a:spcAft>
                <a:spcPts val="0"/>
              </a:spcAft>
              <a:buNone/>
            </a:pPr>
            <a:br>
              <a:rPr lang="en" sz="1100">
                <a:solidFill>
                  <a:schemeClr val="dk1"/>
                </a:solidFill>
              </a:rPr>
            </a:br>
            <a:r>
              <a:rPr lang="en" sz="1200">
                <a:solidFill>
                  <a:schemeClr val="dk1"/>
                </a:solidFill>
              </a:rPr>
              <a:t>In the previous loadDirectory() example, the list dataset has an entry for each class of images processed, and the length of the entry is the number of images. In the code below we build a parallel list for the corresponding labels, with the same number of entries, and same length per entry as the dataset (processed images).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In the above, we set the data type of the labels to </a:t>
            </a:r>
            <a:r>
              <a:rPr lang="en" sz="1200">
                <a:solidFill>
                  <a:srgbClr val="0D904F"/>
                </a:solidFill>
                <a:latin typeface="Consolas"/>
                <a:ea typeface="Consolas"/>
                <a:cs typeface="Consolas"/>
                <a:sym typeface="Consolas"/>
              </a:rPr>
              <a:t>np.uint16</a:t>
            </a:r>
            <a:r>
              <a:rPr lang="en" sz="1200">
                <a:solidFill>
                  <a:schemeClr val="dk1"/>
                </a:solidFill>
              </a:rPr>
              <a:t>, which is a 16-bit integer which can hold up to 65,535, to conserve space. If you have more than 65,535 classes, then you will want to set the data type as </a:t>
            </a:r>
            <a:r>
              <a:rPr lang="en" sz="1200">
                <a:solidFill>
                  <a:srgbClr val="0D904F"/>
                </a:solidFill>
                <a:latin typeface="Consolas"/>
                <a:ea typeface="Consolas"/>
                <a:cs typeface="Consolas"/>
                <a:sym typeface="Consolas"/>
              </a:rPr>
              <a:t>np.uint32</a:t>
            </a:r>
            <a:r>
              <a:rPr lang="en" sz="1200">
                <a:solidFill>
                  <a:schemeClr val="dk1"/>
                </a:solidFill>
              </a:rPr>
              <a:t>.</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564" name="Google Shape;1564;p203"/>
          <p:cNvGraphicFramePr/>
          <p:nvPr/>
        </p:nvGraphicFramePr>
        <p:xfrm>
          <a:off x="488900" y="2486538"/>
          <a:ext cx="3000000" cy="3000000"/>
        </p:xfrm>
        <a:graphic>
          <a:graphicData uri="http://schemas.openxmlformats.org/drawingml/2006/table">
            <a:tbl>
              <a:tblPr>
                <a:noFill/>
                <a:tableStyleId>{B919AB72-B1D8-40D2-A9E9-02AD8994AEB8}</a:tableStyleId>
              </a:tblPr>
              <a:tblGrid>
                <a:gridCol w="7862400"/>
              </a:tblGrid>
              <a:tr h="609425">
                <a:tc>
                  <a:txBody>
                    <a:bodyPr>
                      <a:noAutofit/>
                    </a:bodyPr>
                    <a:lstStyle/>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dataset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classes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loadDirectory</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'fruits'</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construct a corresponding labels list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for</a:t>
                      </a:r>
                      <a:r>
                        <a:rPr lang="en" sz="1000">
                          <a:solidFill>
                            <a:schemeClr val="dk1"/>
                          </a:solidFill>
                          <a:latin typeface="Consolas"/>
                          <a:ea typeface="Consolas"/>
                          <a:cs typeface="Consolas"/>
                          <a:sym typeface="Consolas"/>
                        </a:rPr>
                        <a:t> ix</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images </a:t>
                      </a:r>
                      <a:r>
                        <a:rPr lang="en" sz="1000">
                          <a:solidFill>
                            <a:srgbClr val="9C27B0"/>
                          </a:solidFill>
                          <a:latin typeface="Consolas"/>
                          <a:ea typeface="Consolas"/>
                          <a:cs typeface="Consolas"/>
                          <a:sym typeface="Consolas"/>
                        </a:rPr>
                        <a:t>in</a:t>
                      </a:r>
                      <a:r>
                        <a:rPr lang="en" sz="1000">
                          <a:solidFill>
                            <a:schemeClr val="dk1"/>
                          </a:solidFill>
                          <a:latin typeface="Consolas"/>
                          <a:ea typeface="Consolas"/>
                          <a:cs typeface="Consolas"/>
                          <a:sym typeface="Consolas"/>
                        </a:rPr>
                        <a:t> enumerate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dataset</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The labels have the same indices as the images (that's the label)</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label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np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asarray</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ix</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len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images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astype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np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uint16</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labels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append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label</a:t>
                      </a:r>
                      <a:r>
                        <a:rPr lang="en" sz="1000">
                          <a:solidFill>
                            <a:srgbClr val="616161"/>
                          </a:solidFill>
                          <a:latin typeface="Consolas"/>
                          <a:ea typeface="Consolas"/>
                          <a:cs typeface="Consolas"/>
                          <a:sym typeface="Consolas"/>
                        </a:rPr>
                        <a:t>)</a:t>
                      </a:r>
                      <a:endParaRPr sz="1000">
                        <a:solidFill>
                          <a:srgbClr val="9C27B0"/>
                        </a:solidFill>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1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68" name="Shape 1568"/>
        <p:cNvGrpSpPr/>
        <p:nvPr/>
      </p:nvGrpSpPr>
      <p:grpSpPr>
        <a:xfrm>
          <a:off x="0" y="0"/>
          <a:ext cx="0" cy="0"/>
          <a:chOff x="0" y="0"/>
          <a:chExt cx="0" cy="0"/>
        </a:xfrm>
      </p:grpSpPr>
      <p:sp>
        <p:nvSpPr>
          <p:cNvPr id="1569" name="Google Shape;1569;p204"/>
          <p:cNvSpPr txBox="1"/>
          <p:nvPr>
            <p:ph idx="1" type="subTitle"/>
          </p:nvPr>
        </p:nvSpPr>
        <p:spPr>
          <a:xfrm>
            <a:off x="6234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Label Encoding</a:t>
            </a:r>
            <a:endParaRPr>
              <a:solidFill>
                <a:srgbClr val="38761D"/>
              </a:solidFill>
            </a:endParaRPr>
          </a:p>
        </p:txBody>
      </p:sp>
      <p:pic>
        <p:nvPicPr>
          <p:cNvPr id="1570" name="Google Shape;1570;p204"/>
          <p:cNvPicPr preferRelativeResize="0"/>
          <p:nvPr/>
        </p:nvPicPr>
        <p:blipFill>
          <a:blip r:embed="rId3">
            <a:alphaModFix/>
          </a:blip>
          <a:stretch>
            <a:fillRect/>
          </a:stretch>
        </p:blipFill>
        <p:spPr>
          <a:xfrm>
            <a:off x="0" y="0"/>
            <a:ext cx="1466275" cy="730575"/>
          </a:xfrm>
          <a:prstGeom prst="rect">
            <a:avLst/>
          </a:prstGeom>
          <a:noFill/>
          <a:ln>
            <a:noFill/>
          </a:ln>
        </p:spPr>
      </p:pic>
      <p:sp>
        <p:nvSpPr>
          <p:cNvPr id="1571" name="Google Shape;1571;p204"/>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Label</a:t>
            </a:r>
            <a:r>
              <a:rPr b="1" lang="en" sz="1200">
                <a:solidFill>
                  <a:schemeClr val="dk1"/>
                </a:solidFill>
              </a:rPr>
              <a:t>s and Images as Multi-Dimensional Numpy Arrays</a:t>
            </a:r>
            <a:endParaRPr b="1" sz="1350">
              <a:solidFill>
                <a:schemeClr val="dk1"/>
              </a:solidFill>
            </a:endParaRPr>
          </a:p>
          <a:p>
            <a:pPr indent="0" lvl="0" marL="0" rtl="0" algn="l">
              <a:lnSpc>
                <a:spcPct val="115000"/>
              </a:lnSpc>
              <a:spcBef>
                <a:spcPts val="0"/>
              </a:spcBef>
              <a:spcAft>
                <a:spcPts val="0"/>
              </a:spcAft>
              <a:buNone/>
            </a:pPr>
            <a:br>
              <a:rPr lang="en" sz="1100">
                <a:solidFill>
                  <a:schemeClr val="dk1"/>
                </a:solidFill>
              </a:rPr>
            </a:br>
            <a:r>
              <a:rPr lang="en" sz="1200">
                <a:solidFill>
                  <a:schemeClr val="dk1"/>
                </a:solidFill>
              </a:rPr>
              <a:t>Next, we want both the list of processed images (machine learning ready data) and list of labels to </a:t>
            </a:r>
            <a:r>
              <a:rPr b="1" lang="en" sz="1200">
                <a:solidFill>
                  <a:srgbClr val="0000FF"/>
                </a:solidFill>
              </a:rPr>
              <a:t>each be a single long contiguous array</a:t>
            </a:r>
            <a:r>
              <a:rPr lang="en" sz="1200">
                <a:solidFill>
                  <a:schemeClr val="dk1"/>
                </a:solidFill>
              </a:rPr>
              <a:t>. We use the </a:t>
            </a:r>
            <a:r>
              <a:rPr lang="en" sz="1200">
                <a:solidFill>
                  <a:srgbClr val="0D904F"/>
                </a:solidFill>
                <a:latin typeface="Consolas"/>
                <a:ea typeface="Consolas"/>
                <a:cs typeface="Consolas"/>
                <a:sym typeface="Consolas"/>
              </a:rPr>
              <a:t>np.concatenate()</a:t>
            </a:r>
            <a:r>
              <a:rPr lang="en" sz="1200">
                <a:solidFill>
                  <a:schemeClr val="dk1"/>
                </a:solidFill>
              </a:rPr>
              <a:t> method to </a:t>
            </a:r>
            <a:r>
              <a:rPr b="1" lang="en" sz="1200">
                <a:solidFill>
                  <a:srgbClr val="0000FF"/>
                </a:solidFill>
              </a:rPr>
              <a:t>concatenate each element sequentially in a list into a single contiguous multidimensional numpy array</a:t>
            </a:r>
            <a:r>
              <a:rPr lang="en" sz="1200">
                <a:solidFill>
                  <a:schemeClr val="dk1"/>
                </a:solidFill>
              </a:rPr>
              <a:t>.</a:t>
            </a: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572" name="Google Shape;1572;p204"/>
          <p:cNvGraphicFramePr/>
          <p:nvPr/>
        </p:nvGraphicFramePr>
        <p:xfrm>
          <a:off x="540150" y="4336563"/>
          <a:ext cx="3000000" cy="3000000"/>
        </p:xfrm>
        <a:graphic>
          <a:graphicData uri="http://schemas.openxmlformats.org/drawingml/2006/table">
            <a:tbl>
              <a:tblPr>
                <a:noFill/>
                <a:tableStyleId>{B919AB72-B1D8-40D2-A9E9-02AD8994AEB8}</a:tableStyleId>
              </a:tblPr>
              <a:tblGrid>
                <a:gridCol w="7862400"/>
              </a:tblGrid>
              <a:tr h="609425">
                <a:tc>
                  <a:txBody>
                    <a:bodyPr>
                      <a:noAutofit/>
                    </a:bodyPr>
                    <a:lstStyle/>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Convert list of Images and Labels to a contiguous numpy multidimensional array</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dataset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np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concatenate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dataset</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labels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np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concatenate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labels</a:t>
                      </a:r>
                      <a:r>
                        <a:rPr lang="en" sz="1000">
                          <a:solidFill>
                            <a:srgbClr val="616161"/>
                          </a:solidFill>
                          <a:latin typeface="Consolas"/>
                          <a:ea typeface="Consolas"/>
                          <a:cs typeface="Consolas"/>
                          <a:sym typeface="Consolas"/>
                        </a:rPr>
                        <a:t>)</a:t>
                      </a:r>
                      <a:endParaRPr sz="1000">
                        <a:solidFill>
                          <a:srgbClr val="9C27B0"/>
                        </a:solidFill>
                        <a:latin typeface="Consolas"/>
                        <a:ea typeface="Consolas"/>
                        <a:cs typeface="Consolas"/>
                        <a:sym typeface="Consolas"/>
                      </a:endParaRPr>
                    </a:p>
                  </a:txBody>
                  <a:tcPr marT="63500" marB="63500" marR="63500" marL="63500">
                    <a:solidFill>
                      <a:srgbClr val="FAFAFA"/>
                    </a:solidFill>
                  </a:tcPr>
                </a:tc>
              </a:tr>
            </a:tbl>
          </a:graphicData>
        </a:graphic>
      </p:graphicFrame>
      <p:pic>
        <p:nvPicPr>
          <p:cNvPr id="1573" name="Google Shape;1573;p204"/>
          <p:cNvPicPr preferRelativeResize="0"/>
          <p:nvPr/>
        </p:nvPicPr>
        <p:blipFill>
          <a:blip r:embed="rId4">
            <a:alphaModFix/>
          </a:blip>
          <a:stretch>
            <a:fillRect/>
          </a:stretch>
        </p:blipFill>
        <p:spPr>
          <a:xfrm>
            <a:off x="2385375" y="1955300"/>
            <a:ext cx="4171950" cy="2343150"/>
          </a:xfrm>
          <a:prstGeom prst="rect">
            <a:avLst/>
          </a:prstGeom>
          <a:noFill/>
          <a:ln>
            <a:noFill/>
          </a:ln>
        </p:spPr>
      </p:pic>
    </p:spTree>
  </p:cSld>
  <p:clrMapOvr>
    <a:masterClrMapping/>
  </p:clrMapOvr>
</p:sld>
</file>

<file path=ppt/slides/slide1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77" name="Shape 1577"/>
        <p:cNvGrpSpPr/>
        <p:nvPr/>
      </p:nvGrpSpPr>
      <p:grpSpPr>
        <a:xfrm>
          <a:off x="0" y="0"/>
          <a:ext cx="0" cy="0"/>
          <a:chOff x="0" y="0"/>
          <a:chExt cx="0" cy="0"/>
        </a:xfrm>
      </p:grpSpPr>
      <p:sp>
        <p:nvSpPr>
          <p:cNvPr id="1578" name="Google Shape;1578;p205"/>
          <p:cNvSpPr txBox="1"/>
          <p:nvPr>
            <p:ph idx="1" type="subTitle"/>
          </p:nvPr>
        </p:nvSpPr>
        <p:spPr>
          <a:xfrm>
            <a:off x="6234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One Hot Encoding of Labels</a:t>
            </a:r>
            <a:endParaRPr>
              <a:solidFill>
                <a:srgbClr val="38761D"/>
              </a:solidFill>
            </a:endParaRPr>
          </a:p>
        </p:txBody>
      </p:sp>
      <p:pic>
        <p:nvPicPr>
          <p:cNvPr id="1579" name="Google Shape;1579;p205"/>
          <p:cNvPicPr preferRelativeResize="0"/>
          <p:nvPr/>
        </p:nvPicPr>
        <p:blipFill>
          <a:blip r:embed="rId3">
            <a:alphaModFix/>
          </a:blip>
          <a:stretch>
            <a:fillRect/>
          </a:stretch>
        </p:blipFill>
        <p:spPr>
          <a:xfrm>
            <a:off x="0" y="0"/>
            <a:ext cx="1466275" cy="730575"/>
          </a:xfrm>
          <a:prstGeom prst="rect">
            <a:avLst/>
          </a:prstGeom>
          <a:noFill/>
          <a:ln>
            <a:noFill/>
          </a:ln>
        </p:spPr>
      </p:pic>
      <p:sp>
        <p:nvSpPr>
          <p:cNvPr id="1580" name="Google Shape;1580;p205"/>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One Hot Encoding of Labels</a:t>
            </a:r>
            <a:endParaRPr b="1" sz="1350">
              <a:solidFill>
                <a:schemeClr val="dk1"/>
              </a:solidFill>
            </a:endParaRPr>
          </a:p>
          <a:p>
            <a:pPr indent="0" lvl="0" marL="0" rtl="0" algn="l">
              <a:lnSpc>
                <a:spcPct val="115000"/>
              </a:lnSpc>
              <a:spcBef>
                <a:spcPts val="0"/>
              </a:spcBef>
              <a:spcAft>
                <a:spcPts val="0"/>
              </a:spcAft>
              <a:buNone/>
            </a:pPr>
            <a:br>
              <a:rPr lang="en" sz="1100">
                <a:solidFill>
                  <a:schemeClr val="dk1"/>
                </a:solidFill>
              </a:rPr>
            </a:br>
            <a:r>
              <a:rPr lang="en" sz="1200">
                <a:solidFill>
                  <a:schemeClr val="dk1"/>
                </a:solidFill>
              </a:rPr>
              <a:t>The </a:t>
            </a:r>
            <a:r>
              <a:rPr b="1" lang="en" sz="1200">
                <a:solidFill>
                  <a:srgbClr val="0000FF"/>
                </a:solidFill>
              </a:rPr>
              <a:t>final preparation step for the labels is to one-hot encode them to match the output vector of the neural network</a:t>
            </a:r>
            <a:r>
              <a:rPr lang="en" sz="1200">
                <a:solidFill>
                  <a:schemeClr val="dk1"/>
                </a:solidFill>
              </a:rPr>
              <a:t>. The neural network will have an output node per class.  For each label (e.g., 2), a one value is placed at the index location in the output vector that corresponds to the node for that label, and the remaining entries have the value 0.</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pic>
        <p:nvPicPr>
          <p:cNvPr id="1581" name="Google Shape;1581;p205"/>
          <p:cNvPicPr preferRelativeResize="0"/>
          <p:nvPr/>
        </p:nvPicPr>
        <p:blipFill>
          <a:blip r:embed="rId4">
            <a:alphaModFix/>
          </a:blip>
          <a:stretch>
            <a:fillRect/>
          </a:stretch>
        </p:blipFill>
        <p:spPr>
          <a:xfrm>
            <a:off x="2591600" y="2243975"/>
            <a:ext cx="3848100" cy="2447925"/>
          </a:xfrm>
          <a:prstGeom prst="rect">
            <a:avLst/>
          </a:prstGeom>
          <a:noFill/>
          <a:ln>
            <a:noFill/>
          </a:ln>
        </p:spPr>
      </p:pic>
    </p:spTree>
  </p:cSld>
  <p:clrMapOvr>
    <a:masterClrMapping/>
  </p:clrMapOvr>
</p:sld>
</file>

<file path=ppt/slides/slide1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85" name="Shape 1585"/>
        <p:cNvGrpSpPr/>
        <p:nvPr/>
      </p:nvGrpSpPr>
      <p:grpSpPr>
        <a:xfrm>
          <a:off x="0" y="0"/>
          <a:ext cx="0" cy="0"/>
          <a:chOff x="0" y="0"/>
          <a:chExt cx="0" cy="0"/>
        </a:xfrm>
      </p:grpSpPr>
      <p:sp>
        <p:nvSpPr>
          <p:cNvPr id="1586" name="Google Shape;1586;p206"/>
          <p:cNvSpPr txBox="1"/>
          <p:nvPr>
            <p:ph idx="1" type="subTitle"/>
          </p:nvPr>
        </p:nvSpPr>
        <p:spPr>
          <a:xfrm>
            <a:off x="6234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One-Hot Encoding using Numpy</a:t>
            </a:r>
            <a:endParaRPr>
              <a:solidFill>
                <a:srgbClr val="38761D"/>
              </a:solidFill>
            </a:endParaRPr>
          </a:p>
        </p:txBody>
      </p:sp>
      <p:pic>
        <p:nvPicPr>
          <p:cNvPr id="1587" name="Google Shape;1587;p206"/>
          <p:cNvPicPr preferRelativeResize="0"/>
          <p:nvPr/>
        </p:nvPicPr>
        <p:blipFill>
          <a:blip r:embed="rId3">
            <a:alphaModFix/>
          </a:blip>
          <a:stretch>
            <a:fillRect/>
          </a:stretch>
        </p:blipFill>
        <p:spPr>
          <a:xfrm>
            <a:off x="0" y="0"/>
            <a:ext cx="1466275" cy="730575"/>
          </a:xfrm>
          <a:prstGeom prst="rect">
            <a:avLst/>
          </a:prstGeom>
          <a:noFill/>
          <a:ln>
            <a:noFill/>
          </a:ln>
        </p:spPr>
      </p:pic>
      <p:sp>
        <p:nvSpPr>
          <p:cNvPr id="1588" name="Google Shape;1588;p206"/>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One Hot Encoding of Labels using Numpy</a:t>
            </a:r>
            <a:endParaRPr b="1" sz="1350">
              <a:solidFill>
                <a:schemeClr val="dk1"/>
              </a:solidFill>
            </a:endParaRPr>
          </a:p>
          <a:p>
            <a:pPr indent="0" lvl="0" marL="0" rtl="0" algn="l">
              <a:lnSpc>
                <a:spcPct val="115000"/>
              </a:lnSpc>
              <a:spcBef>
                <a:spcPts val="0"/>
              </a:spcBef>
              <a:spcAft>
                <a:spcPts val="0"/>
              </a:spcAft>
              <a:buNone/>
            </a:pPr>
            <a:br>
              <a:rPr lang="en" sz="1100">
                <a:solidFill>
                  <a:schemeClr val="dk1"/>
                </a:solidFill>
              </a:rPr>
            </a:br>
            <a:r>
              <a:rPr lang="en" sz="1200">
                <a:solidFill>
                  <a:schemeClr val="dk1"/>
                </a:solidFill>
              </a:rPr>
              <a:t>The code example below demonstrates how to ‘manually’ do a one hot encoding in a single shot. The function one_hot() takes as input the 1D array of labels (Y) and outputs a 2D one-hot encoded version (return Y). The second parameter (C) is the number of classes (output nodes), which will correspond to the length of each one-hot encoded label. The </a:t>
            </a:r>
            <a:r>
              <a:rPr lang="en" sz="1200">
                <a:solidFill>
                  <a:srgbClr val="0D904F"/>
                </a:solidFill>
                <a:latin typeface="Consolas"/>
                <a:ea typeface="Consolas"/>
                <a:cs typeface="Consolas"/>
                <a:sym typeface="Consolas"/>
              </a:rPr>
              <a:t>np.eye()</a:t>
            </a:r>
            <a:r>
              <a:rPr lang="en" sz="1200">
                <a:solidFill>
                  <a:schemeClr val="dk1"/>
                </a:solidFill>
              </a:rPr>
              <a:t> </a:t>
            </a:r>
            <a:r>
              <a:rPr b="1" lang="en" sz="1200">
                <a:solidFill>
                  <a:srgbClr val="0000FF"/>
                </a:solidFill>
              </a:rPr>
              <a:t>method creates a zero value 2D matrix with an equal number of rows and columns (square) specified by the parameter C, and then places a one value along the diagonal</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589" name="Google Shape;1589;p206"/>
          <p:cNvGraphicFramePr/>
          <p:nvPr/>
        </p:nvGraphicFramePr>
        <p:xfrm>
          <a:off x="506775" y="3574213"/>
          <a:ext cx="3000000" cy="3000000"/>
        </p:xfrm>
        <a:graphic>
          <a:graphicData uri="http://schemas.openxmlformats.org/drawingml/2006/table">
            <a:tbl>
              <a:tblPr>
                <a:noFill/>
                <a:tableStyleId>{B919AB72-B1D8-40D2-A9E9-02AD8994AEB8}</a:tableStyleId>
              </a:tblPr>
              <a:tblGrid>
                <a:gridCol w="7862400"/>
              </a:tblGrid>
              <a:tr h="609425">
                <a:tc>
                  <a:txBody>
                    <a:bodyPr>
                      <a:noAutofit/>
                    </a:bodyPr>
                    <a:lstStyle/>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def</a:t>
                      </a:r>
                      <a:r>
                        <a:rPr lang="en" sz="1000">
                          <a:latin typeface="Consolas"/>
                          <a:ea typeface="Consolas"/>
                          <a:cs typeface="Consolas"/>
                          <a:sym typeface="Consolas"/>
                        </a:rPr>
                        <a:t> one_hot</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Y</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C</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        </a:t>
                      </a:r>
                      <a:r>
                        <a:rPr lang="en" sz="1000">
                          <a:solidFill>
                            <a:srgbClr val="0F9D58"/>
                          </a:solidFill>
                          <a:latin typeface="Consolas"/>
                          <a:ea typeface="Consolas"/>
                          <a:cs typeface="Consolas"/>
                          <a:sym typeface="Consolas"/>
                        </a:rPr>
                        <a:t>""" Convert Vector to one-hot encoding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        Y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np</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eye</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C</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Y</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reshape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        </a:t>
                      </a:r>
                      <a:r>
                        <a:rPr lang="en" sz="1000">
                          <a:solidFill>
                            <a:srgbClr val="9C27B0"/>
                          </a:solidFill>
                          <a:latin typeface="Consolas"/>
                          <a:ea typeface="Consolas"/>
                          <a:cs typeface="Consolas"/>
                          <a:sym typeface="Consolas"/>
                        </a:rPr>
                        <a:t>return</a:t>
                      </a:r>
                      <a:r>
                        <a:rPr lang="en" sz="1000">
                          <a:latin typeface="Consolas"/>
                          <a:ea typeface="Consolas"/>
                          <a:cs typeface="Consolas"/>
                          <a:sym typeface="Consolas"/>
                        </a:rPr>
                        <a:t> Y</a:t>
                      </a:r>
                      <a:endParaRPr sz="1000">
                        <a:latin typeface="Consolas"/>
                        <a:ea typeface="Consolas"/>
                        <a:cs typeface="Consolas"/>
                        <a:sym typeface="Consolas"/>
                      </a:endParaRPr>
                    </a:p>
                    <a:p>
                      <a:pPr indent="0" lvl="0" marL="0" rtl="0" algn="l">
                        <a:lnSpc>
                          <a:spcPct val="115000"/>
                        </a:lnSpc>
                        <a:spcBef>
                          <a:spcPts val="0"/>
                        </a:spcBef>
                        <a:spcAft>
                          <a:spcPts val="0"/>
                        </a:spcAft>
                        <a:buNone/>
                      </a:pPr>
                      <a:r>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one-hot encode the labels</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labels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one_hot</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labels</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len</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classes</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pic>
        <p:nvPicPr>
          <p:cNvPr id="1590" name="Google Shape;1590;p206"/>
          <p:cNvPicPr preferRelativeResize="0"/>
          <p:nvPr/>
        </p:nvPicPr>
        <p:blipFill>
          <a:blip r:embed="rId4">
            <a:alphaModFix/>
          </a:blip>
          <a:stretch>
            <a:fillRect/>
          </a:stretch>
        </p:blipFill>
        <p:spPr>
          <a:xfrm>
            <a:off x="3810375" y="2478850"/>
            <a:ext cx="952500" cy="1095375"/>
          </a:xfrm>
          <a:prstGeom prst="rect">
            <a:avLst/>
          </a:prstGeom>
          <a:noFill/>
          <a:ln>
            <a:noFill/>
          </a:ln>
        </p:spPr>
      </p:pic>
    </p:spTree>
  </p:cSld>
  <p:clrMapOvr>
    <a:masterClrMapping/>
  </p:clrMapOvr>
</p:sld>
</file>

<file path=ppt/slides/slide1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94" name="Shape 1594"/>
        <p:cNvGrpSpPr/>
        <p:nvPr/>
      </p:nvGrpSpPr>
      <p:grpSpPr>
        <a:xfrm>
          <a:off x="0" y="0"/>
          <a:ext cx="0" cy="0"/>
          <a:chOff x="0" y="0"/>
          <a:chExt cx="0" cy="0"/>
        </a:xfrm>
      </p:grpSpPr>
      <p:sp>
        <p:nvSpPr>
          <p:cNvPr id="1595" name="Google Shape;1595;p207"/>
          <p:cNvSpPr txBox="1"/>
          <p:nvPr>
            <p:ph idx="1" type="subTitle"/>
          </p:nvPr>
        </p:nvSpPr>
        <p:spPr>
          <a:xfrm>
            <a:off x="6234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One-Hot Encoding in Keras</a:t>
            </a:r>
            <a:endParaRPr>
              <a:solidFill>
                <a:srgbClr val="38761D"/>
              </a:solidFill>
            </a:endParaRPr>
          </a:p>
        </p:txBody>
      </p:sp>
      <p:pic>
        <p:nvPicPr>
          <p:cNvPr id="1596" name="Google Shape;1596;p207"/>
          <p:cNvPicPr preferRelativeResize="0"/>
          <p:nvPr/>
        </p:nvPicPr>
        <p:blipFill>
          <a:blip r:embed="rId3">
            <a:alphaModFix/>
          </a:blip>
          <a:stretch>
            <a:fillRect/>
          </a:stretch>
        </p:blipFill>
        <p:spPr>
          <a:xfrm>
            <a:off x="0" y="0"/>
            <a:ext cx="1466275" cy="730575"/>
          </a:xfrm>
          <a:prstGeom prst="rect">
            <a:avLst/>
          </a:prstGeom>
          <a:noFill/>
          <a:ln>
            <a:noFill/>
          </a:ln>
        </p:spPr>
      </p:pic>
      <p:sp>
        <p:nvSpPr>
          <p:cNvPr id="1597" name="Google Shape;1597;p207"/>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One Hot Encoding of Labels in Keras</a:t>
            </a:r>
            <a:endParaRPr b="1" sz="1350">
              <a:solidFill>
                <a:schemeClr val="dk1"/>
              </a:solidFill>
            </a:endParaRPr>
          </a:p>
          <a:p>
            <a:pPr indent="0" lvl="0" marL="0" rtl="0" algn="l">
              <a:lnSpc>
                <a:spcPct val="115000"/>
              </a:lnSpc>
              <a:spcBef>
                <a:spcPts val="0"/>
              </a:spcBef>
              <a:spcAft>
                <a:spcPts val="0"/>
              </a:spcAft>
              <a:buNone/>
            </a:pPr>
            <a:br>
              <a:rPr lang="en" sz="1100">
                <a:solidFill>
                  <a:schemeClr val="dk1"/>
                </a:solidFill>
              </a:rPr>
            </a:br>
            <a:r>
              <a:rPr lang="en" sz="1200">
                <a:solidFill>
                  <a:schemeClr val="dk1"/>
                </a:solidFill>
              </a:rPr>
              <a:t>Th</a:t>
            </a:r>
            <a:r>
              <a:rPr lang="en" sz="1200">
                <a:solidFill>
                  <a:schemeClr val="dk1"/>
                </a:solidFill>
              </a:rPr>
              <a:t>e Keras framework has a </a:t>
            </a:r>
            <a:r>
              <a:rPr b="1" lang="en" sz="1200">
                <a:solidFill>
                  <a:srgbClr val="0000FF"/>
                </a:solidFill>
              </a:rPr>
              <a:t>builtin method</a:t>
            </a:r>
            <a:r>
              <a:rPr lang="en" sz="1200">
                <a:solidFill>
                  <a:schemeClr val="dk1"/>
                </a:solidFill>
              </a:rPr>
              <a:t> </a:t>
            </a:r>
            <a:r>
              <a:rPr lang="en" sz="1200">
                <a:solidFill>
                  <a:srgbClr val="0D904F"/>
                </a:solidFill>
                <a:latin typeface="Consolas"/>
                <a:ea typeface="Consolas"/>
                <a:cs typeface="Consolas"/>
                <a:sym typeface="Consolas"/>
              </a:rPr>
              <a:t>to_categorical()</a:t>
            </a:r>
            <a:r>
              <a:rPr lang="en" sz="1200">
                <a:solidFill>
                  <a:schemeClr val="dk1"/>
                </a:solidFill>
              </a:rPr>
              <a:t> to </a:t>
            </a:r>
            <a:r>
              <a:rPr b="1" lang="en" sz="1200">
                <a:solidFill>
                  <a:srgbClr val="0000FF"/>
                </a:solidFill>
              </a:rPr>
              <a:t>automatically do one-hot encoding of labels</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598" name="Google Shape;1598;p207"/>
          <p:cNvGraphicFramePr/>
          <p:nvPr/>
        </p:nvGraphicFramePr>
        <p:xfrm>
          <a:off x="506775" y="1836138"/>
          <a:ext cx="3000000" cy="3000000"/>
        </p:xfrm>
        <a:graphic>
          <a:graphicData uri="http://schemas.openxmlformats.org/drawingml/2006/table">
            <a:tbl>
              <a:tblPr>
                <a:noFill/>
                <a:tableStyleId>{B919AB72-B1D8-40D2-A9E9-02AD8994AEB8}</a:tableStyleId>
              </a:tblPr>
              <a:tblGrid>
                <a:gridCol w="7862400"/>
              </a:tblGrid>
              <a:tr h="609425">
                <a:tc>
                  <a:txBody>
                    <a:bodyPr>
                      <a:noAutofit/>
                    </a:bodyPr>
                    <a:lstStyle/>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keras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utils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to_categorical</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one-hot encode the labels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labels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to_categorical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labels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len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classes</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1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02" name="Shape 1602"/>
        <p:cNvGrpSpPr/>
        <p:nvPr/>
      </p:nvGrpSpPr>
      <p:grpSpPr>
        <a:xfrm>
          <a:off x="0" y="0"/>
          <a:ext cx="0" cy="0"/>
          <a:chOff x="0" y="0"/>
          <a:chExt cx="0" cy="0"/>
        </a:xfrm>
      </p:grpSpPr>
      <p:sp>
        <p:nvSpPr>
          <p:cNvPr id="1603" name="Google Shape;1603;p208"/>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Dataset Splitting</a:t>
            </a:r>
            <a:endParaRPr>
              <a:solidFill>
                <a:srgbClr val="38761D"/>
              </a:solidFill>
            </a:endParaRPr>
          </a:p>
        </p:txBody>
      </p:sp>
      <p:pic>
        <p:nvPicPr>
          <p:cNvPr id="1604" name="Google Shape;1604;p208"/>
          <p:cNvPicPr preferRelativeResize="0"/>
          <p:nvPr/>
        </p:nvPicPr>
        <p:blipFill>
          <a:blip r:embed="rId3">
            <a:alphaModFix/>
          </a:blip>
          <a:stretch>
            <a:fillRect/>
          </a:stretch>
        </p:blipFill>
        <p:spPr>
          <a:xfrm>
            <a:off x="0" y="0"/>
            <a:ext cx="1466275" cy="730575"/>
          </a:xfrm>
          <a:prstGeom prst="rect">
            <a:avLst/>
          </a:prstGeom>
          <a:noFill/>
          <a:ln>
            <a:noFill/>
          </a:ln>
        </p:spPr>
      </p:pic>
      <p:sp>
        <p:nvSpPr>
          <p:cNvPr id="1605" name="Google Shape;1605;p208"/>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Splitting into Train and Test</a:t>
            </a:r>
            <a:endParaRPr b="1" sz="135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1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When training a neural network for computer vision, one </a:t>
            </a:r>
            <a:r>
              <a:rPr b="1" lang="en" sz="1200">
                <a:solidFill>
                  <a:srgbClr val="0000FF"/>
                </a:solidFill>
              </a:rPr>
              <a:t>splits the processed image dataset into training data and test data</a:t>
            </a:r>
            <a:r>
              <a:rPr lang="en" sz="1200">
                <a:solidFill>
                  <a:schemeClr val="dk1"/>
                </a:solidFill>
              </a:rPr>
              <a:t>, also referred to as </a:t>
            </a:r>
            <a:r>
              <a:rPr b="1" lang="en" sz="1200">
                <a:solidFill>
                  <a:srgbClr val="0000FF"/>
                </a:solidFill>
              </a:rPr>
              <a:t>the holdout set</a:t>
            </a:r>
            <a:r>
              <a:rPr lang="en" sz="1200">
                <a:solidFill>
                  <a:schemeClr val="dk1"/>
                </a:solidFill>
              </a:rPr>
              <a:t>. That is, a portion of the processed image dataset is set aside to test the accuracy of the trained model, and is not used as part of the training. Generally only a small percentage should be set aside, and </a:t>
            </a:r>
            <a:r>
              <a:rPr lang="en" sz="1200" u="sng">
                <a:solidFill>
                  <a:schemeClr val="dk1"/>
                </a:solidFill>
              </a:rPr>
              <a:t>the larger the image dataset, the smaller that percentage can be</a:t>
            </a:r>
            <a:r>
              <a:rPr lang="en" sz="1200">
                <a:solidFill>
                  <a:schemeClr val="dk1"/>
                </a:solidFill>
              </a:rPr>
              <a:t>. Below is a </a:t>
            </a:r>
            <a:r>
              <a:rPr b="1" lang="en" sz="1200">
                <a:solidFill>
                  <a:srgbClr val="0000FF"/>
                </a:solidFill>
              </a:rPr>
              <a:t>general rule of thumb of the percentage to set aside for test data</a:t>
            </a:r>
            <a:r>
              <a:rPr lang="en" sz="1200">
                <a:solidFill>
                  <a:schemeClr val="dk1"/>
                </a:solidFill>
              </a:rPr>
              <a:t>, based on the number of images in the dataset:</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457200" lvl="0" marL="2743200" rtl="0" algn="l">
              <a:lnSpc>
                <a:spcPct val="115000"/>
              </a:lnSpc>
              <a:spcBef>
                <a:spcPts val="0"/>
              </a:spcBef>
              <a:spcAft>
                <a:spcPts val="0"/>
              </a:spcAft>
              <a:buClr>
                <a:schemeClr val="dk1"/>
              </a:buClr>
              <a:buSzPts val="1100"/>
              <a:buFont typeface="Arial"/>
              <a:buNone/>
            </a:pPr>
            <a:r>
              <a:rPr b="1" lang="en" sz="1200">
                <a:solidFill>
                  <a:srgbClr val="6AA84F"/>
                </a:solidFill>
              </a:rPr>
              <a:t>&lt; 1000	 20%</a:t>
            </a:r>
            <a:br>
              <a:rPr b="1" lang="en" sz="1200">
                <a:solidFill>
                  <a:srgbClr val="6AA84F"/>
                </a:solidFill>
              </a:rPr>
            </a:br>
            <a:r>
              <a:rPr b="1" lang="en" sz="1200">
                <a:solidFill>
                  <a:srgbClr val="6AA84F"/>
                </a:solidFill>
              </a:rPr>
              <a:t> 	&lt;10000 	10%</a:t>
            </a:r>
            <a:endParaRPr b="1" sz="1200">
              <a:solidFill>
                <a:srgbClr val="6AA84F"/>
              </a:solidFill>
            </a:endParaRPr>
          </a:p>
          <a:p>
            <a:pPr indent="457200" lvl="0" marL="2286000" rtl="0" algn="l">
              <a:lnSpc>
                <a:spcPct val="115000"/>
              </a:lnSpc>
              <a:spcBef>
                <a:spcPts val="0"/>
              </a:spcBef>
              <a:spcAft>
                <a:spcPts val="0"/>
              </a:spcAft>
              <a:buClr>
                <a:schemeClr val="dk1"/>
              </a:buClr>
              <a:buSzPts val="1100"/>
              <a:buFont typeface="Arial"/>
              <a:buNone/>
            </a:pPr>
            <a:r>
              <a:rPr b="1" lang="en" sz="1200">
                <a:solidFill>
                  <a:srgbClr val="6AA84F"/>
                </a:solidFill>
              </a:rPr>
              <a:t> 	&gt;10000  	5</a:t>
            </a:r>
            <a:r>
              <a:rPr lang="en" sz="1200">
                <a:solidFill>
                  <a:srgbClr val="6AA84F"/>
                </a:solidFill>
              </a:rPr>
              <a:t>%</a:t>
            </a:r>
            <a:endParaRPr sz="1200">
              <a:solidFill>
                <a:srgbClr val="6AA84F"/>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1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09" name="Shape 1609"/>
        <p:cNvGrpSpPr/>
        <p:nvPr/>
      </p:nvGrpSpPr>
      <p:grpSpPr>
        <a:xfrm>
          <a:off x="0" y="0"/>
          <a:ext cx="0" cy="0"/>
          <a:chOff x="0" y="0"/>
          <a:chExt cx="0" cy="0"/>
        </a:xfrm>
      </p:grpSpPr>
      <p:sp>
        <p:nvSpPr>
          <p:cNvPr id="1610" name="Google Shape;1610;p209"/>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Dataset Shuffling</a:t>
            </a:r>
            <a:endParaRPr>
              <a:solidFill>
                <a:srgbClr val="38761D"/>
              </a:solidFill>
            </a:endParaRPr>
          </a:p>
        </p:txBody>
      </p:sp>
      <p:pic>
        <p:nvPicPr>
          <p:cNvPr id="1611" name="Google Shape;1611;p209"/>
          <p:cNvPicPr preferRelativeResize="0"/>
          <p:nvPr/>
        </p:nvPicPr>
        <p:blipFill>
          <a:blip r:embed="rId3">
            <a:alphaModFix/>
          </a:blip>
          <a:stretch>
            <a:fillRect/>
          </a:stretch>
        </p:blipFill>
        <p:spPr>
          <a:xfrm>
            <a:off x="0" y="0"/>
            <a:ext cx="1466275" cy="730575"/>
          </a:xfrm>
          <a:prstGeom prst="rect">
            <a:avLst/>
          </a:prstGeom>
          <a:noFill/>
          <a:ln>
            <a:noFill/>
          </a:ln>
        </p:spPr>
      </p:pic>
      <p:sp>
        <p:nvSpPr>
          <p:cNvPr id="1612" name="Google Shape;1612;p209"/>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Shuffle and then Split</a:t>
            </a:r>
            <a:endParaRPr b="1" sz="135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Prior to </a:t>
            </a:r>
            <a:r>
              <a:rPr b="1" lang="en" sz="1200">
                <a:solidFill>
                  <a:srgbClr val="0000FF"/>
                </a:solidFill>
              </a:rPr>
              <a:t>splitting the image dataset, we will want to randomly shuffle it</a:t>
            </a:r>
            <a:r>
              <a:rPr lang="en" sz="1200">
                <a:solidFill>
                  <a:schemeClr val="dk1"/>
                </a:solidFill>
              </a:rPr>
              <a:t>. Why? Let’s presume that when building the dataset that all the images were sequenced by class. For example, all the apples come first, followed by pears, followed by peaches, and then by bananas. If we split this as 75% train and 25% test without shuffling, all the apples, pears and peaches will be in the training set and the bananas in the test set. The model won’t learn to recognize bananas, since they are not in the training set, and the test set will attempt to test for a class that the model hasn’t been trained on. </a:t>
            </a:r>
            <a:endParaRPr sz="1100">
              <a:solidFill>
                <a:schemeClr val="dk1"/>
              </a:solidFill>
            </a:endParaRPr>
          </a:p>
          <a:p>
            <a:pPr indent="457200" lvl="0" marL="137160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1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16" name="Shape 1616"/>
        <p:cNvGrpSpPr/>
        <p:nvPr/>
      </p:nvGrpSpPr>
      <p:grpSpPr>
        <a:xfrm>
          <a:off x="0" y="0"/>
          <a:ext cx="0" cy="0"/>
          <a:chOff x="0" y="0"/>
          <a:chExt cx="0" cy="0"/>
        </a:xfrm>
      </p:grpSpPr>
      <p:sp>
        <p:nvSpPr>
          <p:cNvPr id="1617" name="Google Shape;1617;p210"/>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Dataset Shuffling</a:t>
            </a:r>
            <a:endParaRPr>
              <a:solidFill>
                <a:srgbClr val="38761D"/>
              </a:solidFill>
            </a:endParaRPr>
          </a:p>
        </p:txBody>
      </p:sp>
      <p:pic>
        <p:nvPicPr>
          <p:cNvPr id="1618" name="Google Shape;1618;p210"/>
          <p:cNvPicPr preferRelativeResize="0"/>
          <p:nvPr/>
        </p:nvPicPr>
        <p:blipFill>
          <a:blip r:embed="rId3">
            <a:alphaModFix/>
          </a:blip>
          <a:stretch>
            <a:fillRect/>
          </a:stretch>
        </p:blipFill>
        <p:spPr>
          <a:xfrm>
            <a:off x="0" y="0"/>
            <a:ext cx="1466275" cy="730575"/>
          </a:xfrm>
          <a:prstGeom prst="rect">
            <a:avLst/>
          </a:prstGeom>
          <a:noFill/>
          <a:ln>
            <a:noFill/>
          </a:ln>
        </p:spPr>
      </p:pic>
      <p:sp>
        <p:nvSpPr>
          <p:cNvPr id="1619" name="Google Shape;1619;p210"/>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Shuffle and then Split</a:t>
            </a:r>
            <a:endParaRPr b="1" sz="135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If we </a:t>
            </a:r>
            <a:r>
              <a:rPr b="1" lang="en" sz="1200">
                <a:solidFill>
                  <a:srgbClr val="0000FF"/>
                </a:solidFill>
              </a:rPr>
              <a:t>randomly shuffle the processed image dataset, we can assume a fairly balanced distribution of the classes between the training and test data</a:t>
            </a:r>
            <a:r>
              <a:rPr lang="en" sz="1200">
                <a:solidFill>
                  <a:schemeClr val="dk1"/>
                </a:solidFill>
              </a:rPr>
              <a:t>. The example code below shows a ‘manual’ method to shuffle the processed image dataset prior to splitting.</a:t>
            </a:r>
            <a:r>
              <a:rPr lang="en" sz="1100">
                <a:solidFill>
                  <a:schemeClr val="dk1"/>
                </a:solidFill>
              </a:rPr>
              <a:t> </a:t>
            </a:r>
            <a:endParaRPr sz="1100">
              <a:solidFill>
                <a:schemeClr val="dk1"/>
              </a:solidFill>
            </a:endParaRPr>
          </a:p>
          <a:p>
            <a:pPr indent="457200" lvl="0" marL="137160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Random number generators are actually pseudo random number generators, in that they use a mathematical formula to generate a pseudo random number sequence. A seed initializes the formula; whereby the same seed will always generate the same random number sequence. To </a:t>
            </a:r>
            <a:r>
              <a:rPr b="1" lang="en" sz="1200">
                <a:solidFill>
                  <a:srgbClr val="0000FF"/>
                </a:solidFill>
              </a:rPr>
              <a:t>shuffle both the dataset (images) and labels separately and maintain the same corresponding random sequence between the two, we use the same seed before each shuffle</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620" name="Google Shape;1620;p210"/>
          <p:cNvGraphicFramePr/>
          <p:nvPr/>
        </p:nvGraphicFramePr>
        <p:xfrm>
          <a:off x="505550" y="3201088"/>
          <a:ext cx="3000000" cy="3000000"/>
        </p:xfrm>
        <a:graphic>
          <a:graphicData uri="http://schemas.openxmlformats.org/drawingml/2006/table">
            <a:tbl>
              <a:tblPr>
                <a:noFill/>
                <a:tableStyleId>{B919AB72-B1D8-40D2-A9E9-02AD8994AEB8}</a:tableStyleId>
              </a:tblPr>
              <a:tblGrid>
                <a:gridCol w="7862400"/>
              </a:tblGrid>
              <a:tr h="609425">
                <a:tc>
                  <a:txBody>
                    <a:bodyPr>
                      <a:noAutofit/>
                    </a:bodyPr>
                    <a:lstStyle/>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random</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set a seed for the random number distribution before shuffling the data (images)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random</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seed</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101</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random</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shuffle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dataset</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set the same seed before shuffling the corresponding labels to get the same random number distribution</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random</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seed</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101</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random</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shuffle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labels</a:t>
                      </a:r>
                      <a:r>
                        <a:rPr lang="en" sz="1000">
                          <a:solidFill>
                            <a:srgbClr val="616161"/>
                          </a:solidFill>
                          <a:latin typeface="Consolas"/>
                          <a:ea typeface="Consolas"/>
                          <a:cs typeface="Consolas"/>
                          <a:sym typeface="Consolas"/>
                        </a:rPr>
                        <a:t>)</a:t>
                      </a:r>
                      <a:endParaRPr sz="900">
                        <a:solidFill>
                          <a:srgbClr val="9C27B0"/>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1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24" name="Shape 1624"/>
        <p:cNvGrpSpPr/>
        <p:nvPr/>
      </p:nvGrpSpPr>
      <p:grpSpPr>
        <a:xfrm>
          <a:off x="0" y="0"/>
          <a:ext cx="0" cy="0"/>
          <a:chOff x="0" y="0"/>
          <a:chExt cx="0" cy="0"/>
        </a:xfrm>
      </p:grpSpPr>
      <p:sp>
        <p:nvSpPr>
          <p:cNvPr id="1625" name="Google Shape;1625;p211"/>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Dataset Slicing</a:t>
            </a:r>
            <a:endParaRPr>
              <a:solidFill>
                <a:srgbClr val="38761D"/>
              </a:solidFill>
            </a:endParaRPr>
          </a:p>
        </p:txBody>
      </p:sp>
      <p:pic>
        <p:nvPicPr>
          <p:cNvPr id="1626" name="Google Shape;1626;p211"/>
          <p:cNvPicPr preferRelativeResize="0"/>
          <p:nvPr/>
        </p:nvPicPr>
        <p:blipFill>
          <a:blip r:embed="rId3">
            <a:alphaModFix/>
          </a:blip>
          <a:stretch>
            <a:fillRect/>
          </a:stretch>
        </p:blipFill>
        <p:spPr>
          <a:xfrm>
            <a:off x="0" y="0"/>
            <a:ext cx="1466275" cy="730575"/>
          </a:xfrm>
          <a:prstGeom prst="rect">
            <a:avLst/>
          </a:prstGeom>
          <a:noFill/>
          <a:ln>
            <a:noFill/>
          </a:ln>
        </p:spPr>
      </p:pic>
      <p:sp>
        <p:nvSpPr>
          <p:cNvPr id="1627" name="Google Shape;1627;p211"/>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Manual Split using Python Slicing</a:t>
            </a:r>
            <a:endParaRPr b="1" sz="135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In the code below, we </a:t>
            </a:r>
            <a:r>
              <a:rPr b="1" lang="en" sz="1200">
                <a:solidFill>
                  <a:srgbClr val="0000FF"/>
                </a:solidFill>
              </a:rPr>
              <a:t>calculate a pivot point in the shuffled dataset</a:t>
            </a:r>
            <a:r>
              <a:rPr lang="en" sz="1200">
                <a:solidFill>
                  <a:schemeClr val="dk1"/>
                </a:solidFill>
              </a:rPr>
              <a:t>, where the training percentage will be before the pivot point and the test percentage after the pivot point. We then </a:t>
            </a:r>
            <a:r>
              <a:rPr b="1" lang="en" sz="1200">
                <a:solidFill>
                  <a:srgbClr val="0000FF"/>
                </a:solidFill>
              </a:rPr>
              <a:t>use the pivot point to create (array slicing) the corresponding train and test dataset and labels</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628" name="Google Shape;1628;p211"/>
          <p:cNvGraphicFramePr/>
          <p:nvPr/>
        </p:nvGraphicFramePr>
        <p:xfrm>
          <a:off x="505550" y="2348738"/>
          <a:ext cx="3000000" cy="3000000"/>
        </p:xfrm>
        <a:graphic>
          <a:graphicData uri="http://schemas.openxmlformats.org/drawingml/2006/table">
            <a:tbl>
              <a:tblPr>
                <a:noFill/>
                <a:tableStyleId>{B919AB72-B1D8-40D2-A9E9-02AD8994AEB8}</a:tableStyleId>
              </a:tblPr>
              <a:tblGrid>
                <a:gridCol w="7862400"/>
              </a:tblGrid>
              <a:tr h="609425">
                <a:tc>
                  <a:txBody>
                    <a:bodyPr>
                      <a:noAutofit/>
                    </a:bodyPr>
                    <a:lstStyle/>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Split the preprocessed image data (and labels) into train and test data</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pivot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int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len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indices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SPLIT</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X_train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X</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pivot</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Y_train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pivot</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X_test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X</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pivot</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Y_test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pivot</a:t>
                      </a:r>
                      <a:r>
                        <a:rPr lang="en" sz="1000">
                          <a:solidFill>
                            <a:srgbClr val="616161"/>
                          </a:solidFill>
                          <a:latin typeface="Consolas"/>
                          <a:ea typeface="Consolas"/>
                          <a:cs typeface="Consolas"/>
                          <a:sym typeface="Consolas"/>
                        </a:rPr>
                        <a:t>:]</a:t>
                      </a:r>
                      <a:endParaRPr sz="1000">
                        <a:solidFill>
                          <a:srgbClr val="9C27B0"/>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 name="Shape 62"/>
        <p:cNvGrpSpPr/>
        <p:nvPr/>
      </p:nvGrpSpPr>
      <p:grpSpPr>
        <a:xfrm>
          <a:off x="0" y="0"/>
          <a:ext cx="0" cy="0"/>
          <a:chOff x="0" y="0"/>
          <a:chExt cx="0" cy="0"/>
        </a:xfrm>
      </p:grpSpPr>
      <p:sp>
        <p:nvSpPr>
          <p:cNvPr id="63" name="Google Shape;63;p14"/>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rgbClr val="3D85C6"/>
                </a:solidFill>
              </a:rPr>
              <a:t>Idiomatic Programmer</a:t>
            </a:r>
            <a:br>
              <a:rPr lang="en">
                <a:solidFill>
                  <a:srgbClr val="3D85C6"/>
                </a:solidFill>
              </a:rPr>
            </a:br>
            <a:r>
              <a:rPr lang="en">
                <a:solidFill>
                  <a:srgbClr val="3D85C6"/>
                </a:solidFill>
              </a:rPr>
              <a:t>Learning Keras</a:t>
            </a:r>
            <a:endParaRPr>
              <a:solidFill>
                <a:srgbClr val="3D85C6"/>
              </a:solidFill>
            </a:endParaRPr>
          </a:p>
        </p:txBody>
      </p:sp>
      <p:sp>
        <p:nvSpPr>
          <p:cNvPr id="64" name="Google Shape;64;p14"/>
          <p:cNvSpPr txBox="1"/>
          <p:nvPr>
            <p:ph idx="1" type="subTitle"/>
          </p:nvPr>
        </p:nvSpPr>
        <p:spPr>
          <a:xfrm>
            <a:off x="125225" y="2834125"/>
            <a:ext cx="8832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38761D"/>
                </a:solidFill>
              </a:rPr>
              <a:t>Repo: github.com/GoogleCloudPlatform/keras-idiomatic-programmer</a:t>
            </a:r>
            <a:br>
              <a:rPr lang="en" sz="2400">
                <a:solidFill>
                  <a:srgbClr val="38761D"/>
                </a:solidFill>
              </a:rPr>
            </a:br>
            <a:endParaRPr sz="2400" u="sng">
              <a:solidFill>
                <a:srgbClr val="38761D"/>
              </a:solidFill>
            </a:endParaRPr>
          </a:p>
          <a:p>
            <a:pPr indent="0" lvl="0" marL="0" rtl="0" algn="ctr">
              <a:spcBef>
                <a:spcPts val="0"/>
              </a:spcBef>
              <a:spcAft>
                <a:spcPts val="0"/>
              </a:spcAft>
              <a:buNone/>
            </a:pPr>
            <a:r>
              <a:rPr lang="en" sz="2400">
                <a:solidFill>
                  <a:srgbClr val="38761D"/>
                </a:solidFill>
              </a:rPr>
              <a:t>Workshops and Handbooks:</a:t>
            </a:r>
            <a:endParaRPr sz="2400">
              <a:solidFill>
                <a:srgbClr val="38761D"/>
              </a:solidFill>
            </a:endParaRPr>
          </a:p>
          <a:p>
            <a:pPr indent="0" lvl="0" marL="0" rtl="0" algn="ctr">
              <a:spcBef>
                <a:spcPts val="0"/>
              </a:spcBef>
              <a:spcAft>
                <a:spcPts val="0"/>
              </a:spcAft>
              <a:buNone/>
            </a:pPr>
            <a:r>
              <a:rPr lang="en" sz="2400">
                <a:solidFill>
                  <a:srgbClr val="38761D"/>
                </a:solidFill>
              </a:rPr>
              <a:t> are under ‘handbooks’ and ‘workshops’ subdirectory</a:t>
            </a:r>
            <a:endParaRPr sz="2400">
              <a:solidFill>
                <a:srgbClr val="38761D"/>
              </a:solidFill>
            </a:endParaRPr>
          </a:p>
        </p:txBody>
      </p:sp>
      <p:pic>
        <p:nvPicPr>
          <p:cNvPr id="65" name="Google Shape;65;p14"/>
          <p:cNvPicPr preferRelativeResize="0"/>
          <p:nvPr/>
        </p:nvPicPr>
        <p:blipFill>
          <a:blip r:embed="rId3">
            <a:alphaModFix/>
          </a:blip>
          <a:stretch>
            <a:fillRect/>
          </a:stretch>
        </p:blipFill>
        <p:spPr>
          <a:xfrm>
            <a:off x="0" y="0"/>
            <a:ext cx="1827825" cy="9107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6" name="Shape 196"/>
        <p:cNvGrpSpPr/>
        <p:nvPr/>
      </p:nvGrpSpPr>
      <p:grpSpPr>
        <a:xfrm>
          <a:off x="0" y="0"/>
          <a:ext cx="0" cy="0"/>
          <a:chOff x="0" y="0"/>
          <a:chExt cx="0" cy="0"/>
        </a:xfrm>
      </p:grpSpPr>
      <p:sp>
        <p:nvSpPr>
          <p:cNvPr id="197" name="Google Shape;197;p32"/>
          <p:cNvSpPr txBox="1"/>
          <p:nvPr>
            <p:ph idx="1" type="subTitle"/>
          </p:nvPr>
        </p:nvSpPr>
        <p:spPr>
          <a:xfrm>
            <a:off x="6826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Neural Networks - Layers Example</a:t>
            </a:r>
            <a:endParaRPr>
              <a:solidFill>
                <a:srgbClr val="38761D"/>
              </a:solidFill>
            </a:endParaRPr>
          </a:p>
        </p:txBody>
      </p:sp>
      <p:pic>
        <p:nvPicPr>
          <p:cNvPr id="198" name="Google Shape;198;p32"/>
          <p:cNvPicPr preferRelativeResize="0"/>
          <p:nvPr/>
        </p:nvPicPr>
        <p:blipFill>
          <a:blip r:embed="rId3">
            <a:alphaModFix/>
          </a:blip>
          <a:stretch>
            <a:fillRect/>
          </a:stretch>
        </p:blipFill>
        <p:spPr>
          <a:xfrm>
            <a:off x="0" y="0"/>
            <a:ext cx="1466275" cy="730575"/>
          </a:xfrm>
          <a:prstGeom prst="rect">
            <a:avLst/>
          </a:prstGeom>
          <a:noFill/>
          <a:ln>
            <a:noFill/>
          </a:ln>
        </p:spPr>
      </p:pic>
      <p:sp>
        <p:nvSpPr>
          <p:cNvPr id="199" name="Google Shape;199;p32"/>
          <p:cNvSpPr txBox="1"/>
          <p:nvPr/>
        </p:nvSpPr>
        <p:spPr>
          <a:xfrm>
            <a:off x="824850" y="834125"/>
            <a:ext cx="7070100" cy="405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Layer Approach Example - Three Layer FCNN</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rPr lang="en" sz="1200">
                <a:solidFill>
                  <a:schemeClr val="dk1"/>
                </a:solidFill>
              </a:rPr>
              <a:t>Let's now do the same using the layers method. We start by creating an input vector by instantiating a </a:t>
            </a:r>
            <a:r>
              <a:rPr b="1" lang="en" sz="1200">
                <a:solidFill>
                  <a:schemeClr val="dk1"/>
                </a:solidFill>
                <a:highlight>
                  <a:srgbClr val="EFF0F1"/>
                </a:highlight>
              </a:rPr>
              <a:t>Input()</a:t>
            </a:r>
            <a:r>
              <a:rPr lang="en" sz="1200">
                <a:solidFill>
                  <a:schemeClr val="dk1"/>
                </a:solidFill>
              </a:rPr>
              <a:t> class object. The (positional) parameter to the </a:t>
            </a:r>
            <a:r>
              <a:rPr lang="en" sz="1200">
                <a:solidFill>
                  <a:schemeClr val="dk1"/>
                </a:solidFill>
                <a:highlight>
                  <a:srgbClr val="EFF0F1"/>
                </a:highlight>
              </a:rPr>
              <a:t>Input()</a:t>
            </a:r>
            <a:r>
              <a:rPr lang="en" sz="1200">
                <a:solidFill>
                  <a:schemeClr val="dk1"/>
                </a:solidFill>
              </a:rPr>
              <a:t> class is the shape of the input, which can be a vector, matrix or tensor. In our example, we have a vector that is thirteen elements long. So our shape is (13,).</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p:txBody>
      </p:sp>
      <p:graphicFrame>
        <p:nvGraphicFramePr>
          <p:cNvPr id="200" name="Google Shape;200;p32"/>
          <p:cNvGraphicFramePr/>
          <p:nvPr/>
        </p:nvGraphicFramePr>
        <p:xfrm>
          <a:off x="1826800" y="2746050"/>
          <a:ext cx="3000000" cy="3000000"/>
        </p:xfrm>
        <a:graphic>
          <a:graphicData uri="http://schemas.openxmlformats.org/drawingml/2006/table">
            <a:tbl>
              <a:tblPr>
                <a:noFill/>
                <a:tableStyleId>{B919AB72-B1D8-40D2-A9E9-02AD8994AEB8}</a:tableStyleId>
              </a:tblPr>
              <a:tblGrid>
                <a:gridCol w="5248275"/>
              </a:tblGrid>
              <a:tr h="12700">
                <a:tc>
                  <a:txBody>
                    <a:bodyPr>
                      <a:noAutofit/>
                    </a:bodyPr>
                    <a:lstStyle/>
                    <a:p>
                      <a:pPr indent="0" lvl="0" marL="0" rtl="0" algn="l">
                        <a:lnSpc>
                          <a:spcPct val="115000"/>
                        </a:lnSpc>
                        <a:spcBef>
                          <a:spcPts val="0"/>
                        </a:spcBef>
                        <a:spcAft>
                          <a:spcPts val="0"/>
                        </a:spcAft>
                        <a:buNone/>
                      </a:pPr>
                      <a:r>
                        <a:rPr lang="en" sz="1200">
                          <a:solidFill>
                            <a:srgbClr val="9C27B0"/>
                          </a:solidFill>
                          <a:latin typeface="Consolas"/>
                          <a:ea typeface="Consolas"/>
                          <a:cs typeface="Consolas"/>
                          <a:sym typeface="Consolas"/>
                        </a:rPr>
                        <a:t>from</a:t>
                      </a:r>
                      <a:r>
                        <a:rPr lang="en" sz="1200">
                          <a:latin typeface="Consolas"/>
                          <a:ea typeface="Consolas"/>
                          <a:cs typeface="Consolas"/>
                          <a:sym typeface="Consolas"/>
                        </a:rPr>
                        <a:t> keras </a:t>
                      </a:r>
                      <a:r>
                        <a:rPr lang="en" sz="1200">
                          <a:solidFill>
                            <a:srgbClr val="9C27B0"/>
                          </a:solidFill>
                          <a:latin typeface="Consolas"/>
                          <a:ea typeface="Consolas"/>
                          <a:cs typeface="Consolas"/>
                          <a:sym typeface="Consolas"/>
                        </a:rPr>
                        <a:t>import</a:t>
                      </a:r>
                      <a:r>
                        <a:rPr lang="en" sz="1200">
                          <a:latin typeface="Consolas"/>
                          <a:ea typeface="Consolas"/>
                          <a:cs typeface="Consolas"/>
                          <a:sym typeface="Consolas"/>
                        </a:rPr>
                        <a:t> </a:t>
                      </a:r>
                      <a:r>
                        <a:rPr lang="en" sz="1200">
                          <a:solidFill>
                            <a:srgbClr val="3367D6"/>
                          </a:solidFill>
                          <a:latin typeface="Consolas"/>
                          <a:ea typeface="Consolas"/>
                          <a:cs typeface="Consolas"/>
                          <a:sym typeface="Consolas"/>
                        </a:rPr>
                        <a:t>Input</a:t>
                      </a:r>
                      <a:r>
                        <a:rPr lang="en" sz="1200">
                          <a:solidFill>
                            <a:srgbClr val="616161"/>
                          </a:solidFill>
                          <a:latin typeface="Consolas"/>
                          <a:ea typeface="Consolas"/>
                          <a:cs typeface="Consolas"/>
                          <a:sym typeface="Consolas"/>
                        </a:rPr>
                        <a:t>,</a:t>
                      </a:r>
                      <a:r>
                        <a:rPr lang="en" sz="1200">
                          <a:latin typeface="Consolas"/>
                          <a:ea typeface="Consolas"/>
                          <a:cs typeface="Consolas"/>
                          <a:sym typeface="Consolas"/>
                        </a:rPr>
                        <a:t> </a:t>
                      </a:r>
                      <a:r>
                        <a:rPr lang="en" sz="1200">
                          <a:solidFill>
                            <a:srgbClr val="3367D6"/>
                          </a:solidFill>
                          <a:latin typeface="Consolas"/>
                          <a:ea typeface="Consolas"/>
                          <a:cs typeface="Consolas"/>
                          <a:sym typeface="Consolas"/>
                        </a:rPr>
                        <a:t>Model</a:t>
                      </a:r>
                      <a:endParaRPr sz="1200">
                        <a:latin typeface="Consolas"/>
                        <a:ea typeface="Consolas"/>
                        <a:cs typeface="Consolas"/>
                        <a:sym typeface="Consolas"/>
                      </a:endParaRPr>
                    </a:p>
                    <a:p>
                      <a:pPr indent="0" lvl="0" marL="0" rtl="0" algn="l">
                        <a:lnSpc>
                          <a:spcPct val="115000"/>
                        </a:lnSpc>
                        <a:spcBef>
                          <a:spcPts val="0"/>
                        </a:spcBef>
                        <a:spcAft>
                          <a:spcPts val="0"/>
                        </a:spcAft>
                        <a:buNone/>
                      </a:pPr>
                      <a:r>
                        <a:t/>
                      </a:r>
                      <a:endParaRPr sz="1200">
                        <a:latin typeface="Consolas"/>
                        <a:ea typeface="Consolas"/>
                        <a:cs typeface="Consolas"/>
                        <a:sym typeface="Consolas"/>
                      </a:endParaRPr>
                    </a:p>
                    <a:p>
                      <a:pPr indent="0" lvl="0" marL="0" rtl="0" algn="l">
                        <a:lnSpc>
                          <a:spcPct val="115000"/>
                        </a:lnSpc>
                        <a:spcBef>
                          <a:spcPts val="0"/>
                        </a:spcBef>
                        <a:spcAft>
                          <a:spcPts val="0"/>
                        </a:spcAft>
                        <a:buNone/>
                      </a:pPr>
                      <a:r>
                        <a:rPr lang="en" sz="1200">
                          <a:solidFill>
                            <a:srgbClr val="455A64"/>
                          </a:solidFill>
                          <a:latin typeface="Consolas"/>
                          <a:ea typeface="Consolas"/>
                          <a:cs typeface="Consolas"/>
                          <a:sym typeface="Consolas"/>
                        </a:rPr>
                        <a:t># Create the input vector (13 elements).</a:t>
                      </a:r>
                      <a:endParaRPr sz="1200">
                        <a:latin typeface="Consolas"/>
                        <a:ea typeface="Consolas"/>
                        <a:cs typeface="Consolas"/>
                        <a:sym typeface="Consolas"/>
                      </a:endParaRPr>
                    </a:p>
                    <a:p>
                      <a:pPr indent="0" lvl="0" marL="0" rtl="0" algn="l">
                        <a:lnSpc>
                          <a:spcPct val="115000"/>
                        </a:lnSpc>
                        <a:spcBef>
                          <a:spcPts val="0"/>
                        </a:spcBef>
                        <a:spcAft>
                          <a:spcPts val="0"/>
                        </a:spcAft>
                        <a:buNone/>
                      </a:pPr>
                      <a:r>
                        <a:rPr lang="en" sz="1200">
                          <a:latin typeface="Consolas"/>
                          <a:ea typeface="Consolas"/>
                          <a:cs typeface="Consolas"/>
                          <a:sym typeface="Consolas"/>
                        </a:rPr>
                        <a:t>inputs </a:t>
                      </a:r>
                      <a:r>
                        <a:rPr lang="en" sz="1200">
                          <a:solidFill>
                            <a:srgbClr val="616161"/>
                          </a:solidFill>
                          <a:latin typeface="Consolas"/>
                          <a:ea typeface="Consolas"/>
                          <a:cs typeface="Consolas"/>
                          <a:sym typeface="Consolas"/>
                        </a:rPr>
                        <a:t>=</a:t>
                      </a:r>
                      <a:r>
                        <a:rPr lang="en" sz="1200">
                          <a:latin typeface="Consolas"/>
                          <a:ea typeface="Consolas"/>
                          <a:cs typeface="Consolas"/>
                          <a:sym typeface="Consolas"/>
                        </a:rPr>
                        <a:t> </a:t>
                      </a:r>
                      <a:r>
                        <a:rPr lang="en" sz="1200">
                          <a:solidFill>
                            <a:srgbClr val="3367D6"/>
                          </a:solidFill>
                          <a:latin typeface="Consolas"/>
                          <a:ea typeface="Consolas"/>
                          <a:cs typeface="Consolas"/>
                          <a:sym typeface="Consolas"/>
                        </a:rPr>
                        <a:t>Input</a:t>
                      </a:r>
                      <a:r>
                        <a:rPr lang="en" sz="1200">
                          <a:solidFill>
                            <a:srgbClr val="616161"/>
                          </a:solidFill>
                          <a:latin typeface="Consolas"/>
                          <a:ea typeface="Consolas"/>
                          <a:cs typeface="Consolas"/>
                          <a:sym typeface="Consolas"/>
                        </a:rPr>
                        <a:t>((</a:t>
                      </a:r>
                      <a:r>
                        <a:rPr lang="en" sz="1200">
                          <a:solidFill>
                            <a:srgbClr val="C53929"/>
                          </a:solidFill>
                          <a:latin typeface="Consolas"/>
                          <a:ea typeface="Consolas"/>
                          <a:cs typeface="Consolas"/>
                          <a:sym typeface="Consolas"/>
                        </a:rPr>
                        <a:t>13</a:t>
                      </a:r>
                      <a:r>
                        <a:rPr lang="en" sz="1200">
                          <a:solidFill>
                            <a:srgbClr val="616161"/>
                          </a:solidFill>
                          <a:latin typeface="Consolas"/>
                          <a:ea typeface="Consolas"/>
                          <a:cs typeface="Consolas"/>
                          <a:sym typeface="Consolas"/>
                        </a:rPr>
                        <a:t>,))</a:t>
                      </a:r>
                      <a:endParaRPr sz="1200">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2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32" name="Shape 1632"/>
        <p:cNvGrpSpPr/>
        <p:nvPr/>
      </p:nvGrpSpPr>
      <p:grpSpPr>
        <a:xfrm>
          <a:off x="0" y="0"/>
          <a:ext cx="0" cy="0"/>
          <a:chOff x="0" y="0"/>
          <a:chExt cx="0" cy="0"/>
        </a:xfrm>
      </p:grpSpPr>
      <p:sp>
        <p:nvSpPr>
          <p:cNvPr id="1633" name="Google Shape;1633;p212"/>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Dataset Splitting - Scikit-Learn</a:t>
            </a:r>
            <a:endParaRPr>
              <a:solidFill>
                <a:srgbClr val="38761D"/>
              </a:solidFill>
            </a:endParaRPr>
          </a:p>
        </p:txBody>
      </p:sp>
      <p:pic>
        <p:nvPicPr>
          <p:cNvPr id="1634" name="Google Shape;1634;p212"/>
          <p:cNvPicPr preferRelativeResize="0"/>
          <p:nvPr/>
        </p:nvPicPr>
        <p:blipFill>
          <a:blip r:embed="rId3">
            <a:alphaModFix/>
          </a:blip>
          <a:stretch>
            <a:fillRect/>
          </a:stretch>
        </p:blipFill>
        <p:spPr>
          <a:xfrm>
            <a:off x="0" y="0"/>
            <a:ext cx="1466275" cy="730575"/>
          </a:xfrm>
          <a:prstGeom prst="rect">
            <a:avLst/>
          </a:prstGeom>
          <a:noFill/>
          <a:ln>
            <a:noFill/>
          </a:ln>
        </p:spPr>
      </p:pic>
      <p:sp>
        <p:nvSpPr>
          <p:cNvPr id="1635" name="Google Shape;1635;p212"/>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Dataset Splitting with Scikit-Learn</a:t>
            </a:r>
            <a:endParaRPr b="1" sz="135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O</a:t>
            </a:r>
            <a:r>
              <a:rPr lang="en" sz="1200">
                <a:solidFill>
                  <a:schemeClr val="dk1"/>
                </a:solidFill>
              </a:rPr>
              <a:t>ne can </a:t>
            </a:r>
            <a:r>
              <a:rPr b="1" lang="en" sz="1200">
                <a:solidFill>
                  <a:srgbClr val="0000FF"/>
                </a:solidFill>
              </a:rPr>
              <a:t>automatically shuffle and split</a:t>
            </a:r>
            <a:r>
              <a:rPr lang="en" sz="1200">
                <a:solidFill>
                  <a:schemeClr val="dk1"/>
                </a:solidFill>
              </a:rPr>
              <a:t> a processed image dataset and labels using the </a:t>
            </a:r>
            <a:r>
              <a:rPr b="1" lang="en" sz="1200">
                <a:solidFill>
                  <a:schemeClr val="dk1"/>
                </a:solidFill>
              </a:rPr>
              <a:t>scikit-learn</a:t>
            </a:r>
            <a:r>
              <a:rPr lang="en" sz="1200">
                <a:solidFill>
                  <a:schemeClr val="dk1"/>
                </a:solidFill>
              </a:rPr>
              <a:t> function </a:t>
            </a:r>
            <a:r>
              <a:rPr lang="en" sz="1200">
                <a:solidFill>
                  <a:srgbClr val="0D904F"/>
                </a:solidFill>
                <a:latin typeface="Consolas"/>
                <a:ea typeface="Consolas"/>
                <a:cs typeface="Consolas"/>
                <a:sym typeface="Consolas"/>
              </a:rPr>
              <a:t>train_test_split()</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636" name="Google Shape;1636;p212"/>
          <p:cNvGraphicFramePr/>
          <p:nvPr/>
        </p:nvGraphicFramePr>
        <p:xfrm>
          <a:off x="505550" y="2348738"/>
          <a:ext cx="3000000" cy="3000000"/>
        </p:xfrm>
        <a:graphic>
          <a:graphicData uri="http://schemas.openxmlformats.org/drawingml/2006/table">
            <a:tbl>
              <a:tblPr>
                <a:noFill/>
                <a:tableStyleId>{B919AB72-B1D8-40D2-A9E9-02AD8994AEB8}</a:tableStyleId>
              </a:tblPr>
              <a:tblGrid>
                <a:gridCol w="7862400"/>
              </a:tblGrid>
              <a:tr h="609425">
                <a:tc>
                  <a:txBody>
                    <a:bodyPr>
                      <a:noAutofit/>
                    </a:bodyPr>
                    <a:lstStyle/>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sklearn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model_selection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train_test_split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Split the processed image dataset into training and test data</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X_train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X_test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Y_train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Y_test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train_test_split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dataset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labels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test_size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0.20</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shuffle</a:t>
                      </a:r>
                      <a:r>
                        <a:rPr lang="en" sz="1000">
                          <a:solidFill>
                            <a:srgbClr val="616161"/>
                          </a:solidFill>
                          <a:latin typeface="Consolas"/>
                          <a:ea typeface="Consolas"/>
                          <a:cs typeface="Consolas"/>
                          <a:sym typeface="Consolas"/>
                        </a:rPr>
                        <a:t>=</a:t>
                      </a:r>
                      <a:r>
                        <a:rPr lang="en" sz="1000">
                          <a:solidFill>
                            <a:srgbClr val="9C27B0"/>
                          </a:solidFill>
                          <a:latin typeface="Consolas"/>
                          <a:ea typeface="Consolas"/>
                          <a:cs typeface="Consolas"/>
                          <a:sym typeface="Consolas"/>
                        </a:rPr>
                        <a:t>True</a:t>
                      </a:r>
                      <a:r>
                        <a:rPr lang="en" sz="1000">
                          <a:solidFill>
                            <a:srgbClr val="616161"/>
                          </a:solidFill>
                          <a:latin typeface="Consolas"/>
                          <a:ea typeface="Consolas"/>
                          <a:cs typeface="Consolas"/>
                          <a:sym typeface="Consolas"/>
                        </a:rPr>
                        <a:t>)</a:t>
                      </a:r>
                      <a:endParaRPr sz="1000">
                        <a:solidFill>
                          <a:srgbClr val="9C27B0"/>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2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40" name="Shape 1640"/>
        <p:cNvGrpSpPr/>
        <p:nvPr/>
      </p:nvGrpSpPr>
      <p:grpSpPr>
        <a:xfrm>
          <a:off x="0" y="0"/>
          <a:ext cx="0" cy="0"/>
          <a:chOff x="0" y="0"/>
          <a:chExt cx="0" cy="0"/>
        </a:xfrm>
      </p:grpSpPr>
      <p:sp>
        <p:nvSpPr>
          <p:cNvPr id="1641" name="Google Shape;1641;p213"/>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Dataset Splitting - Keras</a:t>
            </a:r>
            <a:endParaRPr>
              <a:solidFill>
                <a:srgbClr val="38761D"/>
              </a:solidFill>
            </a:endParaRPr>
          </a:p>
        </p:txBody>
      </p:sp>
      <p:pic>
        <p:nvPicPr>
          <p:cNvPr id="1642" name="Google Shape;1642;p213"/>
          <p:cNvPicPr preferRelativeResize="0"/>
          <p:nvPr/>
        </p:nvPicPr>
        <p:blipFill>
          <a:blip r:embed="rId3">
            <a:alphaModFix/>
          </a:blip>
          <a:stretch>
            <a:fillRect/>
          </a:stretch>
        </p:blipFill>
        <p:spPr>
          <a:xfrm>
            <a:off x="0" y="0"/>
            <a:ext cx="1466275" cy="730575"/>
          </a:xfrm>
          <a:prstGeom prst="rect">
            <a:avLst/>
          </a:prstGeom>
          <a:noFill/>
          <a:ln>
            <a:noFill/>
          </a:ln>
        </p:spPr>
      </p:pic>
      <p:sp>
        <p:nvSpPr>
          <p:cNvPr id="1643" name="Google Shape;1643;p213"/>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Dataset Splitting with Keras</a:t>
            </a:r>
            <a:endParaRPr b="1" sz="135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1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As an alternative if the dataset is to be fed from on-disk (vs. in-memory), one can automatically shuffle and split the dataset and labels using Kera’s </a:t>
            </a:r>
            <a:r>
              <a:rPr lang="en" sz="1200">
                <a:solidFill>
                  <a:srgbClr val="0D904F"/>
                </a:solidFill>
                <a:latin typeface="Consolas"/>
                <a:ea typeface="Consolas"/>
                <a:cs typeface="Consolas"/>
                <a:sym typeface="Consolas"/>
              </a:rPr>
              <a:t>ImageDataGenerator</a:t>
            </a:r>
            <a:r>
              <a:rPr lang="en" sz="1200">
                <a:solidFill>
                  <a:schemeClr val="dk1"/>
                </a:solidFill>
              </a:rPr>
              <a:t> method </a:t>
            </a:r>
            <a:r>
              <a:rPr lang="en" sz="1200">
                <a:solidFill>
                  <a:srgbClr val="0D904F"/>
                </a:solidFill>
                <a:latin typeface="Consolas"/>
                <a:ea typeface="Consolas"/>
                <a:cs typeface="Consolas"/>
                <a:sym typeface="Consolas"/>
              </a:rPr>
              <a:t>flow_from_directory()</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644" name="Google Shape;1644;p213"/>
          <p:cNvGraphicFramePr/>
          <p:nvPr/>
        </p:nvGraphicFramePr>
        <p:xfrm>
          <a:off x="505550" y="2348738"/>
          <a:ext cx="3000000" cy="3000000"/>
        </p:xfrm>
        <a:graphic>
          <a:graphicData uri="http://schemas.openxmlformats.org/drawingml/2006/table">
            <a:tbl>
              <a:tblPr>
                <a:noFill/>
                <a:tableStyleId>{B919AB72-B1D8-40D2-A9E9-02AD8994AEB8}</a:tableStyleId>
              </a:tblPr>
              <a:tblGrid>
                <a:gridCol w="7862400"/>
              </a:tblGrid>
              <a:tr h="609425">
                <a:tc>
                  <a:txBody>
                    <a:bodyPr>
                      <a:noAutofit/>
                    </a:bodyPr>
                    <a:lstStyle/>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Create data generator where images will be normalized between 0 and 1, and</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split the dataset between training and validation (10%).</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datagen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ImageDataGenerator</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rescale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255.0</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validation_split</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0.1</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Create a generator to feed the model during training</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generator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datagen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flow_from_directory</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dataset_directory</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target_size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128</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128</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batch_size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32</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shuffle</a:t>
                      </a:r>
                      <a:r>
                        <a:rPr lang="en" sz="1000">
                          <a:solidFill>
                            <a:srgbClr val="616161"/>
                          </a:solidFill>
                          <a:latin typeface="Consolas"/>
                          <a:ea typeface="Consolas"/>
                          <a:cs typeface="Consolas"/>
                          <a:sym typeface="Consolas"/>
                        </a:rPr>
                        <a:t>=</a:t>
                      </a:r>
                      <a:r>
                        <a:rPr lang="en" sz="1000">
                          <a:solidFill>
                            <a:srgbClr val="9C27B0"/>
                          </a:solidFill>
                          <a:latin typeface="Consolas"/>
                          <a:ea typeface="Consolas"/>
                          <a:cs typeface="Consolas"/>
                          <a:sym typeface="Consolas"/>
                        </a:rPr>
                        <a:t>True</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train the model</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fit_generator</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generator</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epochs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50</a:t>
                      </a:r>
                      <a:r>
                        <a:rPr lang="en" sz="1000">
                          <a:solidFill>
                            <a:srgbClr val="616161"/>
                          </a:solidFill>
                          <a:latin typeface="Consolas"/>
                          <a:ea typeface="Consolas"/>
                          <a:cs typeface="Consolas"/>
                          <a:sym typeface="Consolas"/>
                        </a:rPr>
                        <a:t>)</a:t>
                      </a:r>
                      <a:endParaRPr sz="1000">
                        <a:solidFill>
                          <a:srgbClr val="9C27B0"/>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2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48" name="Shape 1648"/>
        <p:cNvGrpSpPr/>
        <p:nvPr/>
      </p:nvGrpSpPr>
      <p:grpSpPr>
        <a:xfrm>
          <a:off x="0" y="0"/>
          <a:ext cx="0" cy="0"/>
          <a:chOff x="0" y="0"/>
          <a:chExt cx="0" cy="0"/>
        </a:xfrm>
      </p:grpSpPr>
      <p:sp>
        <p:nvSpPr>
          <p:cNvPr id="1649" name="Google Shape;1649;p214"/>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Image Augmentation</a:t>
            </a:r>
            <a:endParaRPr>
              <a:solidFill>
                <a:srgbClr val="38761D"/>
              </a:solidFill>
            </a:endParaRPr>
          </a:p>
        </p:txBody>
      </p:sp>
      <p:pic>
        <p:nvPicPr>
          <p:cNvPr id="1650" name="Google Shape;1650;p214"/>
          <p:cNvPicPr preferRelativeResize="0"/>
          <p:nvPr/>
        </p:nvPicPr>
        <p:blipFill>
          <a:blip r:embed="rId3">
            <a:alphaModFix/>
          </a:blip>
          <a:stretch>
            <a:fillRect/>
          </a:stretch>
        </p:blipFill>
        <p:spPr>
          <a:xfrm>
            <a:off x="0" y="0"/>
            <a:ext cx="1466275" cy="730575"/>
          </a:xfrm>
          <a:prstGeom prst="rect">
            <a:avLst/>
          </a:prstGeom>
          <a:noFill/>
          <a:ln>
            <a:noFill/>
          </a:ln>
        </p:spPr>
      </p:pic>
      <p:sp>
        <p:nvSpPr>
          <p:cNvPr id="1651" name="Google Shape;1651;p214"/>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Image Augmentation</a:t>
            </a:r>
            <a:endParaRPr b="1" sz="135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Image augmentation is the process of </a:t>
            </a:r>
            <a:r>
              <a:rPr b="1" lang="en" sz="1200">
                <a:solidFill>
                  <a:srgbClr val="0000FF"/>
                </a:solidFill>
              </a:rPr>
              <a:t>generating new images from existing images to improve the balance and/or variance in the training data</a:t>
            </a:r>
            <a:r>
              <a:rPr lang="en" sz="1200">
                <a:solidFill>
                  <a:schemeClr val="dk1"/>
                </a:solidFill>
              </a:rPr>
              <a:t>. It is typically used to address:</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317500" lvl="0" marL="2286000" rtl="0" algn="l">
              <a:lnSpc>
                <a:spcPct val="115000"/>
              </a:lnSpc>
              <a:spcBef>
                <a:spcPts val="0"/>
              </a:spcBef>
              <a:spcAft>
                <a:spcPts val="0"/>
              </a:spcAft>
              <a:buClr>
                <a:srgbClr val="38761D"/>
              </a:buClr>
              <a:buSzPts val="1400"/>
              <a:buAutoNum type="arabicPeriod"/>
            </a:pPr>
            <a:r>
              <a:rPr lang="en">
                <a:solidFill>
                  <a:srgbClr val="38761D"/>
                </a:solidFill>
              </a:rPr>
              <a:t>Label(s) which have too few images.</a:t>
            </a:r>
            <a:endParaRPr>
              <a:solidFill>
                <a:srgbClr val="38761D"/>
              </a:solidFill>
            </a:endParaRPr>
          </a:p>
          <a:p>
            <a:pPr indent="-317500" lvl="0" marL="2286000" rtl="0" algn="l">
              <a:lnSpc>
                <a:spcPct val="115000"/>
              </a:lnSpc>
              <a:spcBef>
                <a:spcPts val="0"/>
              </a:spcBef>
              <a:spcAft>
                <a:spcPts val="0"/>
              </a:spcAft>
              <a:buClr>
                <a:srgbClr val="38761D"/>
              </a:buClr>
              <a:buSzPts val="1400"/>
              <a:buAutoNum type="arabicPeriod"/>
            </a:pPr>
            <a:r>
              <a:rPr lang="en">
                <a:solidFill>
                  <a:srgbClr val="38761D"/>
                </a:solidFill>
              </a:rPr>
              <a:t>Insufficient variance in [view] perspective.</a:t>
            </a:r>
            <a:endParaRPr>
              <a:solidFill>
                <a:srgbClr val="38761D"/>
              </a:solidFill>
            </a:endParaRPr>
          </a:p>
          <a:p>
            <a:pPr indent="-317500" lvl="0" marL="2286000" rtl="0" algn="l">
              <a:lnSpc>
                <a:spcPct val="115000"/>
              </a:lnSpc>
              <a:spcBef>
                <a:spcPts val="0"/>
              </a:spcBef>
              <a:spcAft>
                <a:spcPts val="0"/>
              </a:spcAft>
              <a:buClr>
                <a:srgbClr val="38761D"/>
              </a:buClr>
              <a:buSzPts val="1400"/>
              <a:buAutoNum type="arabicPeriod"/>
            </a:pPr>
            <a:r>
              <a:rPr lang="en">
                <a:solidFill>
                  <a:srgbClr val="38761D"/>
                </a:solidFill>
              </a:rPr>
              <a:t>Insufficient variance in lighting.</a:t>
            </a:r>
            <a:endParaRPr>
              <a:solidFill>
                <a:srgbClr val="38761D"/>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Image augmentation uses imaging algorithms </a:t>
            </a:r>
            <a:r>
              <a:rPr b="1" lang="en" sz="1200">
                <a:solidFill>
                  <a:srgbClr val="0000FF"/>
                </a:solidFill>
              </a:rPr>
              <a:t>which will modify an existing image without changing what the image is</a:t>
            </a:r>
            <a:r>
              <a:rPr lang="en" sz="1200">
                <a:solidFill>
                  <a:schemeClr val="dk1"/>
                </a:solidFill>
              </a:rPr>
              <a:t>. That is, when a person views the modified image they will still see the same thing.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2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55" name="Shape 1655"/>
        <p:cNvGrpSpPr/>
        <p:nvPr/>
      </p:nvGrpSpPr>
      <p:grpSpPr>
        <a:xfrm>
          <a:off x="0" y="0"/>
          <a:ext cx="0" cy="0"/>
          <a:chOff x="0" y="0"/>
          <a:chExt cx="0" cy="0"/>
        </a:xfrm>
      </p:grpSpPr>
      <p:sp>
        <p:nvSpPr>
          <p:cNvPr id="1656" name="Google Shape;1656;p215"/>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Image Augmentation - Cautionary Note</a:t>
            </a:r>
            <a:endParaRPr>
              <a:solidFill>
                <a:srgbClr val="38761D"/>
              </a:solidFill>
            </a:endParaRPr>
          </a:p>
        </p:txBody>
      </p:sp>
      <p:pic>
        <p:nvPicPr>
          <p:cNvPr id="1657" name="Google Shape;1657;p215"/>
          <p:cNvPicPr preferRelativeResize="0"/>
          <p:nvPr/>
        </p:nvPicPr>
        <p:blipFill>
          <a:blip r:embed="rId3">
            <a:alphaModFix/>
          </a:blip>
          <a:stretch>
            <a:fillRect/>
          </a:stretch>
        </p:blipFill>
        <p:spPr>
          <a:xfrm>
            <a:off x="0" y="0"/>
            <a:ext cx="1466275" cy="730575"/>
          </a:xfrm>
          <a:prstGeom prst="rect">
            <a:avLst/>
          </a:prstGeom>
          <a:noFill/>
          <a:ln>
            <a:noFill/>
          </a:ln>
        </p:spPr>
      </p:pic>
      <p:sp>
        <p:nvSpPr>
          <p:cNvPr id="1658" name="Google Shape;1658;p215"/>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I</a:t>
            </a:r>
            <a:r>
              <a:rPr b="1" lang="en" sz="1200">
                <a:solidFill>
                  <a:schemeClr val="dk1"/>
                </a:solidFill>
              </a:rPr>
              <a:t>mage Augmentation - Underfitting</a:t>
            </a:r>
            <a:endParaRPr b="1" sz="135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You should take image augmentation with some caution. As you increase the amount of image augmentation, the model will become more and more generalized. </a:t>
            </a:r>
            <a:r>
              <a:rPr b="1" lang="en" sz="1200">
                <a:solidFill>
                  <a:srgbClr val="0000FF"/>
                </a:solidFill>
              </a:rPr>
              <a:t>At some point the model may over generalized and become underfitted</a:t>
            </a:r>
            <a:r>
              <a:rPr lang="en" sz="1200">
                <a:solidFill>
                  <a:schemeClr val="dk1"/>
                </a:solidFill>
              </a:rPr>
              <a:t>. In this situation, you will have a high rate of correctly classifying an image of label A is label A (True Positive - TP), but you will see a dramatic increase of the model classifying images of non-label A as label A (False Positive - FP). This is referred to as precision ( TP / (TP + FP)). So when using a high level of image augmentation, you need to pay attention to drops in precision as well as paying attention to accuracy.</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457200" lvl="0" marL="457200" rtl="0" algn="l">
              <a:lnSpc>
                <a:spcPct val="115000"/>
              </a:lnSpc>
              <a:spcBef>
                <a:spcPts val="0"/>
              </a:spcBef>
              <a:spcAft>
                <a:spcPts val="0"/>
              </a:spcAft>
              <a:buNone/>
            </a:pPr>
            <a:r>
              <a:rPr i="1" lang="en" sz="1100">
                <a:solidFill>
                  <a:schemeClr val="dk1"/>
                </a:solidFill>
              </a:rPr>
              <a:t>Accuracy      = 	TP		Precision =     TP</a:t>
            </a:r>
            <a:endParaRPr i="1" sz="1100">
              <a:solidFill>
                <a:schemeClr val="dk1"/>
              </a:solidFill>
            </a:endParaRPr>
          </a:p>
          <a:p>
            <a:pPr indent="457200" lvl="0" marL="1371600" rtl="0" algn="l">
              <a:lnSpc>
                <a:spcPct val="115000"/>
              </a:lnSpc>
              <a:spcBef>
                <a:spcPts val="0"/>
              </a:spcBef>
              <a:spcAft>
                <a:spcPts val="0"/>
              </a:spcAft>
              <a:buNone/>
            </a:pPr>
            <a:r>
              <a:rPr i="1" lang="en" sz="1100">
                <a:solidFill>
                  <a:schemeClr val="dk1"/>
                </a:solidFill>
              </a:rPr>
              <a:t>       ------------                                  ----------</a:t>
            </a:r>
            <a:endParaRPr i="1" sz="1100">
              <a:solidFill>
                <a:schemeClr val="dk1"/>
              </a:solidFill>
            </a:endParaRPr>
          </a:p>
          <a:p>
            <a:pPr indent="457200" lvl="0" marL="1371600" rtl="0" algn="l">
              <a:lnSpc>
                <a:spcPct val="115000"/>
              </a:lnSpc>
              <a:spcBef>
                <a:spcPts val="0"/>
              </a:spcBef>
              <a:spcAft>
                <a:spcPts val="0"/>
              </a:spcAft>
              <a:buClr>
                <a:schemeClr val="dk1"/>
              </a:buClr>
              <a:buSzPts val="1100"/>
              <a:buFont typeface="Arial"/>
              <a:buNone/>
            </a:pPr>
            <a:r>
              <a:rPr i="1" lang="en" sz="1100">
                <a:solidFill>
                  <a:schemeClr val="dk1"/>
                </a:solidFill>
              </a:rPr>
              <a:t>   No. of Samples  		        TP + FP</a:t>
            </a:r>
            <a:endParaRPr i="1"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2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62" name="Shape 1662"/>
        <p:cNvGrpSpPr/>
        <p:nvPr/>
      </p:nvGrpSpPr>
      <p:grpSpPr>
        <a:xfrm>
          <a:off x="0" y="0"/>
          <a:ext cx="0" cy="0"/>
          <a:chOff x="0" y="0"/>
          <a:chExt cx="0" cy="0"/>
        </a:xfrm>
      </p:grpSpPr>
      <p:sp>
        <p:nvSpPr>
          <p:cNvPr id="1663" name="Google Shape;1663;p216"/>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Image Augmentation - Perspective</a:t>
            </a:r>
            <a:endParaRPr>
              <a:solidFill>
                <a:srgbClr val="38761D"/>
              </a:solidFill>
            </a:endParaRPr>
          </a:p>
        </p:txBody>
      </p:sp>
      <p:pic>
        <p:nvPicPr>
          <p:cNvPr id="1664" name="Google Shape;1664;p216"/>
          <p:cNvPicPr preferRelativeResize="0"/>
          <p:nvPr/>
        </p:nvPicPr>
        <p:blipFill>
          <a:blip r:embed="rId3">
            <a:alphaModFix/>
          </a:blip>
          <a:stretch>
            <a:fillRect/>
          </a:stretch>
        </p:blipFill>
        <p:spPr>
          <a:xfrm>
            <a:off x="0" y="0"/>
            <a:ext cx="1466275" cy="730575"/>
          </a:xfrm>
          <a:prstGeom prst="rect">
            <a:avLst/>
          </a:prstGeom>
          <a:noFill/>
          <a:ln>
            <a:noFill/>
          </a:ln>
        </p:spPr>
      </p:pic>
      <p:sp>
        <p:nvSpPr>
          <p:cNvPr id="1665" name="Google Shape;1665;p216"/>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Image Augmentation - Perspective Change</a:t>
            </a:r>
            <a:br>
              <a:rPr lang="en" sz="1100">
                <a:solidFill>
                  <a:schemeClr val="dk1"/>
                </a:solidFill>
              </a:rPr>
            </a:b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In general practice, the augmentation method </a:t>
            </a:r>
            <a:r>
              <a:rPr b="1" lang="en" sz="1200">
                <a:solidFill>
                  <a:srgbClr val="0000FF"/>
                </a:solidFill>
              </a:rPr>
              <a:t>that contributes the most to increasing the accuracy of a neural network are changes in the perspective</a:t>
            </a:r>
            <a:r>
              <a:rPr lang="en" sz="1200">
                <a:solidFill>
                  <a:schemeClr val="dk1"/>
                </a:solidFill>
              </a:rPr>
              <a:t>. The methods, also referred to as transformations, are:</a:t>
            </a:r>
            <a:endParaRPr sz="1200">
              <a:solidFill>
                <a:schemeClr val="dk1"/>
              </a:solidFill>
            </a:endParaRPr>
          </a:p>
          <a:p>
            <a:pPr indent="0" lvl="0" marL="2743200" rtl="0" algn="l">
              <a:lnSpc>
                <a:spcPct val="115000"/>
              </a:lnSpc>
              <a:spcBef>
                <a:spcPts val="0"/>
              </a:spcBef>
              <a:spcAft>
                <a:spcPts val="0"/>
              </a:spcAft>
              <a:buNone/>
            </a:pPr>
            <a:r>
              <a:t/>
            </a:r>
            <a:endParaRPr sz="1200">
              <a:solidFill>
                <a:schemeClr val="dk1"/>
              </a:solidFill>
            </a:endParaRPr>
          </a:p>
          <a:p>
            <a:pPr indent="-317500" lvl="0" marL="3200400" rtl="0" algn="l">
              <a:lnSpc>
                <a:spcPct val="115000"/>
              </a:lnSpc>
              <a:spcBef>
                <a:spcPts val="0"/>
              </a:spcBef>
              <a:spcAft>
                <a:spcPts val="0"/>
              </a:spcAft>
              <a:buClr>
                <a:srgbClr val="38761D"/>
              </a:buClr>
              <a:buSzPts val="1400"/>
              <a:buAutoNum type="arabicPeriod"/>
            </a:pPr>
            <a:r>
              <a:rPr b="1" lang="en">
                <a:solidFill>
                  <a:srgbClr val="38761D"/>
                </a:solidFill>
              </a:rPr>
              <a:t>Flip</a:t>
            </a:r>
            <a:endParaRPr b="1">
              <a:solidFill>
                <a:srgbClr val="38761D"/>
              </a:solidFill>
            </a:endParaRPr>
          </a:p>
          <a:p>
            <a:pPr indent="-317500" lvl="0" marL="3200400" rtl="0" algn="l">
              <a:lnSpc>
                <a:spcPct val="115000"/>
              </a:lnSpc>
              <a:spcBef>
                <a:spcPts val="0"/>
              </a:spcBef>
              <a:spcAft>
                <a:spcPts val="0"/>
              </a:spcAft>
              <a:buClr>
                <a:srgbClr val="38761D"/>
              </a:buClr>
              <a:buSzPts val="1400"/>
              <a:buAutoNum type="arabicPeriod"/>
            </a:pPr>
            <a:r>
              <a:rPr b="1" lang="en">
                <a:solidFill>
                  <a:srgbClr val="38761D"/>
                </a:solidFill>
              </a:rPr>
              <a:t>Rotation</a:t>
            </a:r>
            <a:endParaRPr b="1">
              <a:solidFill>
                <a:srgbClr val="38761D"/>
              </a:solidFill>
            </a:endParaRPr>
          </a:p>
          <a:p>
            <a:pPr indent="-317500" lvl="0" marL="3200400" rtl="0" algn="l">
              <a:lnSpc>
                <a:spcPct val="115000"/>
              </a:lnSpc>
              <a:spcBef>
                <a:spcPts val="0"/>
              </a:spcBef>
              <a:spcAft>
                <a:spcPts val="0"/>
              </a:spcAft>
              <a:buClr>
                <a:srgbClr val="38761D"/>
              </a:buClr>
              <a:buSzPts val="1400"/>
              <a:buAutoNum type="arabicPeriod"/>
            </a:pPr>
            <a:r>
              <a:rPr b="1" lang="en">
                <a:solidFill>
                  <a:srgbClr val="38761D"/>
                </a:solidFill>
              </a:rPr>
              <a:t>Zoom</a:t>
            </a:r>
            <a:endParaRPr b="1">
              <a:solidFill>
                <a:srgbClr val="38761D"/>
              </a:solidFill>
            </a:endParaRPr>
          </a:p>
          <a:p>
            <a:pPr indent="-317500" lvl="0" marL="3200400" rtl="0" algn="l">
              <a:lnSpc>
                <a:spcPct val="115000"/>
              </a:lnSpc>
              <a:spcBef>
                <a:spcPts val="0"/>
              </a:spcBef>
              <a:spcAft>
                <a:spcPts val="0"/>
              </a:spcAft>
              <a:buClr>
                <a:srgbClr val="38761D"/>
              </a:buClr>
              <a:buSzPts val="1400"/>
              <a:buAutoNum type="arabicPeriod"/>
            </a:pPr>
            <a:r>
              <a:rPr b="1" lang="en">
                <a:solidFill>
                  <a:srgbClr val="38761D"/>
                </a:solidFill>
              </a:rPr>
              <a:t>Shift</a:t>
            </a:r>
            <a:endParaRPr b="1">
              <a:solidFill>
                <a:srgbClr val="38761D"/>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2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69" name="Shape 1669"/>
        <p:cNvGrpSpPr/>
        <p:nvPr/>
      </p:nvGrpSpPr>
      <p:grpSpPr>
        <a:xfrm>
          <a:off x="0" y="0"/>
          <a:ext cx="0" cy="0"/>
          <a:chOff x="0" y="0"/>
          <a:chExt cx="0" cy="0"/>
        </a:xfrm>
      </p:grpSpPr>
      <p:sp>
        <p:nvSpPr>
          <p:cNvPr id="1670" name="Google Shape;1670;p217"/>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Image Augmentation - Flip</a:t>
            </a:r>
            <a:endParaRPr>
              <a:solidFill>
                <a:srgbClr val="38761D"/>
              </a:solidFill>
            </a:endParaRPr>
          </a:p>
        </p:txBody>
      </p:sp>
      <p:pic>
        <p:nvPicPr>
          <p:cNvPr id="1671" name="Google Shape;1671;p217"/>
          <p:cNvPicPr preferRelativeResize="0"/>
          <p:nvPr/>
        </p:nvPicPr>
        <p:blipFill>
          <a:blip r:embed="rId3">
            <a:alphaModFix/>
          </a:blip>
          <a:stretch>
            <a:fillRect/>
          </a:stretch>
        </p:blipFill>
        <p:spPr>
          <a:xfrm>
            <a:off x="0" y="0"/>
            <a:ext cx="1466275" cy="730575"/>
          </a:xfrm>
          <a:prstGeom prst="rect">
            <a:avLst/>
          </a:prstGeom>
          <a:noFill/>
          <a:ln>
            <a:noFill/>
          </a:ln>
        </p:spPr>
      </p:pic>
      <p:sp>
        <p:nvSpPr>
          <p:cNvPr id="1672" name="Google Shape;1672;p217"/>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Image Augmentation - Flip</a:t>
            </a:r>
            <a:br>
              <a:rPr lang="en" sz="1100">
                <a:solidFill>
                  <a:schemeClr val="dk1"/>
                </a:solidFill>
              </a:rPr>
            </a:br>
            <a:endParaRPr sz="11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Flip transforms an image by flipping an image either on the vertical or horizontal axis. Since the image data is represented as a stack of 2D matrices (i.e., one per channel), A flip can be done efficiently as a matrix transpose function</a:t>
            </a:r>
            <a:r>
              <a:rPr b="1" lang="en" sz="1200">
                <a:solidFill>
                  <a:srgbClr val="0000FF"/>
                </a:solidFill>
              </a:rPr>
              <a:t> without changes (e.g., interpolation) of the pixel data</a:t>
            </a:r>
            <a:r>
              <a:rPr lang="en" sz="1200">
                <a:solidFill>
                  <a:schemeClr val="dk1"/>
                </a:solidFill>
              </a:rPr>
              <a:t>.</a:t>
            </a:r>
            <a:endParaRPr sz="12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				        </a:t>
            </a:r>
            <a:r>
              <a:rPr lang="en" sz="1000">
                <a:solidFill>
                  <a:schemeClr val="dk1"/>
                </a:solidFill>
              </a:rPr>
              <a:t>Original                           Vertical Flip                       Horizontal Flip   </a:t>
            </a:r>
            <a:endParaRPr sz="10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pic>
        <p:nvPicPr>
          <p:cNvPr id="1673" name="Google Shape;1673;p217"/>
          <p:cNvPicPr preferRelativeResize="0"/>
          <p:nvPr/>
        </p:nvPicPr>
        <p:blipFill>
          <a:blip r:embed="rId4">
            <a:alphaModFix/>
          </a:blip>
          <a:stretch>
            <a:fillRect/>
          </a:stretch>
        </p:blipFill>
        <p:spPr>
          <a:xfrm>
            <a:off x="2333150" y="2683925"/>
            <a:ext cx="1285875" cy="1285875"/>
          </a:xfrm>
          <a:prstGeom prst="rect">
            <a:avLst/>
          </a:prstGeom>
          <a:noFill/>
          <a:ln>
            <a:noFill/>
          </a:ln>
        </p:spPr>
      </p:pic>
      <p:pic>
        <p:nvPicPr>
          <p:cNvPr id="1674" name="Google Shape;1674;p217"/>
          <p:cNvPicPr preferRelativeResize="0"/>
          <p:nvPr/>
        </p:nvPicPr>
        <p:blipFill>
          <a:blip r:embed="rId5">
            <a:alphaModFix/>
          </a:blip>
          <a:stretch>
            <a:fillRect/>
          </a:stretch>
        </p:blipFill>
        <p:spPr>
          <a:xfrm>
            <a:off x="3809125" y="2614775"/>
            <a:ext cx="1285875" cy="1285875"/>
          </a:xfrm>
          <a:prstGeom prst="rect">
            <a:avLst/>
          </a:prstGeom>
          <a:noFill/>
          <a:ln>
            <a:noFill/>
          </a:ln>
        </p:spPr>
      </p:pic>
      <p:pic>
        <p:nvPicPr>
          <p:cNvPr id="1675" name="Google Shape;1675;p217"/>
          <p:cNvPicPr preferRelativeResize="0"/>
          <p:nvPr/>
        </p:nvPicPr>
        <p:blipFill>
          <a:blip r:embed="rId6">
            <a:alphaModFix/>
          </a:blip>
          <a:stretch>
            <a:fillRect/>
          </a:stretch>
        </p:blipFill>
        <p:spPr>
          <a:xfrm>
            <a:off x="5406350" y="2712500"/>
            <a:ext cx="1228725" cy="1228725"/>
          </a:xfrm>
          <a:prstGeom prst="rect">
            <a:avLst/>
          </a:prstGeom>
          <a:noFill/>
          <a:ln>
            <a:noFill/>
          </a:ln>
        </p:spPr>
      </p:pic>
    </p:spTree>
  </p:cSld>
  <p:clrMapOvr>
    <a:masterClrMapping/>
  </p:clrMapOvr>
</p:sld>
</file>

<file path=ppt/slides/slide2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79" name="Shape 1679"/>
        <p:cNvGrpSpPr/>
        <p:nvPr/>
      </p:nvGrpSpPr>
      <p:grpSpPr>
        <a:xfrm>
          <a:off x="0" y="0"/>
          <a:ext cx="0" cy="0"/>
          <a:chOff x="0" y="0"/>
          <a:chExt cx="0" cy="0"/>
        </a:xfrm>
      </p:grpSpPr>
      <p:sp>
        <p:nvSpPr>
          <p:cNvPr id="1680" name="Google Shape;1680;p218"/>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Image Augmentation - Flip using PIL</a:t>
            </a:r>
            <a:endParaRPr>
              <a:solidFill>
                <a:srgbClr val="38761D"/>
              </a:solidFill>
            </a:endParaRPr>
          </a:p>
        </p:txBody>
      </p:sp>
      <p:pic>
        <p:nvPicPr>
          <p:cNvPr id="1681" name="Google Shape;1681;p218"/>
          <p:cNvPicPr preferRelativeResize="0"/>
          <p:nvPr/>
        </p:nvPicPr>
        <p:blipFill>
          <a:blip r:embed="rId3">
            <a:alphaModFix/>
          </a:blip>
          <a:stretch>
            <a:fillRect/>
          </a:stretch>
        </p:blipFill>
        <p:spPr>
          <a:xfrm>
            <a:off x="0" y="0"/>
            <a:ext cx="1466275" cy="730575"/>
          </a:xfrm>
          <a:prstGeom prst="rect">
            <a:avLst/>
          </a:prstGeom>
          <a:noFill/>
          <a:ln>
            <a:noFill/>
          </a:ln>
        </p:spPr>
      </p:pic>
      <p:sp>
        <p:nvSpPr>
          <p:cNvPr id="1682" name="Google Shape;1682;p218"/>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Image Augmentation - Flip with PIL ImageOps Library</a:t>
            </a: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The code example below demonstrates how to flip an image vertically (mirror) and horizontally using a matrix transpose method in Python’s </a:t>
            </a:r>
            <a:r>
              <a:rPr lang="en" sz="1200">
                <a:solidFill>
                  <a:srgbClr val="0D904F"/>
                </a:solidFill>
                <a:latin typeface="Consolas"/>
                <a:ea typeface="Consolas"/>
                <a:cs typeface="Consolas"/>
                <a:sym typeface="Consolas"/>
              </a:rPr>
              <a:t>PIL</a:t>
            </a:r>
            <a:r>
              <a:rPr lang="en" sz="1200">
                <a:solidFill>
                  <a:schemeClr val="dk1"/>
                </a:solidFill>
              </a:rPr>
              <a:t> imaging library:</a:t>
            </a:r>
            <a:endParaRPr sz="12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683" name="Google Shape;1683;p218"/>
          <p:cNvGraphicFramePr/>
          <p:nvPr/>
        </p:nvGraphicFramePr>
        <p:xfrm>
          <a:off x="505550" y="2107938"/>
          <a:ext cx="3000000" cy="3000000"/>
        </p:xfrm>
        <a:graphic>
          <a:graphicData uri="http://schemas.openxmlformats.org/drawingml/2006/table">
            <a:tbl>
              <a:tblPr>
                <a:noFill/>
                <a:tableStyleId>{B919AB72-B1D8-40D2-A9E9-02AD8994AEB8}</a:tableStyleId>
              </a:tblPr>
              <a:tblGrid>
                <a:gridCol w="7862400"/>
              </a:tblGrid>
              <a:tr h="609425">
                <a:tc>
                  <a:txBody>
                    <a:bodyPr>
                      <a:noAutofit/>
                    </a:bodyPr>
                    <a:lstStyle/>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PIL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Image</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read in the image</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image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Image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open</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'apple.jpg'</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display the image in its original perspective</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image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show</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flip the image on the vertical axis (mirror)</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flip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image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transpose</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Image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FLIP_LEFT_RIGHT</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flip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show</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flip the image on the horizontal axis (upside down)</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flip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image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transpose</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Image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FLIP_TOP_BOTTOM</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flip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show</a:t>
                      </a:r>
                      <a:r>
                        <a:rPr lang="en" sz="1000">
                          <a:solidFill>
                            <a:srgbClr val="616161"/>
                          </a:solidFill>
                          <a:latin typeface="Consolas"/>
                          <a:ea typeface="Consolas"/>
                          <a:cs typeface="Consolas"/>
                          <a:sym typeface="Consolas"/>
                        </a:rPr>
                        <a:t>()</a:t>
                      </a:r>
                      <a:endParaRPr sz="1000">
                        <a:solidFill>
                          <a:srgbClr val="9C27B0"/>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2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87" name="Shape 1687"/>
        <p:cNvGrpSpPr/>
        <p:nvPr/>
      </p:nvGrpSpPr>
      <p:grpSpPr>
        <a:xfrm>
          <a:off x="0" y="0"/>
          <a:ext cx="0" cy="0"/>
          <a:chOff x="0" y="0"/>
          <a:chExt cx="0" cy="0"/>
        </a:xfrm>
      </p:grpSpPr>
      <p:sp>
        <p:nvSpPr>
          <p:cNvPr id="1688" name="Google Shape;1688;p219"/>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Image Augmentation - ImageOps</a:t>
            </a:r>
            <a:endParaRPr>
              <a:solidFill>
                <a:srgbClr val="38761D"/>
              </a:solidFill>
            </a:endParaRPr>
          </a:p>
        </p:txBody>
      </p:sp>
      <p:pic>
        <p:nvPicPr>
          <p:cNvPr id="1689" name="Google Shape;1689;p219"/>
          <p:cNvPicPr preferRelativeResize="0"/>
          <p:nvPr/>
        </p:nvPicPr>
        <p:blipFill>
          <a:blip r:embed="rId3">
            <a:alphaModFix/>
          </a:blip>
          <a:stretch>
            <a:fillRect/>
          </a:stretch>
        </p:blipFill>
        <p:spPr>
          <a:xfrm>
            <a:off x="0" y="0"/>
            <a:ext cx="1466275" cy="730575"/>
          </a:xfrm>
          <a:prstGeom prst="rect">
            <a:avLst/>
          </a:prstGeom>
          <a:noFill/>
          <a:ln>
            <a:noFill/>
          </a:ln>
        </p:spPr>
      </p:pic>
      <p:sp>
        <p:nvSpPr>
          <p:cNvPr id="1690" name="Google Shape;1690;p219"/>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Image Augmentation - Flip with PIL ImageOps</a:t>
            </a: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Alternately, the flips can be done using the PIL class </a:t>
            </a:r>
            <a:r>
              <a:rPr lang="en" sz="1200">
                <a:solidFill>
                  <a:srgbClr val="0D904F"/>
                </a:solidFill>
                <a:latin typeface="Consolas"/>
                <a:ea typeface="Consolas"/>
                <a:cs typeface="Consolas"/>
                <a:sym typeface="Consolas"/>
              </a:rPr>
              <a:t>ImageOps</a:t>
            </a:r>
            <a:r>
              <a:rPr lang="en" sz="1200">
                <a:solidFill>
                  <a:schemeClr val="dk1"/>
                </a:solidFill>
              </a:rPr>
              <a:t> module, as demonstrated in the code below:</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691" name="Google Shape;1691;p219"/>
          <p:cNvGraphicFramePr/>
          <p:nvPr/>
        </p:nvGraphicFramePr>
        <p:xfrm>
          <a:off x="505550" y="2107938"/>
          <a:ext cx="3000000" cy="3000000"/>
        </p:xfrm>
        <a:graphic>
          <a:graphicData uri="http://schemas.openxmlformats.org/drawingml/2006/table">
            <a:tbl>
              <a:tblPr>
                <a:noFill/>
                <a:tableStyleId>{B919AB72-B1D8-40D2-A9E9-02AD8994AEB8}</a:tableStyleId>
              </a:tblPr>
              <a:tblGrid>
                <a:gridCol w="7862400"/>
              </a:tblGrid>
              <a:tr h="609425">
                <a:tc>
                  <a:txBody>
                    <a:bodyPr>
                      <a:noAutofit/>
                    </a:bodyPr>
                    <a:lstStyle/>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from</a:t>
                      </a:r>
                      <a:r>
                        <a:rPr lang="en" sz="1000">
                          <a:latin typeface="Consolas"/>
                          <a:ea typeface="Consolas"/>
                          <a:cs typeface="Consolas"/>
                          <a:sym typeface="Consolas"/>
                        </a:rPr>
                        <a:t> PIL </a:t>
                      </a:r>
                      <a:r>
                        <a:rPr lang="en" sz="1000">
                          <a:solidFill>
                            <a:srgbClr val="9C27B0"/>
                          </a:solidFill>
                          <a:latin typeface="Consolas"/>
                          <a:ea typeface="Consolas"/>
                          <a:cs typeface="Consolas"/>
                          <a:sym typeface="Consolas"/>
                        </a:rPr>
                        <a:t>import</a:t>
                      </a:r>
                      <a:r>
                        <a:rPr lang="en" sz="1000">
                          <a:latin typeface="Consolas"/>
                          <a:ea typeface="Consolas"/>
                          <a:cs typeface="Consolas"/>
                          <a:sym typeface="Consolas"/>
                        </a:rPr>
                        <a:t> </a:t>
                      </a:r>
                      <a:r>
                        <a:rPr lang="en" sz="1000">
                          <a:solidFill>
                            <a:srgbClr val="3367D6"/>
                          </a:solidFill>
                          <a:latin typeface="Consolas"/>
                          <a:ea typeface="Consolas"/>
                          <a:cs typeface="Consolas"/>
                          <a:sym typeface="Consolas"/>
                        </a:rPr>
                        <a:t>Image</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3367D6"/>
                          </a:solidFill>
                          <a:latin typeface="Consolas"/>
                          <a:ea typeface="Consolas"/>
                          <a:cs typeface="Consolas"/>
                          <a:sym typeface="Consolas"/>
                        </a:rPr>
                        <a:t>ImageOps</a:t>
                      </a:r>
                      <a:endParaRPr sz="1000">
                        <a:latin typeface="Consolas"/>
                        <a:ea typeface="Consolas"/>
                        <a:cs typeface="Consolas"/>
                        <a:sym typeface="Consolas"/>
                      </a:endParaRPr>
                    </a:p>
                    <a:p>
                      <a:pPr indent="0" lvl="0" marL="0" rtl="0" algn="l">
                        <a:lnSpc>
                          <a:spcPct val="115000"/>
                        </a:lnSpc>
                        <a:spcBef>
                          <a:spcPts val="0"/>
                        </a:spcBef>
                        <a:spcAft>
                          <a:spcPts val="0"/>
                        </a:spcAft>
                        <a:buNone/>
                      </a:pPr>
                      <a:r>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read in the image</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image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3367D6"/>
                          </a:solidFill>
                          <a:latin typeface="Consolas"/>
                          <a:ea typeface="Consolas"/>
                          <a:cs typeface="Consolas"/>
                          <a:sym typeface="Consolas"/>
                        </a:rPr>
                        <a:t>Image</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open</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'apple.jpg'</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flip the image on the vertical axis (mirror)</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flip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3367D6"/>
                          </a:solidFill>
                          <a:latin typeface="Consolas"/>
                          <a:ea typeface="Consolas"/>
                          <a:cs typeface="Consolas"/>
                          <a:sym typeface="Consolas"/>
                        </a:rPr>
                        <a:t>ImageOps</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mirror</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image</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flip</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show</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flip the image on the horizontal axis (upside down)</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flip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3367D6"/>
                          </a:solidFill>
                          <a:latin typeface="Consolas"/>
                          <a:ea typeface="Consolas"/>
                          <a:cs typeface="Consolas"/>
                          <a:sym typeface="Consolas"/>
                        </a:rPr>
                        <a:t>ImageOps</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flip</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image</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flip</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show</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2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95" name="Shape 1695"/>
        <p:cNvGrpSpPr/>
        <p:nvPr/>
      </p:nvGrpSpPr>
      <p:grpSpPr>
        <a:xfrm>
          <a:off x="0" y="0"/>
          <a:ext cx="0" cy="0"/>
          <a:chOff x="0" y="0"/>
          <a:chExt cx="0" cy="0"/>
        </a:xfrm>
      </p:grpSpPr>
      <p:sp>
        <p:nvSpPr>
          <p:cNvPr id="1696" name="Google Shape;1696;p220"/>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Image Augmentation - Flip using OpenCV</a:t>
            </a:r>
            <a:endParaRPr>
              <a:solidFill>
                <a:srgbClr val="38761D"/>
              </a:solidFill>
            </a:endParaRPr>
          </a:p>
        </p:txBody>
      </p:sp>
      <p:pic>
        <p:nvPicPr>
          <p:cNvPr id="1697" name="Google Shape;1697;p220"/>
          <p:cNvPicPr preferRelativeResize="0"/>
          <p:nvPr/>
        </p:nvPicPr>
        <p:blipFill>
          <a:blip r:embed="rId3">
            <a:alphaModFix/>
          </a:blip>
          <a:stretch>
            <a:fillRect/>
          </a:stretch>
        </p:blipFill>
        <p:spPr>
          <a:xfrm>
            <a:off x="0" y="0"/>
            <a:ext cx="1466275" cy="730575"/>
          </a:xfrm>
          <a:prstGeom prst="rect">
            <a:avLst/>
          </a:prstGeom>
          <a:noFill/>
          <a:ln>
            <a:noFill/>
          </a:ln>
        </p:spPr>
      </p:pic>
      <p:sp>
        <p:nvSpPr>
          <p:cNvPr id="1698" name="Google Shape;1698;p220"/>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Image Augmentation - Flip with OpenCV</a:t>
            </a: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The code example below demonstrates how to flip an image vertically (mirror) and horizontally using a matrix transpose method in </a:t>
            </a:r>
            <a:r>
              <a:rPr lang="en" sz="1200">
                <a:solidFill>
                  <a:srgbClr val="0D904F"/>
                </a:solidFill>
                <a:latin typeface="Consolas"/>
                <a:ea typeface="Consolas"/>
                <a:cs typeface="Consolas"/>
                <a:sym typeface="Consolas"/>
              </a:rPr>
              <a:t>OpenCV</a:t>
            </a:r>
            <a:r>
              <a:rPr lang="en" sz="1200">
                <a:solidFill>
                  <a:schemeClr val="dk1"/>
                </a:solidFill>
              </a:rPr>
              <a:t>:</a:t>
            </a:r>
            <a:endParaRPr sz="12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699" name="Google Shape;1699;p220"/>
          <p:cNvGraphicFramePr/>
          <p:nvPr/>
        </p:nvGraphicFramePr>
        <p:xfrm>
          <a:off x="505550" y="2107938"/>
          <a:ext cx="3000000" cy="3000000"/>
        </p:xfrm>
        <a:graphic>
          <a:graphicData uri="http://schemas.openxmlformats.org/drawingml/2006/table">
            <a:tbl>
              <a:tblPr>
                <a:noFill/>
                <a:tableStyleId>{B919AB72-B1D8-40D2-A9E9-02AD8994AEB8}</a:tableStyleId>
              </a:tblPr>
              <a:tblGrid>
                <a:gridCol w="7862400"/>
              </a:tblGrid>
              <a:tr h="609425">
                <a:tc>
                  <a:txBody>
                    <a:bodyPr>
                      <a:noAutofit/>
                    </a:bodyPr>
                    <a:lstStyle/>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cv2</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matplotlib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pyplot </a:t>
                      </a:r>
                      <a:r>
                        <a:rPr lang="en" sz="1000">
                          <a:solidFill>
                            <a:srgbClr val="9C27B0"/>
                          </a:solidFill>
                          <a:latin typeface="Consolas"/>
                          <a:ea typeface="Consolas"/>
                          <a:cs typeface="Consolas"/>
                          <a:sym typeface="Consolas"/>
                        </a:rPr>
                        <a:t>as</a:t>
                      </a:r>
                      <a:r>
                        <a:rPr lang="en" sz="1000">
                          <a:solidFill>
                            <a:schemeClr val="dk1"/>
                          </a:solidFill>
                          <a:latin typeface="Consolas"/>
                          <a:ea typeface="Consolas"/>
                          <a:cs typeface="Consolas"/>
                          <a:sym typeface="Consolas"/>
                        </a:rPr>
                        <a:t> plt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read in the image</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image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cv2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imread</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'apple.jpg'</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display the image in its original perspective</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plt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imshow</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image</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flip the image on the vertical axis (mirror)</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flip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cv2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flip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image</a:t>
                      </a:r>
                      <a:r>
                        <a:rPr lang="en" sz="1000">
                          <a:solidFill>
                            <a:srgbClr val="61616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plt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imshow</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flip</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flip the image on the horizontal axis (upside down)</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flip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cv2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flip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image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0</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plt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imshow</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flip</a:t>
                      </a:r>
                      <a:r>
                        <a:rPr lang="en" sz="1000">
                          <a:solidFill>
                            <a:srgbClr val="616161"/>
                          </a:solidFill>
                          <a:latin typeface="Consolas"/>
                          <a:ea typeface="Consolas"/>
                          <a:cs typeface="Consolas"/>
                          <a:sym typeface="Consolas"/>
                        </a:rPr>
                        <a:t>)</a:t>
                      </a:r>
                      <a:endParaRPr sz="1000">
                        <a:solidFill>
                          <a:srgbClr val="9C27B0"/>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2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03" name="Shape 1703"/>
        <p:cNvGrpSpPr/>
        <p:nvPr/>
      </p:nvGrpSpPr>
      <p:grpSpPr>
        <a:xfrm>
          <a:off x="0" y="0"/>
          <a:ext cx="0" cy="0"/>
          <a:chOff x="0" y="0"/>
          <a:chExt cx="0" cy="0"/>
        </a:xfrm>
      </p:grpSpPr>
      <p:sp>
        <p:nvSpPr>
          <p:cNvPr id="1704" name="Google Shape;1704;p221"/>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Image Augmentation - Flip using Numpy</a:t>
            </a:r>
            <a:endParaRPr>
              <a:solidFill>
                <a:srgbClr val="38761D"/>
              </a:solidFill>
            </a:endParaRPr>
          </a:p>
        </p:txBody>
      </p:sp>
      <p:pic>
        <p:nvPicPr>
          <p:cNvPr id="1705" name="Google Shape;1705;p221"/>
          <p:cNvPicPr preferRelativeResize="0"/>
          <p:nvPr/>
        </p:nvPicPr>
        <p:blipFill>
          <a:blip r:embed="rId3">
            <a:alphaModFix/>
          </a:blip>
          <a:stretch>
            <a:fillRect/>
          </a:stretch>
        </p:blipFill>
        <p:spPr>
          <a:xfrm>
            <a:off x="0" y="0"/>
            <a:ext cx="1466275" cy="730575"/>
          </a:xfrm>
          <a:prstGeom prst="rect">
            <a:avLst/>
          </a:prstGeom>
          <a:noFill/>
          <a:ln>
            <a:noFill/>
          </a:ln>
        </p:spPr>
      </p:pic>
      <p:sp>
        <p:nvSpPr>
          <p:cNvPr id="1706" name="Google Shape;1706;p221"/>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Image Augmentation - Flip with Numpy</a:t>
            </a: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The code example below demonstrates how to flip an image vertically (mirror) and horizontally using a matrix transpose method in </a:t>
            </a:r>
            <a:r>
              <a:rPr lang="en" sz="1200">
                <a:solidFill>
                  <a:srgbClr val="0D904F"/>
                </a:solidFill>
                <a:latin typeface="Consolas"/>
                <a:ea typeface="Consolas"/>
                <a:cs typeface="Consolas"/>
                <a:sym typeface="Consolas"/>
              </a:rPr>
              <a:t>numpy</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707" name="Google Shape;1707;p221"/>
          <p:cNvGraphicFramePr/>
          <p:nvPr/>
        </p:nvGraphicFramePr>
        <p:xfrm>
          <a:off x="505550" y="2107938"/>
          <a:ext cx="3000000" cy="3000000"/>
        </p:xfrm>
        <a:graphic>
          <a:graphicData uri="http://schemas.openxmlformats.org/drawingml/2006/table">
            <a:tbl>
              <a:tblPr>
                <a:noFill/>
                <a:tableStyleId>{B919AB72-B1D8-40D2-A9E9-02AD8994AEB8}</a:tableStyleId>
              </a:tblPr>
              <a:tblGrid>
                <a:gridCol w="7862400"/>
              </a:tblGrid>
              <a:tr h="609425">
                <a:tc>
                  <a:txBody>
                    <a:bodyPr>
                      <a:noAutofit/>
                    </a:bodyPr>
                    <a:lstStyle/>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numpy </a:t>
                      </a:r>
                      <a:r>
                        <a:rPr lang="en" sz="1000">
                          <a:solidFill>
                            <a:srgbClr val="9C27B0"/>
                          </a:solidFill>
                          <a:latin typeface="Consolas"/>
                          <a:ea typeface="Consolas"/>
                          <a:cs typeface="Consolas"/>
                          <a:sym typeface="Consolas"/>
                        </a:rPr>
                        <a:t>as</a:t>
                      </a:r>
                      <a:r>
                        <a:rPr lang="en" sz="1000">
                          <a:solidFill>
                            <a:schemeClr val="dk1"/>
                          </a:solidFill>
                          <a:latin typeface="Consolas"/>
                          <a:ea typeface="Consolas"/>
                          <a:cs typeface="Consolas"/>
                          <a:sym typeface="Consolas"/>
                        </a:rPr>
                        <a:t> np</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cv2</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matplotlib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pyplot </a:t>
                      </a:r>
                      <a:r>
                        <a:rPr lang="en" sz="1000">
                          <a:solidFill>
                            <a:srgbClr val="9C27B0"/>
                          </a:solidFill>
                          <a:latin typeface="Consolas"/>
                          <a:ea typeface="Consolas"/>
                          <a:cs typeface="Consolas"/>
                          <a:sym typeface="Consolas"/>
                        </a:rPr>
                        <a:t>as</a:t>
                      </a:r>
                      <a:r>
                        <a:rPr lang="en" sz="1000">
                          <a:solidFill>
                            <a:schemeClr val="dk1"/>
                          </a:solidFill>
                          <a:latin typeface="Consolas"/>
                          <a:ea typeface="Consolas"/>
                          <a:cs typeface="Consolas"/>
                          <a:sym typeface="Consolas"/>
                        </a:rPr>
                        <a:t> plt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read in the image</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image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cv2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imread</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'apple.jpg'</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flip the image on the vertical axis (mirror)</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flip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np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flip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image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plt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imshow</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flip</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flip the image on the horizontal axis (upside down)</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flip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np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flip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image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0</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plt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imshow</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flip</a:t>
                      </a:r>
                      <a:r>
                        <a:rPr lang="en" sz="1000">
                          <a:solidFill>
                            <a:srgbClr val="616161"/>
                          </a:solidFill>
                          <a:latin typeface="Consolas"/>
                          <a:ea typeface="Consolas"/>
                          <a:cs typeface="Consolas"/>
                          <a:sym typeface="Consolas"/>
                        </a:rPr>
                        <a:t>)</a:t>
                      </a:r>
                      <a:endParaRPr sz="1000">
                        <a:solidFill>
                          <a:srgbClr val="9C27B0"/>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4" name="Shape 204"/>
        <p:cNvGrpSpPr/>
        <p:nvPr/>
      </p:nvGrpSpPr>
      <p:grpSpPr>
        <a:xfrm>
          <a:off x="0" y="0"/>
          <a:ext cx="0" cy="0"/>
          <a:chOff x="0" y="0"/>
          <a:chExt cx="0" cy="0"/>
        </a:xfrm>
      </p:grpSpPr>
      <p:sp>
        <p:nvSpPr>
          <p:cNvPr id="205" name="Google Shape;205;p33"/>
          <p:cNvSpPr txBox="1"/>
          <p:nvPr>
            <p:ph idx="1" type="subTitle"/>
          </p:nvPr>
        </p:nvSpPr>
        <p:spPr>
          <a:xfrm>
            <a:off x="6826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Neural Networks - Layers Example</a:t>
            </a:r>
            <a:endParaRPr>
              <a:solidFill>
                <a:srgbClr val="38761D"/>
              </a:solidFill>
            </a:endParaRPr>
          </a:p>
        </p:txBody>
      </p:sp>
      <p:pic>
        <p:nvPicPr>
          <p:cNvPr id="206" name="Google Shape;206;p33"/>
          <p:cNvPicPr preferRelativeResize="0"/>
          <p:nvPr/>
        </p:nvPicPr>
        <p:blipFill>
          <a:blip r:embed="rId3">
            <a:alphaModFix/>
          </a:blip>
          <a:stretch>
            <a:fillRect/>
          </a:stretch>
        </p:blipFill>
        <p:spPr>
          <a:xfrm>
            <a:off x="0" y="0"/>
            <a:ext cx="1466275" cy="730575"/>
          </a:xfrm>
          <a:prstGeom prst="rect">
            <a:avLst/>
          </a:prstGeom>
          <a:noFill/>
          <a:ln>
            <a:noFill/>
          </a:ln>
        </p:spPr>
      </p:pic>
      <p:sp>
        <p:nvSpPr>
          <p:cNvPr id="207" name="Google Shape;207;p33"/>
          <p:cNvSpPr txBox="1"/>
          <p:nvPr/>
        </p:nvSpPr>
        <p:spPr>
          <a:xfrm>
            <a:off x="824850" y="834125"/>
            <a:ext cx="7070100" cy="405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Layer Approach Example - Connect Input Layer</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rPr lang="en" sz="1200">
                <a:solidFill>
                  <a:schemeClr val="dk1"/>
                </a:solidFill>
              </a:rPr>
              <a:t>Next, we create the input layer by instantiating a</a:t>
            </a:r>
            <a:r>
              <a:rPr b="1" lang="en" sz="1200">
                <a:solidFill>
                  <a:schemeClr val="dk1"/>
                </a:solidFill>
              </a:rPr>
              <a:t> </a:t>
            </a:r>
            <a:r>
              <a:rPr b="1" lang="en" sz="1200">
                <a:solidFill>
                  <a:schemeClr val="dk1"/>
                </a:solidFill>
                <a:highlight>
                  <a:srgbClr val="EFF0F1"/>
                </a:highlight>
              </a:rPr>
              <a:t>Dense()</a:t>
            </a:r>
            <a:r>
              <a:rPr b="1" lang="en" sz="1200">
                <a:solidFill>
                  <a:schemeClr val="dk1"/>
                </a:solidFill>
              </a:rPr>
              <a:t> </a:t>
            </a:r>
            <a:r>
              <a:rPr lang="en" sz="1200">
                <a:solidFill>
                  <a:schemeClr val="dk1"/>
                </a:solidFill>
              </a:rPr>
              <a:t>class object. The positional parameter to the </a:t>
            </a:r>
            <a:r>
              <a:rPr lang="en" sz="1200">
                <a:solidFill>
                  <a:schemeClr val="dk1"/>
                </a:solidFill>
                <a:highlight>
                  <a:srgbClr val="EFF0F1"/>
                </a:highlight>
              </a:rPr>
              <a:t>Dense()</a:t>
            </a:r>
            <a:r>
              <a:rPr lang="en" sz="1200">
                <a:solidFill>
                  <a:schemeClr val="dk1"/>
                </a:solidFill>
              </a:rPr>
              <a:t> class is the number of nodes; which in our example is ten. Note the peculiar syntax that follows with a </a:t>
            </a:r>
            <a:r>
              <a:rPr b="1" lang="en" sz="1200">
                <a:solidFill>
                  <a:schemeClr val="dk1"/>
                </a:solidFill>
                <a:highlight>
                  <a:srgbClr val="EFF0F1"/>
                </a:highlight>
              </a:rPr>
              <a:t>(inputs)</a:t>
            </a:r>
            <a:r>
              <a:rPr lang="en" sz="1200">
                <a:solidFill>
                  <a:schemeClr val="dk1"/>
                </a:solidFill>
              </a:rPr>
              <a:t>. </a:t>
            </a:r>
            <a:r>
              <a:rPr b="1" lang="en" sz="1200">
                <a:solidFill>
                  <a:srgbClr val="0000FF"/>
                </a:solidFill>
              </a:rPr>
              <a:t>The </a:t>
            </a:r>
            <a:r>
              <a:rPr b="1" lang="en" sz="1200">
                <a:solidFill>
                  <a:srgbClr val="0000FF"/>
                </a:solidFill>
                <a:highlight>
                  <a:srgbClr val="EFF0F1"/>
                </a:highlight>
              </a:rPr>
              <a:t>Dense()</a:t>
            </a:r>
            <a:r>
              <a:rPr b="1" lang="en" sz="1200">
                <a:solidFill>
                  <a:srgbClr val="0000FF"/>
                </a:solidFill>
              </a:rPr>
              <a:t> object is a callable</a:t>
            </a:r>
            <a:r>
              <a:rPr lang="en" sz="1200">
                <a:solidFill>
                  <a:schemeClr val="dk1"/>
                </a:solidFill>
              </a:rPr>
              <a:t>. That is, the object returned by instantiating the </a:t>
            </a:r>
            <a:r>
              <a:rPr lang="en" sz="1200">
                <a:solidFill>
                  <a:schemeClr val="dk1"/>
                </a:solidFill>
                <a:highlight>
                  <a:srgbClr val="EFF0F1"/>
                </a:highlight>
              </a:rPr>
              <a:t>Dense()</a:t>
            </a:r>
            <a:r>
              <a:rPr lang="en" sz="1200">
                <a:solidFill>
                  <a:schemeClr val="dk1"/>
                </a:solidFill>
              </a:rPr>
              <a:t> class can be callable as a function. So we call it as a function, and in this case, the function takes as a (positional) parameter the input vector (or layer output) to connect it to; hence we pass it </a:t>
            </a:r>
            <a:r>
              <a:rPr lang="en" sz="1200">
                <a:solidFill>
                  <a:schemeClr val="dk1"/>
                </a:solidFill>
                <a:highlight>
                  <a:srgbClr val="EFF0F1"/>
                </a:highlight>
              </a:rPr>
              <a:t>inputs</a:t>
            </a:r>
            <a:r>
              <a:rPr lang="en" sz="1200">
                <a:solidFill>
                  <a:schemeClr val="dk1"/>
                </a:solidFill>
              </a:rPr>
              <a:t> so the input vector is bound to the ten node input layer.</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p:txBody>
      </p:sp>
      <p:graphicFrame>
        <p:nvGraphicFramePr>
          <p:cNvPr id="208" name="Google Shape;208;p33"/>
          <p:cNvGraphicFramePr/>
          <p:nvPr/>
        </p:nvGraphicFramePr>
        <p:xfrm>
          <a:off x="956775" y="3249450"/>
          <a:ext cx="3000000" cy="3000000"/>
        </p:xfrm>
        <a:graphic>
          <a:graphicData uri="http://schemas.openxmlformats.org/drawingml/2006/table">
            <a:tbl>
              <a:tblPr>
                <a:noFill/>
                <a:tableStyleId>{B919AB72-B1D8-40D2-A9E9-02AD8994AEB8}</a:tableStyleId>
              </a:tblPr>
              <a:tblGrid>
                <a:gridCol w="7070100"/>
              </a:tblGrid>
              <a:tr h="12700">
                <a:tc>
                  <a:txBody>
                    <a:bodyPr>
                      <a:noAutofit/>
                    </a:bodyPr>
                    <a:lstStyle/>
                    <a:p>
                      <a:pPr indent="0" lvl="0" marL="0" rtl="0" algn="l">
                        <a:lnSpc>
                          <a:spcPct val="115000"/>
                        </a:lnSpc>
                        <a:spcBef>
                          <a:spcPts val="0"/>
                        </a:spcBef>
                        <a:spcAft>
                          <a:spcPts val="0"/>
                        </a:spcAft>
                        <a:buClr>
                          <a:schemeClr val="dk1"/>
                        </a:buClr>
                        <a:buSzPts val="1100"/>
                        <a:buFont typeface="Arial"/>
                        <a:buNone/>
                      </a:pPr>
                      <a:r>
                        <a:rPr lang="en" sz="1200">
                          <a:solidFill>
                            <a:srgbClr val="9C27B0"/>
                          </a:solidFill>
                          <a:latin typeface="Consolas"/>
                          <a:ea typeface="Consolas"/>
                          <a:cs typeface="Consolas"/>
                          <a:sym typeface="Consolas"/>
                        </a:rPr>
                        <a:t>from</a:t>
                      </a:r>
                      <a:r>
                        <a:rPr lang="en" sz="1200">
                          <a:solidFill>
                            <a:schemeClr val="dk1"/>
                          </a:solidFill>
                          <a:latin typeface="Consolas"/>
                          <a:ea typeface="Consolas"/>
                          <a:cs typeface="Consolas"/>
                          <a:sym typeface="Consolas"/>
                        </a:rPr>
                        <a:t> keras </a:t>
                      </a:r>
                      <a:r>
                        <a:rPr lang="en" sz="1200">
                          <a:solidFill>
                            <a:srgbClr val="9C27B0"/>
                          </a:solidFill>
                          <a:latin typeface="Consolas"/>
                          <a:ea typeface="Consolas"/>
                          <a:cs typeface="Consolas"/>
                          <a:sym typeface="Consolas"/>
                        </a:rPr>
                        <a:t>import</a:t>
                      </a:r>
                      <a:r>
                        <a:rPr lang="en" sz="1200">
                          <a:solidFill>
                            <a:schemeClr val="dk1"/>
                          </a:solidFill>
                          <a:latin typeface="Consolas"/>
                          <a:ea typeface="Consolas"/>
                          <a:cs typeface="Consolas"/>
                          <a:sym typeface="Consolas"/>
                        </a:rPr>
                        <a:t> </a:t>
                      </a:r>
                      <a:r>
                        <a:rPr lang="en" sz="1200">
                          <a:solidFill>
                            <a:srgbClr val="3367D6"/>
                          </a:solidFill>
                          <a:latin typeface="Consolas"/>
                          <a:ea typeface="Consolas"/>
                          <a:cs typeface="Consolas"/>
                          <a:sym typeface="Consolas"/>
                        </a:rPr>
                        <a:t>Input</a:t>
                      </a:r>
                      <a:r>
                        <a:rPr lang="en" sz="1200">
                          <a:solidFill>
                            <a:srgbClr val="616161"/>
                          </a:solidFill>
                          <a:latin typeface="Consolas"/>
                          <a:ea typeface="Consolas"/>
                          <a:cs typeface="Consolas"/>
                          <a:sym typeface="Consolas"/>
                        </a:rPr>
                        <a:t>,</a:t>
                      </a:r>
                      <a:r>
                        <a:rPr lang="en" sz="1200">
                          <a:solidFill>
                            <a:schemeClr val="dk1"/>
                          </a:solidFill>
                          <a:latin typeface="Consolas"/>
                          <a:ea typeface="Consolas"/>
                          <a:cs typeface="Consolas"/>
                          <a:sym typeface="Consolas"/>
                        </a:rPr>
                        <a:t> </a:t>
                      </a:r>
                      <a:r>
                        <a:rPr lang="en" sz="1200">
                          <a:solidFill>
                            <a:srgbClr val="3367D6"/>
                          </a:solidFill>
                          <a:latin typeface="Consolas"/>
                          <a:ea typeface="Consolas"/>
                          <a:cs typeface="Consolas"/>
                          <a:sym typeface="Consolas"/>
                        </a:rPr>
                        <a:t>Model</a:t>
                      </a:r>
                      <a:endParaRPr sz="12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200">
                          <a:solidFill>
                            <a:srgbClr val="9C27B0"/>
                          </a:solidFill>
                          <a:latin typeface="Consolas"/>
                          <a:ea typeface="Consolas"/>
                          <a:cs typeface="Consolas"/>
                          <a:sym typeface="Consolas"/>
                        </a:rPr>
                        <a:t>from</a:t>
                      </a:r>
                      <a:r>
                        <a:rPr lang="en" sz="1200">
                          <a:solidFill>
                            <a:schemeClr val="dk1"/>
                          </a:solidFill>
                          <a:latin typeface="Consolas"/>
                          <a:ea typeface="Consolas"/>
                          <a:cs typeface="Consolas"/>
                          <a:sym typeface="Consolas"/>
                        </a:rPr>
                        <a:t> keras</a:t>
                      </a:r>
                      <a:r>
                        <a:rPr lang="en" sz="1200">
                          <a:solidFill>
                            <a:srgbClr val="616161"/>
                          </a:solidFill>
                          <a:latin typeface="Consolas"/>
                          <a:ea typeface="Consolas"/>
                          <a:cs typeface="Consolas"/>
                          <a:sym typeface="Consolas"/>
                        </a:rPr>
                        <a:t>.</a:t>
                      </a:r>
                      <a:r>
                        <a:rPr lang="en" sz="1200">
                          <a:solidFill>
                            <a:schemeClr val="dk1"/>
                          </a:solidFill>
                          <a:latin typeface="Consolas"/>
                          <a:ea typeface="Consolas"/>
                          <a:cs typeface="Consolas"/>
                          <a:sym typeface="Consolas"/>
                        </a:rPr>
                        <a:t>layers </a:t>
                      </a:r>
                      <a:r>
                        <a:rPr lang="en" sz="1200">
                          <a:solidFill>
                            <a:srgbClr val="9C27B0"/>
                          </a:solidFill>
                          <a:latin typeface="Consolas"/>
                          <a:ea typeface="Consolas"/>
                          <a:cs typeface="Consolas"/>
                          <a:sym typeface="Consolas"/>
                        </a:rPr>
                        <a:t>import</a:t>
                      </a:r>
                      <a:r>
                        <a:rPr lang="en" sz="1200">
                          <a:solidFill>
                            <a:schemeClr val="dk1"/>
                          </a:solidFill>
                          <a:latin typeface="Consolas"/>
                          <a:ea typeface="Consolas"/>
                          <a:cs typeface="Consolas"/>
                          <a:sym typeface="Consolas"/>
                        </a:rPr>
                        <a:t> </a:t>
                      </a:r>
                      <a:r>
                        <a:rPr lang="en" sz="1200">
                          <a:solidFill>
                            <a:srgbClr val="3367D6"/>
                          </a:solidFill>
                          <a:latin typeface="Consolas"/>
                          <a:ea typeface="Consolas"/>
                          <a:cs typeface="Consolas"/>
                          <a:sym typeface="Consolas"/>
                        </a:rPr>
                        <a:t>Dense</a:t>
                      </a:r>
                      <a:endParaRPr sz="12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200">
                          <a:solidFill>
                            <a:srgbClr val="455A64"/>
                          </a:solidFill>
                          <a:latin typeface="Consolas"/>
                          <a:ea typeface="Consolas"/>
                          <a:cs typeface="Consolas"/>
                          <a:sym typeface="Consolas"/>
                        </a:rPr>
                        <a:t># Create the input vector (13 elements).</a:t>
                      </a:r>
                      <a:endParaRPr sz="12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Consolas"/>
                          <a:ea typeface="Consolas"/>
                          <a:cs typeface="Consolas"/>
                          <a:sym typeface="Consolas"/>
                        </a:rPr>
                        <a:t>inputs </a:t>
                      </a:r>
                      <a:r>
                        <a:rPr lang="en" sz="1200">
                          <a:solidFill>
                            <a:srgbClr val="616161"/>
                          </a:solidFill>
                          <a:latin typeface="Consolas"/>
                          <a:ea typeface="Consolas"/>
                          <a:cs typeface="Consolas"/>
                          <a:sym typeface="Consolas"/>
                        </a:rPr>
                        <a:t>=</a:t>
                      </a:r>
                      <a:r>
                        <a:rPr lang="en" sz="1200">
                          <a:solidFill>
                            <a:schemeClr val="dk1"/>
                          </a:solidFill>
                          <a:latin typeface="Consolas"/>
                          <a:ea typeface="Consolas"/>
                          <a:cs typeface="Consolas"/>
                          <a:sym typeface="Consolas"/>
                        </a:rPr>
                        <a:t> </a:t>
                      </a:r>
                      <a:r>
                        <a:rPr lang="en" sz="1200">
                          <a:solidFill>
                            <a:srgbClr val="3367D6"/>
                          </a:solidFill>
                          <a:latin typeface="Consolas"/>
                          <a:ea typeface="Consolas"/>
                          <a:cs typeface="Consolas"/>
                          <a:sym typeface="Consolas"/>
                        </a:rPr>
                        <a:t>Input</a:t>
                      </a:r>
                      <a:r>
                        <a:rPr lang="en" sz="1200">
                          <a:solidFill>
                            <a:srgbClr val="616161"/>
                          </a:solidFill>
                          <a:latin typeface="Consolas"/>
                          <a:ea typeface="Consolas"/>
                          <a:cs typeface="Consolas"/>
                          <a:sym typeface="Consolas"/>
                        </a:rPr>
                        <a:t>((</a:t>
                      </a:r>
                      <a:r>
                        <a:rPr lang="en" sz="1200">
                          <a:solidFill>
                            <a:srgbClr val="C53929"/>
                          </a:solidFill>
                          <a:latin typeface="Consolas"/>
                          <a:ea typeface="Consolas"/>
                          <a:cs typeface="Consolas"/>
                          <a:sym typeface="Consolas"/>
                        </a:rPr>
                        <a:t>13</a:t>
                      </a:r>
                      <a:r>
                        <a:rPr lang="en" sz="1200">
                          <a:solidFill>
                            <a:srgbClr val="616161"/>
                          </a:solidFill>
                          <a:latin typeface="Consolas"/>
                          <a:ea typeface="Consolas"/>
                          <a:cs typeface="Consolas"/>
                          <a:sym typeface="Consolas"/>
                        </a:rPr>
                        <a:t>,))</a:t>
                      </a:r>
                      <a:endParaRPr sz="12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200">
                          <a:solidFill>
                            <a:srgbClr val="455A64"/>
                          </a:solidFill>
                          <a:latin typeface="Consolas"/>
                          <a:ea typeface="Consolas"/>
                          <a:cs typeface="Consolas"/>
                          <a:sym typeface="Consolas"/>
                        </a:rPr>
                        <a:t># Create the first (input) layer (10 nodes) and connect it to the input vector.</a:t>
                      </a:r>
                      <a:endParaRPr sz="12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Consolas"/>
                          <a:ea typeface="Consolas"/>
                          <a:cs typeface="Consolas"/>
                          <a:sym typeface="Consolas"/>
                        </a:rPr>
                        <a:t>input </a:t>
                      </a:r>
                      <a:r>
                        <a:rPr lang="en" sz="1200">
                          <a:solidFill>
                            <a:srgbClr val="616161"/>
                          </a:solidFill>
                          <a:latin typeface="Consolas"/>
                          <a:ea typeface="Consolas"/>
                          <a:cs typeface="Consolas"/>
                          <a:sym typeface="Consolas"/>
                        </a:rPr>
                        <a:t>=</a:t>
                      </a:r>
                      <a:r>
                        <a:rPr lang="en" sz="1200">
                          <a:solidFill>
                            <a:schemeClr val="dk1"/>
                          </a:solidFill>
                          <a:latin typeface="Consolas"/>
                          <a:ea typeface="Consolas"/>
                          <a:cs typeface="Consolas"/>
                          <a:sym typeface="Consolas"/>
                        </a:rPr>
                        <a:t> </a:t>
                      </a:r>
                      <a:r>
                        <a:rPr lang="en" sz="1200">
                          <a:solidFill>
                            <a:srgbClr val="3367D6"/>
                          </a:solidFill>
                          <a:latin typeface="Consolas"/>
                          <a:ea typeface="Consolas"/>
                          <a:cs typeface="Consolas"/>
                          <a:sym typeface="Consolas"/>
                        </a:rPr>
                        <a:t>Dense</a:t>
                      </a:r>
                      <a:r>
                        <a:rPr lang="en" sz="1200">
                          <a:solidFill>
                            <a:srgbClr val="616161"/>
                          </a:solidFill>
                          <a:latin typeface="Consolas"/>
                          <a:ea typeface="Consolas"/>
                          <a:cs typeface="Consolas"/>
                          <a:sym typeface="Consolas"/>
                        </a:rPr>
                        <a:t>(</a:t>
                      </a:r>
                      <a:r>
                        <a:rPr lang="en" sz="1200">
                          <a:solidFill>
                            <a:srgbClr val="C53929"/>
                          </a:solidFill>
                          <a:latin typeface="Consolas"/>
                          <a:ea typeface="Consolas"/>
                          <a:cs typeface="Consolas"/>
                          <a:sym typeface="Consolas"/>
                        </a:rPr>
                        <a:t>10</a:t>
                      </a:r>
                      <a:r>
                        <a:rPr lang="en" sz="1200">
                          <a:solidFill>
                            <a:srgbClr val="616161"/>
                          </a:solidFill>
                          <a:latin typeface="Consolas"/>
                          <a:ea typeface="Consolas"/>
                          <a:cs typeface="Consolas"/>
                          <a:sym typeface="Consolas"/>
                        </a:rPr>
                        <a:t>)(</a:t>
                      </a:r>
                      <a:r>
                        <a:rPr lang="en" sz="1200">
                          <a:solidFill>
                            <a:schemeClr val="dk1"/>
                          </a:solidFill>
                          <a:latin typeface="Consolas"/>
                          <a:ea typeface="Consolas"/>
                          <a:cs typeface="Consolas"/>
                          <a:sym typeface="Consolas"/>
                        </a:rPr>
                        <a:t>inputs</a:t>
                      </a:r>
                      <a:r>
                        <a:rPr lang="en" sz="1200">
                          <a:solidFill>
                            <a:srgbClr val="616161"/>
                          </a:solidFill>
                          <a:latin typeface="Consolas"/>
                          <a:ea typeface="Consolas"/>
                          <a:cs typeface="Consolas"/>
                          <a:sym typeface="Consolas"/>
                        </a:rPr>
                        <a:t>)</a:t>
                      </a:r>
                      <a:endParaRPr sz="1200">
                        <a:solidFill>
                          <a:srgbClr val="9C27B0"/>
                        </a:solidFill>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2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11" name="Shape 1711"/>
        <p:cNvGrpSpPr/>
        <p:nvPr/>
      </p:nvGrpSpPr>
      <p:grpSpPr>
        <a:xfrm>
          <a:off x="0" y="0"/>
          <a:ext cx="0" cy="0"/>
          <a:chOff x="0" y="0"/>
          <a:chExt cx="0" cy="0"/>
        </a:xfrm>
      </p:grpSpPr>
      <p:sp>
        <p:nvSpPr>
          <p:cNvPr id="1712" name="Google Shape;1712;p222"/>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Image Augmentation - Rotation 90</a:t>
            </a:r>
            <a:endParaRPr>
              <a:solidFill>
                <a:srgbClr val="38761D"/>
              </a:solidFill>
            </a:endParaRPr>
          </a:p>
        </p:txBody>
      </p:sp>
      <p:pic>
        <p:nvPicPr>
          <p:cNvPr id="1713" name="Google Shape;1713;p222"/>
          <p:cNvPicPr preferRelativeResize="0"/>
          <p:nvPr/>
        </p:nvPicPr>
        <p:blipFill>
          <a:blip r:embed="rId3">
            <a:alphaModFix/>
          </a:blip>
          <a:stretch>
            <a:fillRect/>
          </a:stretch>
        </p:blipFill>
        <p:spPr>
          <a:xfrm>
            <a:off x="0" y="0"/>
            <a:ext cx="1466275" cy="730575"/>
          </a:xfrm>
          <a:prstGeom prst="rect">
            <a:avLst/>
          </a:prstGeom>
          <a:noFill/>
          <a:ln>
            <a:noFill/>
          </a:ln>
        </p:spPr>
      </p:pic>
      <p:sp>
        <p:nvSpPr>
          <p:cNvPr id="1714" name="Google Shape;1714;p222"/>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Image Augmentation - </a:t>
            </a:r>
            <a:r>
              <a:rPr b="1" lang="en" sz="1200">
                <a:solidFill>
                  <a:schemeClr val="dk1"/>
                </a:solidFill>
              </a:rPr>
              <a:t>Rotate 90 (right), 180 (upside down), 270 (left) degrees</a:t>
            </a:r>
            <a:br>
              <a:rPr lang="en" sz="1100">
                <a:solidFill>
                  <a:schemeClr val="dk1"/>
                </a:solidFill>
              </a:rPr>
            </a:br>
            <a:endParaRPr i="1" sz="11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In addition to flips, a matrix transpose operation can be used to rotate an image 90 degrees (left), 180 degrees, and 270 degrees (right). Like a flip, the </a:t>
            </a:r>
            <a:r>
              <a:rPr b="1" lang="en" sz="1200">
                <a:solidFill>
                  <a:srgbClr val="0000FF"/>
                </a:solidFill>
              </a:rPr>
              <a:t>operation is very efficient, and does not require interpolation of pixels and does not have a side effect of clipping</a:t>
            </a:r>
            <a:r>
              <a:rPr lang="en" sz="1200">
                <a:solidFill>
                  <a:schemeClr val="dk1"/>
                </a:solidFill>
              </a:rPr>
              <a:t>.</a:t>
            </a:r>
            <a:endParaRPr sz="12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				        </a:t>
            </a:r>
            <a:r>
              <a:rPr lang="en" sz="1000">
                <a:solidFill>
                  <a:schemeClr val="dk1"/>
                </a:solidFill>
              </a:rPr>
              <a:t>       90</a:t>
            </a:r>
            <a:r>
              <a:rPr lang="en" sz="1000">
                <a:solidFill>
                  <a:schemeClr val="dk1"/>
                </a:solidFill>
              </a:rPr>
              <a:t>                                  180                              270   </a:t>
            </a:r>
            <a:endParaRPr sz="10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pic>
        <p:nvPicPr>
          <p:cNvPr id="1715" name="Google Shape;1715;p222"/>
          <p:cNvPicPr preferRelativeResize="0"/>
          <p:nvPr/>
        </p:nvPicPr>
        <p:blipFill>
          <a:blip r:embed="rId4">
            <a:alphaModFix/>
          </a:blip>
          <a:stretch>
            <a:fillRect/>
          </a:stretch>
        </p:blipFill>
        <p:spPr>
          <a:xfrm>
            <a:off x="2461975" y="2667163"/>
            <a:ext cx="1181100" cy="1181100"/>
          </a:xfrm>
          <a:prstGeom prst="rect">
            <a:avLst/>
          </a:prstGeom>
          <a:noFill/>
          <a:ln>
            <a:noFill/>
          </a:ln>
        </p:spPr>
      </p:pic>
      <p:pic>
        <p:nvPicPr>
          <p:cNvPr id="1716" name="Google Shape;1716;p222"/>
          <p:cNvPicPr preferRelativeResize="0"/>
          <p:nvPr/>
        </p:nvPicPr>
        <p:blipFill>
          <a:blip r:embed="rId5">
            <a:alphaModFix/>
          </a:blip>
          <a:stretch>
            <a:fillRect/>
          </a:stretch>
        </p:blipFill>
        <p:spPr>
          <a:xfrm>
            <a:off x="3863425" y="2681450"/>
            <a:ext cx="1152525" cy="1152525"/>
          </a:xfrm>
          <a:prstGeom prst="rect">
            <a:avLst/>
          </a:prstGeom>
          <a:noFill/>
          <a:ln>
            <a:noFill/>
          </a:ln>
        </p:spPr>
      </p:pic>
      <p:pic>
        <p:nvPicPr>
          <p:cNvPr id="1717" name="Google Shape;1717;p222"/>
          <p:cNvPicPr preferRelativeResize="0"/>
          <p:nvPr/>
        </p:nvPicPr>
        <p:blipFill>
          <a:blip r:embed="rId6">
            <a:alphaModFix/>
          </a:blip>
          <a:stretch>
            <a:fillRect/>
          </a:stretch>
        </p:blipFill>
        <p:spPr>
          <a:xfrm>
            <a:off x="5164675" y="2657638"/>
            <a:ext cx="1200150" cy="1200150"/>
          </a:xfrm>
          <a:prstGeom prst="rect">
            <a:avLst/>
          </a:prstGeom>
          <a:noFill/>
          <a:ln>
            <a:noFill/>
          </a:ln>
        </p:spPr>
      </p:pic>
    </p:spTree>
  </p:cSld>
  <p:clrMapOvr>
    <a:masterClrMapping/>
  </p:clrMapOvr>
</p:sld>
</file>

<file path=ppt/slides/slide2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21" name="Shape 1721"/>
        <p:cNvGrpSpPr/>
        <p:nvPr/>
      </p:nvGrpSpPr>
      <p:grpSpPr>
        <a:xfrm>
          <a:off x="0" y="0"/>
          <a:ext cx="0" cy="0"/>
          <a:chOff x="0" y="0"/>
          <a:chExt cx="0" cy="0"/>
        </a:xfrm>
      </p:grpSpPr>
      <p:sp>
        <p:nvSpPr>
          <p:cNvPr id="1722" name="Google Shape;1722;p223"/>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Image Augmentation - Rotation 90 / PIL</a:t>
            </a:r>
            <a:endParaRPr>
              <a:solidFill>
                <a:srgbClr val="38761D"/>
              </a:solidFill>
            </a:endParaRPr>
          </a:p>
        </p:txBody>
      </p:sp>
      <p:pic>
        <p:nvPicPr>
          <p:cNvPr id="1723" name="Google Shape;1723;p223"/>
          <p:cNvPicPr preferRelativeResize="0"/>
          <p:nvPr/>
        </p:nvPicPr>
        <p:blipFill>
          <a:blip r:embed="rId3">
            <a:alphaModFix/>
          </a:blip>
          <a:stretch>
            <a:fillRect/>
          </a:stretch>
        </p:blipFill>
        <p:spPr>
          <a:xfrm>
            <a:off x="0" y="0"/>
            <a:ext cx="1466275" cy="730575"/>
          </a:xfrm>
          <a:prstGeom prst="rect">
            <a:avLst/>
          </a:prstGeom>
          <a:noFill/>
          <a:ln>
            <a:noFill/>
          </a:ln>
        </p:spPr>
      </p:pic>
      <p:sp>
        <p:nvSpPr>
          <p:cNvPr id="1724" name="Google Shape;1724;p223"/>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Image Augmentation - Rotation 90 with PIL</a:t>
            </a: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The code example below demonstrates how to rotate an image 90, 180 and 270 degrees using a matrix transpose method in Python’s </a:t>
            </a:r>
            <a:r>
              <a:rPr lang="en" sz="1200">
                <a:solidFill>
                  <a:srgbClr val="0D904F"/>
                </a:solidFill>
                <a:latin typeface="Consolas"/>
                <a:ea typeface="Consolas"/>
                <a:cs typeface="Consolas"/>
                <a:sym typeface="Consolas"/>
              </a:rPr>
              <a:t>PIL</a:t>
            </a:r>
            <a:r>
              <a:rPr lang="en" sz="1200">
                <a:solidFill>
                  <a:schemeClr val="dk1"/>
                </a:solidFill>
              </a:rPr>
              <a:t> imaging library:</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725" name="Google Shape;1725;p223"/>
          <p:cNvGraphicFramePr/>
          <p:nvPr/>
        </p:nvGraphicFramePr>
        <p:xfrm>
          <a:off x="505550" y="2107938"/>
          <a:ext cx="3000000" cy="3000000"/>
        </p:xfrm>
        <a:graphic>
          <a:graphicData uri="http://schemas.openxmlformats.org/drawingml/2006/table">
            <a:tbl>
              <a:tblPr>
                <a:noFill/>
                <a:tableStyleId>{B919AB72-B1D8-40D2-A9E9-02AD8994AEB8}</a:tableStyleId>
              </a:tblPr>
              <a:tblGrid>
                <a:gridCol w="7862400"/>
              </a:tblGrid>
              <a:tr h="609425">
                <a:tc>
                  <a:txBody>
                    <a:bodyPr>
                      <a:noAutofit/>
                    </a:bodyPr>
                    <a:lstStyle/>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PIL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Image</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read in the image</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image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Image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open</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'apple.jpg'</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rotate the image 90 degrees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rotate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image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transpose</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Image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ROTATE_90</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rotate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show</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rotate the image 180 degrees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rotate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image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transpose</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Image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ROTATE_180</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rotate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show</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rotate the image 270 degrees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rotate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image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transpose</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Image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ROTATE_270</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rotate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show</a:t>
                      </a:r>
                      <a:r>
                        <a:rPr lang="en" sz="1000">
                          <a:solidFill>
                            <a:srgbClr val="616161"/>
                          </a:solidFill>
                          <a:latin typeface="Consolas"/>
                          <a:ea typeface="Consolas"/>
                          <a:cs typeface="Consolas"/>
                          <a:sym typeface="Consolas"/>
                        </a:rPr>
                        <a:t>()</a:t>
                      </a:r>
                      <a:endParaRPr sz="1000">
                        <a:solidFill>
                          <a:srgbClr val="9C27B0"/>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2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29" name="Shape 1729"/>
        <p:cNvGrpSpPr/>
        <p:nvPr/>
      </p:nvGrpSpPr>
      <p:grpSpPr>
        <a:xfrm>
          <a:off x="0" y="0"/>
          <a:ext cx="0" cy="0"/>
          <a:chOff x="0" y="0"/>
          <a:chExt cx="0" cy="0"/>
        </a:xfrm>
      </p:grpSpPr>
      <p:sp>
        <p:nvSpPr>
          <p:cNvPr id="1730" name="Google Shape;1730;p224"/>
          <p:cNvSpPr txBox="1"/>
          <p:nvPr>
            <p:ph idx="1" type="subTitle"/>
          </p:nvPr>
        </p:nvSpPr>
        <p:spPr>
          <a:xfrm>
            <a:off x="582150" y="15205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Image Augmentation - Rotation 90 / Numpy</a:t>
            </a:r>
            <a:endParaRPr>
              <a:solidFill>
                <a:srgbClr val="38761D"/>
              </a:solidFill>
            </a:endParaRPr>
          </a:p>
        </p:txBody>
      </p:sp>
      <p:pic>
        <p:nvPicPr>
          <p:cNvPr id="1731" name="Google Shape;1731;p224"/>
          <p:cNvPicPr preferRelativeResize="0"/>
          <p:nvPr/>
        </p:nvPicPr>
        <p:blipFill>
          <a:blip r:embed="rId3">
            <a:alphaModFix/>
          </a:blip>
          <a:stretch>
            <a:fillRect/>
          </a:stretch>
        </p:blipFill>
        <p:spPr>
          <a:xfrm>
            <a:off x="0" y="0"/>
            <a:ext cx="1466275" cy="730575"/>
          </a:xfrm>
          <a:prstGeom prst="rect">
            <a:avLst/>
          </a:prstGeom>
          <a:noFill/>
          <a:ln>
            <a:noFill/>
          </a:ln>
        </p:spPr>
      </p:pic>
      <p:sp>
        <p:nvSpPr>
          <p:cNvPr id="1732" name="Google Shape;1732;p224"/>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Image Augmentation - Rotation 90 with Numpy</a:t>
            </a: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100">
                <a:solidFill>
                  <a:schemeClr val="dk1"/>
                </a:solidFill>
              </a:rPr>
              <a:t>The code example below demonstrates how to rotate an image 90, 180 and 270 degrees using the numpy method </a:t>
            </a:r>
            <a:r>
              <a:rPr lang="en" sz="1100">
                <a:solidFill>
                  <a:srgbClr val="0D904F"/>
                </a:solidFill>
                <a:latin typeface="Consolas"/>
                <a:ea typeface="Consolas"/>
                <a:cs typeface="Consolas"/>
                <a:sym typeface="Consolas"/>
              </a:rPr>
              <a:t>rot90()</a:t>
            </a:r>
            <a:r>
              <a:rPr lang="en" sz="1100">
                <a:solidFill>
                  <a:schemeClr val="dk1"/>
                </a:solidFill>
              </a:rPr>
              <a:t>, where the first parameter is the image to rotate 90 degrees and the second parameter (k) is the number of times to perform the rota</a:t>
            </a:r>
            <a:r>
              <a:rPr lang="en" sz="1200">
                <a:solidFill>
                  <a:schemeClr val="dk1"/>
                </a:solidFill>
              </a:rPr>
              <a:t>tion:</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733" name="Google Shape;1733;p224"/>
          <p:cNvGraphicFramePr/>
          <p:nvPr/>
        </p:nvGraphicFramePr>
        <p:xfrm>
          <a:off x="505550" y="2107938"/>
          <a:ext cx="3000000" cy="3000000"/>
        </p:xfrm>
        <a:graphic>
          <a:graphicData uri="http://schemas.openxmlformats.org/drawingml/2006/table">
            <a:tbl>
              <a:tblPr>
                <a:noFill/>
                <a:tableStyleId>{B919AB72-B1D8-40D2-A9E9-02AD8994AEB8}</a:tableStyleId>
              </a:tblPr>
              <a:tblGrid>
                <a:gridCol w="7862400"/>
              </a:tblGrid>
              <a:tr h="609425">
                <a:tc>
                  <a:txBody>
                    <a:bodyPr>
                      <a:noAutofit/>
                    </a:bodyPr>
                    <a:lstStyle/>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read in the image</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image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cv2</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imread</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'apple.jpg'</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rotate the image 90 degrees</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rotate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np</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rot90</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image</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plt</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imshow</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rotate</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rotate the image 180 degrees</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rotate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np</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rot90</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image</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C53929"/>
                          </a:solidFill>
                          <a:latin typeface="Consolas"/>
                          <a:ea typeface="Consolas"/>
                          <a:cs typeface="Consolas"/>
                          <a:sym typeface="Consolas"/>
                        </a:rPr>
                        <a:t>2</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plt</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imshow</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rotate</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rotate the image 270 degrees</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rotate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np</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rot90</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image</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plt</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imshow</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rotate</a:t>
                      </a:r>
                      <a:r>
                        <a:rPr lang="en" sz="1000">
                          <a:solidFill>
                            <a:srgbClr val="616161"/>
                          </a:solidFill>
                          <a:latin typeface="Consolas"/>
                          <a:ea typeface="Consolas"/>
                          <a:cs typeface="Consolas"/>
                          <a:sym typeface="Consolas"/>
                        </a:rPr>
                        <a:t>)</a:t>
                      </a:r>
                      <a:endParaRPr sz="1000">
                        <a:solidFill>
                          <a:srgbClr val="616161"/>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2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37" name="Shape 1737"/>
        <p:cNvGrpSpPr/>
        <p:nvPr/>
      </p:nvGrpSpPr>
      <p:grpSpPr>
        <a:xfrm>
          <a:off x="0" y="0"/>
          <a:ext cx="0" cy="0"/>
          <a:chOff x="0" y="0"/>
          <a:chExt cx="0" cy="0"/>
        </a:xfrm>
      </p:grpSpPr>
      <p:sp>
        <p:nvSpPr>
          <p:cNvPr id="1738" name="Google Shape;1738;p225"/>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Image Augmentation - Rotation</a:t>
            </a:r>
            <a:endParaRPr>
              <a:solidFill>
                <a:srgbClr val="38761D"/>
              </a:solidFill>
            </a:endParaRPr>
          </a:p>
        </p:txBody>
      </p:sp>
      <p:pic>
        <p:nvPicPr>
          <p:cNvPr id="1739" name="Google Shape;1739;p225"/>
          <p:cNvPicPr preferRelativeResize="0"/>
          <p:nvPr/>
        </p:nvPicPr>
        <p:blipFill>
          <a:blip r:embed="rId3">
            <a:alphaModFix/>
          </a:blip>
          <a:stretch>
            <a:fillRect/>
          </a:stretch>
        </p:blipFill>
        <p:spPr>
          <a:xfrm>
            <a:off x="0" y="0"/>
            <a:ext cx="1466275" cy="730575"/>
          </a:xfrm>
          <a:prstGeom prst="rect">
            <a:avLst/>
          </a:prstGeom>
          <a:noFill/>
          <a:ln>
            <a:noFill/>
          </a:ln>
        </p:spPr>
      </p:pic>
      <p:sp>
        <p:nvSpPr>
          <p:cNvPr id="1740" name="Google Shape;1740;p225"/>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Image Augmentation - Rotation</a:t>
            </a:r>
            <a:br>
              <a:rPr b="1" lang="en" sz="1200">
                <a:solidFill>
                  <a:schemeClr val="dk1"/>
                </a:solidFill>
              </a:rPr>
            </a:b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A rotation transforms an image by rotating the image within -180 and 180 degrees. </a:t>
            </a:r>
            <a:r>
              <a:rPr b="1" lang="en" sz="1200">
                <a:solidFill>
                  <a:srgbClr val="0000FF"/>
                </a:solidFill>
              </a:rPr>
              <a:t>Generally, the degree of rotation is randomly selected</a:t>
            </a:r>
            <a:r>
              <a:rPr lang="en" sz="1200">
                <a:solidFill>
                  <a:schemeClr val="dk1"/>
                </a:solidFill>
              </a:rPr>
              <a:t>. You may also </a:t>
            </a:r>
            <a:r>
              <a:rPr b="1" lang="en" sz="1200">
                <a:solidFill>
                  <a:srgbClr val="0000FF"/>
                </a:solidFill>
              </a:rPr>
              <a:t>want to limit the range of rotation to match the environment the model will be deployed</a:t>
            </a:r>
            <a:r>
              <a:rPr lang="en" sz="1200">
                <a:solidFill>
                  <a:schemeClr val="dk1"/>
                </a:solidFill>
              </a:rPr>
              <a:t> in. Below are some common practices:</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317500" lvl="0" marL="2286000" rtl="0" algn="l">
              <a:lnSpc>
                <a:spcPct val="115000"/>
              </a:lnSpc>
              <a:spcBef>
                <a:spcPts val="0"/>
              </a:spcBef>
              <a:spcAft>
                <a:spcPts val="0"/>
              </a:spcAft>
              <a:buClr>
                <a:srgbClr val="38761D"/>
              </a:buClr>
              <a:buSzPts val="1400"/>
              <a:buAutoNum type="arabicPeriod"/>
            </a:pPr>
            <a:r>
              <a:rPr b="1" lang="en">
                <a:solidFill>
                  <a:srgbClr val="38761D"/>
                </a:solidFill>
              </a:rPr>
              <a:t>If the images will be dead-on, use -15 to 15 degree range.</a:t>
            </a:r>
            <a:endParaRPr b="1">
              <a:solidFill>
                <a:srgbClr val="38761D"/>
              </a:solidFill>
            </a:endParaRPr>
          </a:p>
          <a:p>
            <a:pPr indent="-317500" lvl="0" marL="2286000" rtl="0" algn="l">
              <a:lnSpc>
                <a:spcPct val="115000"/>
              </a:lnSpc>
              <a:spcBef>
                <a:spcPts val="0"/>
              </a:spcBef>
              <a:spcAft>
                <a:spcPts val="0"/>
              </a:spcAft>
              <a:buClr>
                <a:srgbClr val="38761D"/>
              </a:buClr>
              <a:buSzPts val="1400"/>
              <a:buAutoNum type="arabicPeriod"/>
            </a:pPr>
            <a:r>
              <a:rPr b="1" lang="en">
                <a:solidFill>
                  <a:srgbClr val="38761D"/>
                </a:solidFill>
              </a:rPr>
              <a:t>If the images may be on an incline, use -30 to 30 degree range.</a:t>
            </a:r>
            <a:endParaRPr b="1">
              <a:solidFill>
                <a:srgbClr val="38761D"/>
              </a:solidFill>
            </a:endParaRPr>
          </a:p>
          <a:p>
            <a:pPr indent="-317500" lvl="0" marL="2286000" rtl="0" algn="l">
              <a:lnSpc>
                <a:spcPct val="115000"/>
              </a:lnSpc>
              <a:spcBef>
                <a:spcPts val="0"/>
              </a:spcBef>
              <a:spcAft>
                <a:spcPts val="0"/>
              </a:spcAft>
              <a:buClr>
                <a:srgbClr val="38761D"/>
              </a:buClr>
              <a:buSzPts val="1400"/>
              <a:buAutoNum type="arabicPeriod"/>
            </a:pPr>
            <a:r>
              <a:rPr b="1" lang="en">
                <a:solidFill>
                  <a:srgbClr val="38761D"/>
                </a:solidFill>
              </a:rPr>
              <a:t>For small objects, like packages, money, use the full range of -180 to 180.</a:t>
            </a:r>
            <a:endParaRPr b="1">
              <a:solidFill>
                <a:srgbClr val="38761D"/>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Another </a:t>
            </a:r>
            <a:r>
              <a:rPr b="1" lang="en" sz="1200">
                <a:solidFill>
                  <a:srgbClr val="0000FF"/>
                </a:solidFill>
              </a:rPr>
              <a:t>issue with rotation</a:t>
            </a:r>
            <a:r>
              <a:rPr lang="en" sz="1200">
                <a:solidFill>
                  <a:schemeClr val="dk1"/>
                </a:solidFill>
              </a:rPr>
              <a:t>, is that if you rotate an image within the same size boundaries, other than 90, 180, or 270,  </a:t>
            </a:r>
            <a:r>
              <a:rPr b="1" lang="en" sz="1200">
                <a:solidFill>
                  <a:srgbClr val="0000FF"/>
                </a:solidFill>
              </a:rPr>
              <a:t>a portion of the edge of the image will end up outside the boundary (i.e., clipped)</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2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44" name="Shape 1744"/>
        <p:cNvGrpSpPr/>
        <p:nvPr/>
      </p:nvGrpSpPr>
      <p:grpSpPr>
        <a:xfrm>
          <a:off x="0" y="0"/>
          <a:ext cx="0" cy="0"/>
          <a:chOff x="0" y="0"/>
          <a:chExt cx="0" cy="0"/>
        </a:xfrm>
      </p:grpSpPr>
      <p:sp>
        <p:nvSpPr>
          <p:cNvPr id="1745" name="Google Shape;1745;p226"/>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Image Augmentation - Rotation</a:t>
            </a:r>
            <a:endParaRPr>
              <a:solidFill>
                <a:srgbClr val="38761D"/>
              </a:solidFill>
            </a:endParaRPr>
          </a:p>
        </p:txBody>
      </p:sp>
      <p:pic>
        <p:nvPicPr>
          <p:cNvPr id="1746" name="Google Shape;1746;p226"/>
          <p:cNvPicPr preferRelativeResize="0"/>
          <p:nvPr/>
        </p:nvPicPr>
        <p:blipFill>
          <a:blip r:embed="rId3">
            <a:alphaModFix/>
          </a:blip>
          <a:stretch>
            <a:fillRect/>
          </a:stretch>
        </p:blipFill>
        <p:spPr>
          <a:xfrm>
            <a:off x="0" y="0"/>
            <a:ext cx="1466275" cy="730575"/>
          </a:xfrm>
          <a:prstGeom prst="rect">
            <a:avLst/>
          </a:prstGeom>
          <a:noFill/>
          <a:ln>
            <a:noFill/>
          </a:ln>
        </p:spPr>
      </p:pic>
      <p:sp>
        <p:nvSpPr>
          <p:cNvPr id="1747" name="Google Shape;1747;p226"/>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Image Augmentation - Rotation</a:t>
            </a:r>
            <a:endParaRPr i="1"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Below is an example of using PIL method </a:t>
            </a:r>
            <a:r>
              <a:rPr lang="en" sz="1200">
                <a:solidFill>
                  <a:srgbClr val="0D904F"/>
                </a:solidFill>
                <a:latin typeface="Consolas"/>
                <a:ea typeface="Consolas"/>
                <a:cs typeface="Consolas"/>
                <a:sym typeface="Consolas"/>
              </a:rPr>
              <a:t>rotate()</a:t>
            </a:r>
            <a:r>
              <a:rPr lang="en" sz="1200">
                <a:solidFill>
                  <a:schemeClr val="dk1"/>
                </a:solidFill>
              </a:rPr>
              <a:t> to rotate the image of the apple 45 degrees. You can see part of the bottom of the apple and the stem are clipped.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pic>
        <p:nvPicPr>
          <p:cNvPr id="1748" name="Google Shape;1748;p226"/>
          <p:cNvPicPr preferRelativeResize="0"/>
          <p:nvPr/>
        </p:nvPicPr>
        <p:blipFill>
          <a:blip r:embed="rId4">
            <a:alphaModFix/>
          </a:blip>
          <a:stretch>
            <a:fillRect/>
          </a:stretch>
        </p:blipFill>
        <p:spPr>
          <a:xfrm>
            <a:off x="3758150" y="2249875"/>
            <a:ext cx="1133475" cy="1409700"/>
          </a:xfrm>
          <a:prstGeom prst="rect">
            <a:avLst/>
          </a:prstGeom>
          <a:noFill/>
          <a:ln>
            <a:noFill/>
          </a:ln>
        </p:spPr>
      </p:pic>
    </p:spTree>
  </p:cSld>
  <p:clrMapOvr>
    <a:masterClrMapping/>
  </p:clrMapOvr>
</p:sld>
</file>

<file path=ppt/slides/slide2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52" name="Shape 1752"/>
        <p:cNvGrpSpPr/>
        <p:nvPr/>
      </p:nvGrpSpPr>
      <p:grpSpPr>
        <a:xfrm>
          <a:off x="0" y="0"/>
          <a:ext cx="0" cy="0"/>
          <a:chOff x="0" y="0"/>
          <a:chExt cx="0" cy="0"/>
        </a:xfrm>
      </p:grpSpPr>
      <p:sp>
        <p:nvSpPr>
          <p:cNvPr id="1753" name="Google Shape;1753;p227"/>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Image Augmentation - Rotation</a:t>
            </a:r>
            <a:endParaRPr>
              <a:solidFill>
                <a:srgbClr val="38761D"/>
              </a:solidFill>
            </a:endParaRPr>
          </a:p>
        </p:txBody>
      </p:sp>
      <p:pic>
        <p:nvPicPr>
          <p:cNvPr id="1754" name="Google Shape;1754;p227"/>
          <p:cNvPicPr preferRelativeResize="0"/>
          <p:nvPr/>
        </p:nvPicPr>
        <p:blipFill>
          <a:blip r:embed="rId3">
            <a:alphaModFix/>
          </a:blip>
          <a:stretch>
            <a:fillRect/>
          </a:stretch>
        </p:blipFill>
        <p:spPr>
          <a:xfrm>
            <a:off x="0" y="0"/>
            <a:ext cx="1466275" cy="730575"/>
          </a:xfrm>
          <a:prstGeom prst="rect">
            <a:avLst/>
          </a:prstGeom>
          <a:noFill/>
          <a:ln>
            <a:noFill/>
          </a:ln>
        </p:spPr>
      </p:pic>
      <p:sp>
        <p:nvSpPr>
          <p:cNvPr id="1755" name="Google Shape;1755;p227"/>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Image Augmentation - Rotation w/o Clipping (OpenCV)</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The correct way to handle a rotation is to rotate it within a larger bounding area, such that none of the image is clipped, and then resize the rotated image back to the original size. For this purpose, I recommend using the </a:t>
            </a:r>
            <a:r>
              <a:rPr lang="en" sz="1200">
                <a:solidFill>
                  <a:srgbClr val="0D904F"/>
                </a:solidFill>
                <a:latin typeface="Consolas"/>
                <a:ea typeface="Consolas"/>
                <a:cs typeface="Consolas"/>
                <a:sym typeface="Consolas"/>
              </a:rPr>
              <a:t>imutils</a:t>
            </a:r>
            <a:r>
              <a:rPr lang="en" sz="1200">
                <a:solidFill>
                  <a:schemeClr val="dk1"/>
                </a:solidFill>
              </a:rPr>
              <a:t> module (</a:t>
            </a:r>
            <a:r>
              <a:rPr lang="en" sz="1200" u="sng">
                <a:solidFill>
                  <a:srgbClr val="1155CC"/>
                </a:solidFill>
                <a:hlinkClick r:id="rId4"/>
              </a:rPr>
              <a:t>Adrian Rosebrock</a:t>
            </a:r>
            <a:r>
              <a:rPr lang="en" sz="1200">
                <a:solidFill>
                  <a:schemeClr val="dk1"/>
                </a:solidFill>
              </a:rPr>
              <a:t>), which consists of a collection of convenience methods for </a:t>
            </a:r>
            <a:r>
              <a:rPr lang="en" sz="1200">
                <a:solidFill>
                  <a:srgbClr val="0D904F"/>
                </a:solidFill>
                <a:latin typeface="Consolas"/>
                <a:ea typeface="Consolas"/>
                <a:cs typeface="Consolas"/>
                <a:sym typeface="Consolas"/>
              </a:rPr>
              <a:t>openCV</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756" name="Google Shape;1756;p227"/>
          <p:cNvGraphicFramePr/>
          <p:nvPr/>
        </p:nvGraphicFramePr>
        <p:xfrm>
          <a:off x="505550" y="2107938"/>
          <a:ext cx="3000000" cy="3000000"/>
        </p:xfrm>
        <a:graphic>
          <a:graphicData uri="http://schemas.openxmlformats.org/drawingml/2006/table">
            <a:tbl>
              <a:tblPr>
                <a:noFill/>
                <a:tableStyleId>{B919AB72-B1D8-40D2-A9E9-02AD8994AEB8}</a:tableStyleId>
              </a:tblPr>
              <a:tblGrid>
                <a:gridCol w="7862400"/>
              </a:tblGrid>
              <a:tr h="609425">
                <a:tc>
                  <a:txBody>
                    <a:bodyPr>
                      <a:noAutofit/>
                    </a:bodyPr>
                    <a:lstStyle/>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cv2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imutils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matplotlib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pyplot </a:t>
                      </a:r>
                      <a:r>
                        <a:rPr lang="en" sz="1000">
                          <a:solidFill>
                            <a:srgbClr val="9C27B0"/>
                          </a:solidFill>
                          <a:latin typeface="Consolas"/>
                          <a:ea typeface="Consolas"/>
                          <a:cs typeface="Consolas"/>
                          <a:sym typeface="Consolas"/>
                        </a:rPr>
                        <a:t>as</a:t>
                      </a:r>
                      <a:r>
                        <a:rPr lang="en" sz="1000">
                          <a:solidFill>
                            <a:schemeClr val="dk1"/>
                          </a:solidFill>
                          <a:latin typeface="Consolas"/>
                          <a:ea typeface="Consolas"/>
                          <a:cs typeface="Consolas"/>
                          <a:sym typeface="Consolas"/>
                        </a:rPr>
                        <a:t> plt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read in the image</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image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cv2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imread</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'apple.jpg'</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remember the original Height and Width</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shape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image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shape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image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shape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rotate the image</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rotate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imutils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rotate_bound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image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45</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resize the image back to its original shape</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rotate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cv2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resize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rotate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shape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interpolation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cv2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INTER_AREA</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plt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imshow</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rotate</a:t>
                      </a:r>
                      <a:r>
                        <a:rPr lang="en" sz="1000">
                          <a:solidFill>
                            <a:srgbClr val="616161"/>
                          </a:solidFill>
                          <a:latin typeface="Consolas"/>
                          <a:ea typeface="Consolas"/>
                          <a:cs typeface="Consolas"/>
                          <a:sym typeface="Consolas"/>
                        </a:rPr>
                        <a:t>)</a:t>
                      </a:r>
                      <a:endParaRPr sz="1000">
                        <a:solidFill>
                          <a:srgbClr val="9C27B0"/>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2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60" name="Shape 1760"/>
        <p:cNvGrpSpPr/>
        <p:nvPr/>
      </p:nvGrpSpPr>
      <p:grpSpPr>
        <a:xfrm>
          <a:off x="0" y="0"/>
          <a:ext cx="0" cy="0"/>
          <a:chOff x="0" y="0"/>
          <a:chExt cx="0" cy="0"/>
        </a:xfrm>
      </p:grpSpPr>
      <p:sp>
        <p:nvSpPr>
          <p:cNvPr id="1761" name="Google Shape;1761;p228"/>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Image Augmentation - Zoom / PIL</a:t>
            </a:r>
            <a:endParaRPr>
              <a:solidFill>
                <a:srgbClr val="38761D"/>
              </a:solidFill>
            </a:endParaRPr>
          </a:p>
        </p:txBody>
      </p:sp>
      <p:pic>
        <p:nvPicPr>
          <p:cNvPr id="1762" name="Google Shape;1762;p228"/>
          <p:cNvPicPr preferRelativeResize="0"/>
          <p:nvPr/>
        </p:nvPicPr>
        <p:blipFill>
          <a:blip r:embed="rId3">
            <a:alphaModFix/>
          </a:blip>
          <a:stretch>
            <a:fillRect/>
          </a:stretch>
        </p:blipFill>
        <p:spPr>
          <a:xfrm>
            <a:off x="0" y="0"/>
            <a:ext cx="1466275" cy="730575"/>
          </a:xfrm>
          <a:prstGeom prst="rect">
            <a:avLst/>
          </a:prstGeom>
          <a:noFill/>
          <a:ln>
            <a:noFill/>
          </a:ln>
        </p:spPr>
      </p:pic>
      <p:sp>
        <p:nvSpPr>
          <p:cNvPr id="1763" name="Google Shape;1763;p228"/>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Image Augmentation - Zoom with PIL</a:t>
            </a:r>
            <a:endParaRPr i="1"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Zoom transforms an image by zooming in from the center of the image, with is done with an resize and crop operation. First you find the center of the image, calculate the crop bounding box around the center, and then you crop the image.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When enlarging an image using </a:t>
            </a:r>
            <a:r>
              <a:rPr lang="en" sz="1200">
                <a:solidFill>
                  <a:srgbClr val="0D904F"/>
                </a:solidFill>
                <a:latin typeface="Consolas"/>
                <a:ea typeface="Consolas"/>
                <a:cs typeface="Consolas"/>
                <a:sym typeface="Consolas"/>
              </a:rPr>
              <a:t>Image.resize()</a:t>
            </a:r>
            <a:r>
              <a:rPr lang="en" sz="1200">
                <a:solidFill>
                  <a:schemeClr val="dk1"/>
                </a:solidFill>
              </a:rPr>
              <a:t> the </a:t>
            </a:r>
            <a:r>
              <a:rPr lang="en" sz="1200">
                <a:solidFill>
                  <a:srgbClr val="0D904F"/>
                </a:solidFill>
                <a:latin typeface="Consolas"/>
                <a:ea typeface="Consolas"/>
                <a:cs typeface="Consolas"/>
                <a:sym typeface="Consolas"/>
              </a:rPr>
              <a:t>Image.BICUBIC</a:t>
            </a:r>
            <a:r>
              <a:rPr lang="en" sz="1200">
                <a:solidFill>
                  <a:schemeClr val="dk1"/>
                </a:solidFill>
              </a:rPr>
              <a:t> interpolation generally provides the best results.</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764" name="Google Shape;1764;p228"/>
          <p:cNvGraphicFramePr/>
          <p:nvPr/>
        </p:nvGraphicFramePr>
        <p:xfrm>
          <a:off x="558575" y="2016113"/>
          <a:ext cx="3000000" cy="3000000"/>
        </p:xfrm>
        <a:graphic>
          <a:graphicData uri="http://schemas.openxmlformats.org/drawingml/2006/table">
            <a:tbl>
              <a:tblPr>
                <a:noFill/>
                <a:tableStyleId>{B919AB72-B1D8-40D2-A9E9-02AD8994AEB8}</a:tableStyleId>
              </a:tblPr>
              <a:tblGrid>
                <a:gridCol w="7862400"/>
              </a:tblGrid>
              <a:tr h="609425">
                <a:tc>
                  <a:txBody>
                    <a:bodyPr>
                      <a:noAutofit/>
                    </a:bodyPr>
                    <a:lstStyle/>
                    <a:p>
                      <a:pPr indent="0" lvl="0" marL="0" rtl="0" algn="l">
                        <a:lnSpc>
                          <a:spcPct val="115000"/>
                        </a:lnSpc>
                        <a:spcBef>
                          <a:spcPts val="0"/>
                        </a:spcBef>
                        <a:spcAft>
                          <a:spcPts val="0"/>
                        </a:spcAft>
                        <a:buNone/>
                      </a:pPr>
                      <a:r>
                        <a:rPr lang="en" sz="800">
                          <a:solidFill>
                            <a:srgbClr val="9C27B0"/>
                          </a:solidFill>
                          <a:latin typeface="Consolas"/>
                          <a:ea typeface="Consolas"/>
                          <a:cs typeface="Consolas"/>
                          <a:sym typeface="Consolas"/>
                        </a:rPr>
                        <a:t>from</a:t>
                      </a:r>
                      <a:r>
                        <a:rPr lang="en" sz="800">
                          <a:latin typeface="Consolas"/>
                          <a:ea typeface="Consolas"/>
                          <a:cs typeface="Consolas"/>
                          <a:sym typeface="Consolas"/>
                        </a:rPr>
                        <a:t> PIL </a:t>
                      </a:r>
                      <a:r>
                        <a:rPr lang="en" sz="800">
                          <a:solidFill>
                            <a:srgbClr val="9C27B0"/>
                          </a:solidFill>
                          <a:latin typeface="Consolas"/>
                          <a:ea typeface="Consolas"/>
                          <a:cs typeface="Consolas"/>
                          <a:sym typeface="Consolas"/>
                        </a:rPr>
                        <a:t>import</a:t>
                      </a:r>
                      <a:r>
                        <a:rPr lang="en" sz="800">
                          <a:latin typeface="Consolas"/>
                          <a:ea typeface="Consolas"/>
                          <a:cs typeface="Consolas"/>
                          <a:sym typeface="Consolas"/>
                        </a:rPr>
                        <a:t> </a:t>
                      </a:r>
                      <a:r>
                        <a:rPr lang="en" sz="800">
                          <a:solidFill>
                            <a:srgbClr val="3367D6"/>
                          </a:solidFill>
                          <a:latin typeface="Consolas"/>
                          <a:ea typeface="Consolas"/>
                          <a:cs typeface="Consolas"/>
                          <a:sym typeface="Consolas"/>
                        </a:rPr>
                        <a:t>Image</a:t>
                      </a:r>
                      <a:endParaRPr sz="800">
                        <a:latin typeface="Consolas"/>
                        <a:ea typeface="Consolas"/>
                        <a:cs typeface="Consolas"/>
                        <a:sym typeface="Consolas"/>
                      </a:endParaRPr>
                    </a:p>
                    <a:p>
                      <a:pPr indent="0" lvl="0" marL="0" rtl="0" algn="l">
                        <a:lnSpc>
                          <a:spcPct val="115000"/>
                        </a:lnSpc>
                        <a:spcBef>
                          <a:spcPts val="0"/>
                        </a:spcBef>
                        <a:spcAft>
                          <a:spcPts val="0"/>
                        </a:spcAft>
                        <a:buNone/>
                      </a:pPr>
                      <a:r>
                        <a:rPr lang="en" sz="800">
                          <a:latin typeface="Consolas"/>
                          <a:ea typeface="Consolas"/>
                          <a:cs typeface="Consolas"/>
                          <a:sym typeface="Consolas"/>
                        </a:rPr>
                        <a:t>image </a:t>
                      </a:r>
                      <a:r>
                        <a:rPr lang="en" sz="800">
                          <a:solidFill>
                            <a:srgbClr val="616161"/>
                          </a:solidFill>
                          <a:latin typeface="Consolas"/>
                          <a:ea typeface="Consolas"/>
                          <a:cs typeface="Consolas"/>
                          <a:sym typeface="Consolas"/>
                        </a:rPr>
                        <a:t>=</a:t>
                      </a:r>
                      <a:r>
                        <a:rPr lang="en" sz="800">
                          <a:latin typeface="Consolas"/>
                          <a:ea typeface="Consolas"/>
                          <a:cs typeface="Consolas"/>
                          <a:sym typeface="Consolas"/>
                        </a:rPr>
                        <a:t> </a:t>
                      </a:r>
                      <a:r>
                        <a:rPr lang="en" sz="800">
                          <a:solidFill>
                            <a:srgbClr val="3367D6"/>
                          </a:solidFill>
                          <a:latin typeface="Consolas"/>
                          <a:ea typeface="Consolas"/>
                          <a:cs typeface="Consolas"/>
                          <a:sym typeface="Consolas"/>
                        </a:rPr>
                        <a:t>Image</a:t>
                      </a:r>
                      <a:r>
                        <a:rPr lang="en" sz="800">
                          <a:solidFill>
                            <a:srgbClr val="616161"/>
                          </a:solidFill>
                          <a:latin typeface="Consolas"/>
                          <a:ea typeface="Consolas"/>
                          <a:cs typeface="Consolas"/>
                          <a:sym typeface="Consolas"/>
                        </a:rPr>
                        <a:t>.</a:t>
                      </a:r>
                      <a:r>
                        <a:rPr lang="en" sz="800">
                          <a:latin typeface="Consolas"/>
                          <a:ea typeface="Consolas"/>
                          <a:cs typeface="Consolas"/>
                          <a:sym typeface="Consolas"/>
                        </a:rPr>
                        <a:t>open</a:t>
                      </a:r>
                      <a:r>
                        <a:rPr lang="en" sz="800">
                          <a:solidFill>
                            <a:srgbClr val="616161"/>
                          </a:solidFill>
                          <a:latin typeface="Consolas"/>
                          <a:ea typeface="Consolas"/>
                          <a:cs typeface="Consolas"/>
                          <a:sym typeface="Consolas"/>
                        </a:rPr>
                        <a:t>(</a:t>
                      </a:r>
                      <a:r>
                        <a:rPr lang="en" sz="800">
                          <a:solidFill>
                            <a:srgbClr val="0F9D58"/>
                          </a:solidFill>
                          <a:latin typeface="Consolas"/>
                          <a:ea typeface="Consolas"/>
                          <a:cs typeface="Consolas"/>
                          <a:sym typeface="Consolas"/>
                        </a:rPr>
                        <a:t>'apple.jpg'</a:t>
                      </a:r>
                      <a:r>
                        <a:rPr lang="en" sz="800">
                          <a:solidFill>
                            <a:srgbClr val="616161"/>
                          </a:solidFill>
                          <a:latin typeface="Consolas"/>
                          <a:ea typeface="Consolas"/>
                          <a:cs typeface="Consolas"/>
                          <a:sym typeface="Consolas"/>
                        </a:rPr>
                        <a:t>)</a:t>
                      </a:r>
                      <a:endParaRPr sz="800">
                        <a:latin typeface="Consolas"/>
                        <a:ea typeface="Consolas"/>
                        <a:cs typeface="Consolas"/>
                        <a:sym typeface="Consolas"/>
                      </a:endParaRPr>
                    </a:p>
                    <a:p>
                      <a:pPr indent="0" lvl="0" marL="0" rtl="0" algn="l">
                        <a:lnSpc>
                          <a:spcPct val="115000"/>
                        </a:lnSpc>
                        <a:spcBef>
                          <a:spcPts val="0"/>
                        </a:spcBef>
                        <a:spcAft>
                          <a:spcPts val="0"/>
                        </a:spcAft>
                        <a:buNone/>
                      </a:pPr>
                      <a:r>
                        <a:t/>
                      </a:r>
                      <a:endParaRPr sz="800">
                        <a:latin typeface="Consolas"/>
                        <a:ea typeface="Consolas"/>
                        <a:cs typeface="Consolas"/>
                        <a:sym typeface="Consolas"/>
                      </a:endParaRPr>
                    </a:p>
                    <a:p>
                      <a:pPr indent="0" lvl="0" marL="0" rtl="0" algn="l">
                        <a:lnSpc>
                          <a:spcPct val="115000"/>
                        </a:lnSpc>
                        <a:spcBef>
                          <a:spcPts val="0"/>
                        </a:spcBef>
                        <a:spcAft>
                          <a:spcPts val="0"/>
                        </a:spcAft>
                        <a:buNone/>
                      </a:pPr>
                      <a:r>
                        <a:rPr lang="en" sz="800">
                          <a:latin typeface="Consolas"/>
                          <a:ea typeface="Consolas"/>
                          <a:cs typeface="Consolas"/>
                          <a:sym typeface="Consolas"/>
                        </a:rPr>
                        <a:t>zoom </a:t>
                      </a:r>
                      <a:r>
                        <a:rPr lang="en" sz="800">
                          <a:solidFill>
                            <a:srgbClr val="616161"/>
                          </a:solidFill>
                          <a:latin typeface="Consolas"/>
                          <a:ea typeface="Consolas"/>
                          <a:cs typeface="Consolas"/>
                          <a:sym typeface="Consolas"/>
                        </a:rPr>
                        <a:t>=</a:t>
                      </a:r>
                      <a:r>
                        <a:rPr lang="en" sz="800">
                          <a:latin typeface="Consolas"/>
                          <a:ea typeface="Consolas"/>
                          <a:cs typeface="Consolas"/>
                          <a:sym typeface="Consolas"/>
                        </a:rPr>
                        <a:t> </a:t>
                      </a:r>
                      <a:r>
                        <a:rPr lang="en" sz="800">
                          <a:solidFill>
                            <a:srgbClr val="C53929"/>
                          </a:solidFill>
                          <a:latin typeface="Consolas"/>
                          <a:ea typeface="Consolas"/>
                          <a:cs typeface="Consolas"/>
                          <a:sym typeface="Consolas"/>
                        </a:rPr>
                        <a:t>2</a:t>
                      </a:r>
                      <a:r>
                        <a:rPr lang="en" sz="800">
                          <a:latin typeface="Consolas"/>
                          <a:ea typeface="Consolas"/>
                          <a:cs typeface="Consolas"/>
                          <a:sym typeface="Consolas"/>
                        </a:rPr>
                        <a:t> </a:t>
                      </a:r>
                      <a:r>
                        <a:rPr lang="en" sz="800">
                          <a:solidFill>
                            <a:srgbClr val="455A64"/>
                          </a:solidFill>
                          <a:latin typeface="Consolas"/>
                          <a:ea typeface="Consolas"/>
                          <a:cs typeface="Consolas"/>
                          <a:sym typeface="Consolas"/>
                        </a:rPr>
                        <a:t># zoom by factor of 2</a:t>
                      </a:r>
                      <a:endParaRPr sz="800">
                        <a:latin typeface="Consolas"/>
                        <a:ea typeface="Consolas"/>
                        <a:cs typeface="Consolas"/>
                        <a:sym typeface="Consolas"/>
                      </a:endParaRPr>
                    </a:p>
                    <a:p>
                      <a:pPr indent="0" lvl="0" marL="0" rtl="0" algn="l">
                        <a:lnSpc>
                          <a:spcPct val="115000"/>
                        </a:lnSpc>
                        <a:spcBef>
                          <a:spcPts val="0"/>
                        </a:spcBef>
                        <a:spcAft>
                          <a:spcPts val="0"/>
                        </a:spcAft>
                        <a:buNone/>
                      </a:pPr>
                      <a:r>
                        <a:rPr lang="en" sz="800">
                          <a:solidFill>
                            <a:srgbClr val="455A64"/>
                          </a:solidFill>
                          <a:latin typeface="Consolas"/>
                          <a:ea typeface="Consolas"/>
                          <a:cs typeface="Consolas"/>
                          <a:sym typeface="Consolas"/>
                        </a:rPr>
                        <a:t># remember the original height, width of the image</a:t>
                      </a:r>
                      <a:endParaRPr sz="800">
                        <a:latin typeface="Consolas"/>
                        <a:ea typeface="Consolas"/>
                        <a:cs typeface="Consolas"/>
                        <a:sym typeface="Consolas"/>
                      </a:endParaRPr>
                    </a:p>
                    <a:p>
                      <a:pPr indent="0" lvl="0" marL="0" rtl="0" algn="l">
                        <a:lnSpc>
                          <a:spcPct val="115000"/>
                        </a:lnSpc>
                        <a:spcBef>
                          <a:spcPts val="0"/>
                        </a:spcBef>
                        <a:spcAft>
                          <a:spcPts val="0"/>
                        </a:spcAft>
                        <a:buNone/>
                      </a:pPr>
                      <a:r>
                        <a:rPr lang="en" sz="800">
                          <a:latin typeface="Consolas"/>
                          <a:ea typeface="Consolas"/>
                          <a:cs typeface="Consolas"/>
                          <a:sym typeface="Consolas"/>
                        </a:rPr>
                        <a:t>height</a:t>
                      </a:r>
                      <a:r>
                        <a:rPr lang="en" sz="800">
                          <a:solidFill>
                            <a:srgbClr val="616161"/>
                          </a:solidFill>
                          <a:latin typeface="Consolas"/>
                          <a:ea typeface="Consolas"/>
                          <a:cs typeface="Consolas"/>
                          <a:sym typeface="Consolas"/>
                        </a:rPr>
                        <a:t>,</a:t>
                      </a:r>
                      <a:r>
                        <a:rPr lang="en" sz="800">
                          <a:latin typeface="Consolas"/>
                          <a:ea typeface="Consolas"/>
                          <a:cs typeface="Consolas"/>
                          <a:sym typeface="Consolas"/>
                        </a:rPr>
                        <a:t> width </a:t>
                      </a:r>
                      <a:r>
                        <a:rPr lang="en" sz="800">
                          <a:solidFill>
                            <a:srgbClr val="616161"/>
                          </a:solidFill>
                          <a:latin typeface="Consolas"/>
                          <a:ea typeface="Consolas"/>
                          <a:cs typeface="Consolas"/>
                          <a:sym typeface="Consolas"/>
                        </a:rPr>
                        <a:t>=</a:t>
                      </a:r>
                      <a:r>
                        <a:rPr lang="en" sz="800">
                          <a:latin typeface="Consolas"/>
                          <a:ea typeface="Consolas"/>
                          <a:cs typeface="Consolas"/>
                          <a:sym typeface="Consolas"/>
                        </a:rPr>
                        <a:t> image</a:t>
                      </a:r>
                      <a:r>
                        <a:rPr lang="en" sz="800">
                          <a:solidFill>
                            <a:srgbClr val="616161"/>
                          </a:solidFill>
                          <a:latin typeface="Consolas"/>
                          <a:ea typeface="Consolas"/>
                          <a:cs typeface="Consolas"/>
                          <a:sym typeface="Consolas"/>
                        </a:rPr>
                        <a:t>.</a:t>
                      </a:r>
                      <a:r>
                        <a:rPr lang="en" sz="800">
                          <a:latin typeface="Consolas"/>
                          <a:ea typeface="Consolas"/>
                          <a:cs typeface="Consolas"/>
                          <a:sym typeface="Consolas"/>
                        </a:rPr>
                        <a:t>size</a:t>
                      </a:r>
                      <a:endParaRPr sz="800">
                        <a:latin typeface="Consolas"/>
                        <a:ea typeface="Consolas"/>
                        <a:cs typeface="Consolas"/>
                        <a:sym typeface="Consolas"/>
                      </a:endParaRPr>
                    </a:p>
                    <a:p>
                      <a:pPr indent="0" lvl="0" marL="0" rtl="0" algn="l">
                        <a:lnSpc>
                          <a:spcPct val="115000"/>
                        </a:lnSpc>
                        <a:spcBef>
                          <a:spcPts val="0"/>
                        </a:spcBef>
                        <a:spcAft>
                          <a:spcPts val="0"/>
                        </a:spcAft>
                        <a:buNone/>
                      </a:pPr>
                      <a:r>
                        <a:t/>
                      </a:r>
                      <a:endParaRPr sz="800">
                        <a:latin typeface="Consolas"/>
                        <a:ea typeface="Consolas"/>
                        <a:cs typeface="Consolas"/>
                        <a:sym typeface="Consolas"/>
                      </a:endParaRPr>
                    </a:p>
                    <a:p>
                      <a:pPr indent="0" lvl="0" marL="0" rtl="0" algn="l">
                        <a:lnSpc>
                          <a:spcPct val="115000"/>
                        </a:lnSpc>
                        <a:spcBef>
                          <a:spcPts val="0"/>
                        </a:spcBef>
                        <a:spcAft>
                          <a:spcPts val="0"/>
                        </a:spcAft>
                        <a:buNone/>
                      </a:pPr>
                      <a:r>
                        <a:rPr lang="en" sz="800">
                          <a:solidFill>
                            <a:srgbClr val="455A64"/>
                          </a:solidFill>
                          <a:latin typeface="Consolas"/>
                          <a:ea typeface="Consolas"/>
                          <a:cs typeface="Consolas"/>
                          <a:sym typeface="Consolas"/>
                        </a:rPr>
                        <a:t># resize (scale) the image proportional to the zoom</a:t>
                      </a:r>
                      <a:endParaRPr sz="800">
                        <a:latin typeface="Consolas"/>
                        <a:ea typeface="Consolas"/>
                        <a:cs typeface="Consolas"/>
                        <a:sym typeface="Consolas"/>
                      </a:endParaRPr>
                    </a:p>
                    <a:p>
                      <a:pPr indent="0" lvl="0" marL="0" rtl="0" algn="l">
                        <a:lnSpc>
                          <a:spcPct val="115000"/>
                        </a:lnSpc>
                        <a:spcBef>
                          <a:spcPts val="0"/>
                        </a:spcBef>
                        <a:spcAft>
                          <a:spcPts val="0"/>
                        </a:spcAft>
                        <a:buNone/>
                      </a:pPr>
                      <a:r>
                        <a:rPr lang="en" sz="800">
                          <a:latin typeface="Consolas"/>
                          <a:ea typeface="Consolas"/>
                          <a:cs typeface="Consolas"/>
                          <a:sym typeface="Consolas"/>
                        </a:rPr>
                        <a:t>image </a:t>
                      </a:r>
                      <a:r>
                        <a:rPr lang="en" sz="800">
                          <a:solidFill>
                            <a:srgbClr val="616161"/>
                          </a:solidFill>
                          <a:latin typeface="Consolas"/>
                          <a:ea typeface="Consolas"/>
                          <a:cs typeface="Consolas"/>
                          <a:sym typeface="Consolas"/>
                        </a:rPr>
                        <a:t>=</a:t>
                      </a:r>
                      <a:r>
                        <a:rPr lang="en" sz="800">
                          <a:latin typeface="Consolas"/>
                          <a:ea typeface="Consolas"/>
                          <a:cs typeface="Consolas"/>
                          <a:sym typeface="Consolas"/>
                        </a:rPr>
                        <a:t> image</a:t>
                      </a:r>
                      <a:r>
                        <a:rPr lang="en" sz="800">
                          <a:solidFill>
                            <a:srgbClr val="616161"/>
                          </a:solidFill>
                          <a:latin typeface="Consolas"/>
                          <a:ea typeface="Consolas"/>
                          <a:cs typeface="Consolas"/>
                          <a:sym typeface="Consolas"/>
                        </a:rPr>
                        <a:t>.</a:t>
                      </a:r>
                      <a:r>
                        <a:rPr lang="en" sz="800">
                          <a:latin typeface="Consolas"/>
                          <a:ea typeface="Consolas"/>
                          <a:cs typeface="Consolas"/>
                          <a:sym typeface="Consolas"/>
                        </a:rPr>
                        <a:t>resize</a:t>
                      </a:r>
                      <a:r>
                        <a:rPr lang="en" sz="800">
                          <a:solidFill>
                            <a:srgbClr val="616161"/>
                          </a:solidFill>
                          <a:latin typeface="Consolas"/>
                          <a:ea typeface="Consolas"/>
                          <a:cs typeface="Consolas"/>
                          <a:sym typeface="Consolas"/>
                        </a:rPr>
                        <a:t>(</a:t>
                      </a:r>
                      <a:r>
                        <a:rPr lang="en" sz="800">
                          <a:latin typeface="Consolas"/>
                          <a:ea typeface="Consolas"/>
                          <a:cs typeface="Consolas"/>
                          <a:sym typeface="Consolas"/>
                        </a:rPr>
                        <a:t> </a:t>
                      </a:r>
                      <a:r>
                        <a:rPr lang="en" sz="800">
                          <a:solidFill>
                            <a:srgbClr val="616161"/>
                          </a:solidFill>
                          <a:latin typeface="Consolas"/>
                          <a:ea typeface="Consolas"/>
                          <a:cs typeface="Consolas"/>
                          <a:sym typeface="Consolas"/>
                        </a:rPr>
                        <a:t>(</a:t>
                      </a:r>
                      <a:r>
                        <a:rPr lang="en" sz="800">
                          <a:solidFill>
                            <a:srgbClr val="9C27B0"/>
                          </a:solidFill>
                          <a:latin typeface="Consolas"/>
                          <a:ea typeface="Consolas"/>
                          <a:cs typeface="Consolas"/>
                          <a:sym typeface="Consolas"/>
                        </a:rPr>
                        <a:t>int</a:t>
                      </a:r>
                      <a:r>
                        <a:rPr lang="en" sz="800">
                          <a:solidFill>
                            <a:srgbClr val="616161"/>
                          </a:solidFill>
                          <a:latin typeface="Consolas"/>
                          <a:ea typeface="Consolas"/>
                          <a:cs typeface="Consolas"/>
                          <a:sym typeface="Consolas"/>
                        </a:rPr>
                        <a:t>(</a:t>
                      </a:r>
                      <a:r>
                        <a:rPr lang="en" sz="800">
                          <a:latin typeface="Consolas"/>
                          <a:ea typeface="Consolas"/>
                          <a:cs typeface="Consolas"/>
                          <a:sym typeface="Consolas"/>
                        </a:rPr>
                        <a:t>height</a:t>
                      </a:r>
                      <a:r>
                        <a:rPr lang="en" sz="800">
                          <a:solidFill>
                            <a:srgbClr val="616161"/>
                          </a:solidFill>
                          <a:latin typeface="Consolas"/>
                          <a:ea typeface="Consolas"/>
                          <a:cs typeface="Consolas"/>
                          <a:sym typeface="Consolas"/>
                        </a:rPr>
                        <a:t>*</a:t>
                      </a:r>
                      <a:r>
                        <a:rPr lang="en" sz="800">
                          <a:latin typeface="Consolas"/>
                          <a:ea typeface="Consolas"/>
                          <a:cs typeface="Consolas"/>
                          <a:sym typeface="Consolas"/>
                        </a:rPr>
                        <a:t>zoom</a:t>
                      </a:r>
                      <a:r>
                        <a:rPr lang="en" sz="800">
                          <a:solidFill>
                            <a:srgbClr val="616161"/>
                          </a:solidFill>
                          <a:latin typeface="Consolas"/>
                          <a:ea typeface="Consolas"/>
                          <a:cs typeface="Consolas"/>
                          <a:sym typeface="Consolas"/>
                        </a:rPr>
                        <a:t>),</a:t>
                      </a:r>
                      <a:r>
                        <a:rPr lang="en" sz="800">
                          <a:latin typeface="Consolas"/>
                          <a:ea typeface="Consolas"/>
                          <a:cs typeface="Consolas"/>
                          <a:sym typeface="Consolas"/>
                        </a:rPr>
                        <a:t> </a:t>
                      </a:r>
                      <a:r>
                        <a:rPr lang="en" sz="800">
                          <a:solidFill>
                            <a:srgbClr val="9C27B0"/>
                          </a:solidFill>
                          <a:latin typeface="Consolas"/>
                          <a:ea typeface="Consolas"/>
                          <a:cs typeface="Consolas"/>
                          <a:sym typeface="Consolas"/>
                        </a:rPr>
                        <a:t>int</a:t>
                      </a:r>
                      <a:r>
                        <a:rPr lang="en" sz="800">
                          <a:solidFill>
                            <a:srgbClr val="616161"/>
                          </a:solidFill>
                          <a:latin typeface="Consolas"/>
                          <a:ea typeface="Consolas"/>
                          <a:cs typeface="Consolas"/>
                          <a:sym typeface="Consolas"/>
                        </a:rPr>
                        <a:t>(</a:t>
                      </a:r>
                      <a:r>
                        <a:rPr lang="en" sz="800">
                          <a:latin typeface="Consolas"/>
                          <a:ea typeface="Consolas"/>
                          <a:cs typeface="Consolas"/>
                          <a:sym typeface="Consolas"/>
                        </a:rPr>
                        <a:t>width</a:t>
                      </a:r>
                      <a:r>
                        <a:rPr lang="en" sz="800">
                          <a:solidFill>
                            <a:srgbClr val="616161"/>
                          </a:solidFill>
                          <a:latin typeface="Consolas"/>
                          <a:ea typeface="Consolas"/>
                          <a:cs typeface="Consolas"/>
                          <a:sym typeface="Consolas"/>
                        </a:rPr>
                        <a:t>*</a:t>
                      </a:r>
                      <a:r>
                        <a:rPr lang="en" sz="800">
                          <a:latin typeface="Consolas"/>
                          <a:ea typeface="Consolas"/>
                          <a:cs typeface="Consolas"/>
                          <a:sym typeface="Consolas"/>
                        </a:rPr>
                        <a:t>zoom</a:t>
                      </a:r>
                      <a:r>
                        <a:rPr lang="en" sz="800">
                          <a:solidFill>
                            <a:srgbClr val="616161"/>
                          </a:solidFill>
                          <a:latin typeface="Consolas"/>
                          <a:ea typeface="Consolas"/>
                          <a:cs typeface="Consolas"/>
                          <a:sym typeface="Consolas"/>
                        </a:rPr>
                        <a:t>)),</a:t>
                      </a:r>
                      <a:r>
                        <a:rPr lang="en" sz="800">
                          <a:latin typeface="Consolas"/>
                          <a:ea typeface="Consolas"/>
                          <a:cs typeface="Consolas"/>
                          <a:sym typeface="Consolas"/>
                        </a:rPr>
                        <a:t> </a:t>
                      </a:r>
                      <a:r>
                        <a:rPr lang="en" sz="800">
                          <a:solidFill>
                            <a:srgbClr val="3367D6"/>
                          </a:solidFill>
                          <a:latin typeface="Consolas"/>
                          <a:ea typeface="Consolas"/>
                          <a:cs typeface="Consolas"/>
                          <a:sym typeface="Consolas"/>
                        </a:rPr>
                        <a:t>Image</a:t>
                      </a:r>
                      <a:r>
                        <a:rPr lang="en" sz="800">
                          <a:solidFill>
                            <a:srgbClr val="616161"/>
                          </a:solidFill>
                          <a:latin typeface="Consolas"/>
                          <a:ea typeface="Consolas"/>
                          <a:cs typeface="Consolas"/>
                          <a:sym typeface="Consolas"/>
                        </a:rPr>
                        <a:t>.</a:t>
                      </a:r>
                      <a:r>
                        <a:rPr lang="en" sz="800">
                          <a:latin typeface="Consolas"/>
                          <a:ea typeface="Consolas"/>
                          <a:cs typeface="Consolas"/>
                          <a:sym typeface="Consolas"/>
                        </a:rPr>
                        <a:t>BICUBIC</a:t>
                      </a:r>
                      <a:r>
                        <a:rPr lang="en" sz="800">
                          <a:solidFill>
                            <a:srgbClr val="616161"/>
                          </a:solidFill>
                          <a:latin typeface="Consolas"/>
                          <a:ea typeface="Consolas"/>
                          <a:cs typeface="Consolas"/>
                          <a:sym typeface="Consolas"/>
                        </a:rPr>
                        <a:t>)</a:t>
                      </a:r>
                      <a:endParaRPr sz="800">
                        <a:latin typeface="Consolas"/>
                        <a:ea typeface="Consolas"/>
                        <a:cs typeface="Consolas"/>
                        <a:sym typeface="Consolas"/>
                      </a:endParaRPr>
                    </a:p>
                    <a:p>
                      <a:pPr indent="0" lvl="0" marL="0" rtl="0" algn="l">
                        <a:lnSpc>
                          <a:spcPct val="115000"/>
                        </a:lnSpc>
                        <a:spcBef>
                          <a:spcPts val="0"/>
                        </a:spcBef>
                        <a:spcAft>
                          <a:spcPts val="0"/>
                        </a:spcAft>
                        <a:buNone/>
                      </a:pPr>
                      <a:r>
                        <a:t/>
                      </a:r>
                      <a:endParaRPr sz="800">
                        <a:latin typeface="Consolas"/>
                        <a:ea typeface="Consolas"/>
                        <a:cs typeface="Consolas"/>
                        <a:sym typeface="Consolas"/>
                      </a:endParaRPr>
                    </a:p>
                    <a:p>
                      <a:pPr indent="0" lvl="0" marL="0" rtl="0" algn="l">
                        <a:lnSpc>
                          <a:spcPct val="115000"/>
                        </a:lnSpc>
                        <a:spcBef>
                          <a:spcPts val="0"/>
                        </a:spcBef>
                        <a:spcAft>
                          <a:spcPts val="0"/>
                        </a:spcAft>
                        <a:buNone/>
                      </a:pPr>
                      <a:r>
                        <a:rPr lang="en" sz="800">
                          <a:solidFill>
                            <a:srgbClr val="455A64"/>
                          </a:solidFill>
                          <a:latin typeface="Consolas"/>
                          <a:ea typeface="Consolas"/>
                          <a:cs typeface="Consolas"/>
                          <a:sym typeface="Consolas"/>
                        </a:rPr>
                        <a:t># find the center of the scaled image</a:t>
                      </a:r>
                      <a:endParaRPr sz="800">
                        <a:latin typeface="Consolas"/>
                        <a:ea typeface="Consolas"/>
                        <a:cs typeface="Consolas"/>
                        <a:sym typeface="Consolas"/>
                      </a:endParaRPr>
                    </a:p>
                    <a:p>
                      <a:pPr indent="0" lvl="0" marL="0" rtl="0" algn="l">
                        <a:lnSpc>
                          <a:spcPct val="115000"/>
                        </a:lnSpc>
                        <a:spcBef>
                          <a:spcPts val="0"/>
                        </a:spcBef>
                        <a:spcAft>
                          <a:spcPts val="0"/>
                        </a:spcAft>
                        <a:buNone/>
                      </a:pPr>
                      <a:r>
                        <a:rPr lang="en" sz="800">
                          <a:latin typeface="Consolas"/>
                          <a:ea typeface="Consolas"/>
                          <a:cs typeface="Consolas"/>
                          <a:sym typeface="Consolas"/>
                        </a:rPr>
                        <a:t>center </a:t>
                      </a:r>
                      <a:r>
                        <a:rPr lang="en" sz="800">
                          <a:solidFill>
                            <a:srgbClr val="616161"/>
                          </a:solidFill>
                          <a:latin typeface="Consolas"/>
                          <a:ea typeface="Consolas"/>
                          <a:cs typeface="Consolas"/>
                          <a:sym typeface="Consolas"/>
                        </a:rPr>
                        <a:t>=</a:t>
                      </a:r>
                      <a:r>
                        <a:rPr lang="en" sz="800">
                          <a:latin typeface="Consolas"/>
                          <a:ea typeface="Consolas"/>
                          <a:cs typeface="Consolas"/>
                          <a:sym typeface="Consolas"/>
                        </a:rPr>
                        <a:t> </a:t>
                      </a:r>
                      <a:r>
                        <a:rPr lang="en" sz="800">
                          <a:solidFill>
                            <a:srgbClr val="616161"/>
                          </a:solidFill>
                          <a:latin typeface="Consolas"/>
                          <a:ea typeface="Consolas"/>
                          <a:cs typeface="Consolas"/>
                          <a:sym typeface="Consolas"/>
                        </a:rPr>
                        <a:t>(</a:t>
                      </a:r>
                      <a:r>
                        <a:rPr lang="en" sz="800">
                          <a:latin typeface="Consolas"/>
                          <a:ea typeface="Consolas"/>
                          <a:cs typeface="Consolas"/>
                          <a:sym typeface="Consolas"/>
                        </a:rPr>
                        <a:t>image</a:t>
                      </a:r>
                      <a:r>
                        <a:rPr lang="en" sz="800">
                          <a:solidFill>
                            <a:srgbClr val="616161"/>
                          </a:solidFill>
                          <a:latin typeface="Consolas"/>
                          <a:ea typeface="Consolas"/>
                          <a:cs typeface="Consolas"/>
                          <a:sym typeface="Consolas"/>
                        </a:rPr>
                        <a:t>.</a:t>
                      </a:r>
                      <a:r>
                        <a:rPr lang="en" sz="800">
                          <a:latin typeface="Consolas"/>
                          <a:ea typeface="Consolas"/>
                          <a:cs typeface="Consolas"/>
                          <a:sym typeface="Consolas"/>
                        </a:rPr>
                        <a:t>size</a:t>
                      </a:r>
                      <a:r>
                        <a:rPr lang="en" sz="800">
                          <a:solidFill>
                            <a:srgbClr val="616161"/>
                          </a:solidFill>
                          <a:latin typeface="Consolas"/>
                          <a:ea typeface="Consolas"/>
                          <a:cs typeface="Consolas"/>
                          <a:sym typeface="Consolas"/>
                        </a:rPr>
                        <a:t>[</a:t>
                      </a:r>
                      <a:r>
                        <a:rPr lang="en" sz="800">
                          <a:solidFill>
                            <a:srgbClr val="C53929"/>
                          </a:solidFill>
                          <a:latin typeface="Consolas"/>
                          <a:ea typeface="Consolas"/>
                          <a:cs typeface="Consolas"/>
                          <a:sym typeface="Consolas"/>
                        </a:rPr>
                        <a:t>0</a:t>
                      </a:r>
                      <a:r>
                        <a:rPr lang="en" sz="800">
                          <a:solidFill>
                            <a:srgbClr val="616161"/>
                          </a:solidFill>
                          <a:latin typeface="Consolas"/>
                          <a:ea typeface="Consolas"/>
                          <a:cs typeface="Consolas"/>
                          <a:sym typeface="Consolas"/>
                        </a:rPr>
                        <a:t>]</a:t>
                      </a:r>
                      <a:r>
                        <a:rPr lang="en" sz="800">
                          <a:solidFill>
                            <a:srgbClr val="455A64"/>
                          </a:solidFill>
                          <a:latin typeface="Consolas"/>
                          <a:ea typeface="Consolas"/>
                          <a:cs typeface="Consolas"/>
                          <a:sym typeface="Consolas"/>
                        </a:rPr>
                        <a:t>//2, image.size[1]//2)</a:t>
                      </a:r>
                      <a:endParaRPr sz="800">
                        <a:latin typeface="Consolas"/>
                        <a:ea typeface="Consolas"/>
                        <a:cs typeface="Consolas"/>
                        <a:sym typeface="Consolas"/>
                      </a:endParaRPr>
                    </a:p>
                    <a:p>
                      <a:pPr indent="0" lvl="0" marL="0" rtl="0" algn="l">
                        <a:lnSpc>
                          <a:spcPct val="115000"/>
                        </a:lnSpc>
                        <a:spcBef>
                          <a:spcPts val="0"/>
                        </a:spcBef>
                        <a:spcAft>
                          <a:spcPts val="0"/>
                        </a:spcAft>
                        <a:buNone/>
                      </a:pPr>
                      <a:r>
                        <a:t/>
                      </a:r>
                      <a:endParaRPr sz="800">
                        <a:latin typeface="Consolas"/>
                        <a:ea typeface="Consolas"/>
                        <a:cs typeface="Consolas"/>
                        <a:sym typeface="Consolas"/>
                      </a:endParaRPr>
                    </a:p>
                    <a:p>
                      <a:pPr indent="0" lvl="0" marL="0" rtl="0" algn="l">
                        <a:lnSpc>
                          <a:spcPct val="115000"/>
                        </a:lnSpc>
                        <a:spcBef>
                          <a:spcPts val="0"/>
                        </a:spcBef>
                        <a:spcAft>
                          <a:spcPts val="0"/>
                        </a:spcAft>
                        <a:buNone/>
                      </a:pPr>
                      <a:r>
                        <a:rPr lang="en" sz="800">
                          <a:solidFill>
                            <a:srgbClr val="455A64"/>
                          </a:solidFill>
                          <a:latin typeface="Consolas"/>
                          <a:ea typeface="Consolas"/>
                          <a:cs typeface="Consolas"/>
                          <a:sym typeface="Consolas"/>
                        </a:rPr>
                        <a:t># calculate the crop upper left corner</a:t>
                      </a:r>
                      <a:endParaRPr sz="800">
                        <a:latin typeface="Consolas"/>
                        <a:ea typeface="Consolas"/>
                        <a:cs typeface="Consolas"/>
                        <a:sym typeface="Consolas"/>
                      </a:endParaRPr>
                    </a:p>
                    <a:p>
                      <a:pPr indent="0" lvl="0" marL="0" rtl="0" algn="l">
                        <a:lnSpc>
                          <a:spcPct val="115000"/>
                        </a:lnSpc>
                        <a:spcBef>
                          <a:spcPts val="0"/>
                        </a:spcBef>
                        <a:spcAft>
                          <a:spcPts val="0"/>
                        </a:spcAft>
                        <a:buNone/>
                      </a:pPr>
                      <a:r>
                        <a:rPr lang="en" sz="800">
                          <a:latin typeface="Consolas"/>
                          <a:ea typeface="Consolas"/>
                          <a:cs typeface="Consolas"/>
                          <a:sym typeface="Consolas"/>
                        </a:rPr>
                        <a:t>crop </a:t>
                      </a:r>
                      <a:r>
                        <a:rPr lang="en" sz="800">
                          <a:solidFill>
                            <a:srgbClr val="616161"/>
                          </a:solidFill>
                          <a:latin typeface="Consolas"/>
                          <a:ea typeface="Consolas"/>
                          <a:cs typeface="Consolas"/>
                          <a:sym typeface="Consolas"/>
                        </a:rPr>
                        <a:t>=</a:t>
                      </a:r>
                      <a:r>
                        <a:rPr lang="en" sz="800">
                          <a:latin typeface="Consolas"/>
                          <a:ea typeface="Consolas"/>
                          <a:cs typeface="Consolas"/>
                          <a:sym typeface="Consolas"/>
                        </a:rPr>
                        <a:t> </a:t>
                      </a:r>
                      <a:r>
                        <a:rPr lang="en" sz="800">
                          <a:solidFill>
                            <a:srgbClr val="616161"/>
                          </a:solidFill>
                          <a:latin typeface="Consolas"/>
                          <a:ea typeface="Consolas"/>
                          <a:cs typeface="Consolas"/>
                          <a:sym typeface="Consolas"/>
                        </a:rPr>
                        <a:t>(</a:t>
                      </a:r>
                      <a:r>
                        <a:rPr lang="en" sz="800">
                          <a:solidFill>
                            <a:srgbClr val="9C27B0"/>
                          </a:solidFill>
                          <a:latin typeface="Consolas"/>
                          <a:ea typeface="Consolas"/>
                          <a:cs typeface="Consolas"/>
                          <a:sym typeface="Consolas"/>
                        </a:rPr>
                        <a:t>int</a:t>
                      </a:r>
                      <a:r>
                        <a:rPr lang="en" sz="800">
                          <a:solidFill>
                            <a:srgbClr val="616161"/>
                          </a:solidFill>
                          <a:latin typeface="Consolas"/>
                          <a:ea typeface="Consolas"/>
                          <a:cs typeface="Consolas"/>
                          <a:sym typeface="Consolas"/>
                        </a:rPr>
                        <a:t>(</a:t>
                      </a:r>
                      <a:r>
                        <a:rPr lang="en" sz="800">
                          <a:latin typeface="Consolas"/>
                          <a:ea typeface="Consolas"/>
                          <a:cs typeface="Consolas"/>
                          <a:sym typeface="Consolas"/>
                        </a:rPr>
                        <a:t>center</a:t>
                      </a:r>
                      <a:r>
                        <a:rPr lang="en" sz="800">
                          <a:solidFill>
                            <a:srgbClr val="616161"/>
                          </a:solidFill>
                          <a:latin typeface="Consolas"/>
                          <a:ea typeface="Consolas"/>
                          <a:cs typeface="Consolas"/>
                          <a:sym typeface="Consolas"/>
                        </a:rPr>
                        <a:t>[</a:t>
                      </a:r>
                      <a:r>
                        <a:rPr lang="en" sz="800">
                          <a:solidFill>
                            <a:srgbClr val="C53929"/>
                          </a:solidFill>
                          <a:latin typeface="Consolas"/>
                          <a:ea typeface="Consolas"/>
                          <a:cs typeface="Consolas"/>
                          <a:sym typeface="Consolas"/>
                        </a:rPr>
                        <a:t>0</a:t>
                      </a:r>
                      <a:r>
                        <a:rPr lang="en" sz="800">
                          <a:solidFill>
                            <a:srgbClr val="616161"/>
                          </a:solidFill>
                          <a:latin typeface="Consolas"/>
                          <a:ea typeface="Consolas"/>
                          <a:cs typeface="Consolas"/>
                          <a:sym typeface="Consolas"/>
                        </a:rPr>
                        <a:t>]</a:t>
                      </a:r>
                      <a:r>
                        <a:rPr lang="en" sz="800">
                          <a:solidFill>
                            <a:srgbClr val="455A64"/>
                          </a:solidFill>
                          <a:latin typeface="Consolas"/>
                          <a:ea typeface="Consolas"/>
                          <a:cs typeface="Consolas"/>
                          <a:sym typeface="Consolas"/>
                        </a:rPr>
                        <a:t>//zoom), int(center[1]//zoom))</a:t>
                      </a:r>
                      <a:endParaRPr sz="800">
                        <a:latin typeface="Consolas"/>
                        <a:ea typeface="Consolas"/>
                        <a:cs typeface="Consolas"/>
                        <a:sym typeface="Consolas"/>
                      </a:endParaRPr>
                    </a:p>
                    <a:p>
                      <a:pPr indent="0" lvl="0" marL="0" rtl="0" algn="l">
                        <a:lnSpc>
                          <a:spcPct val="115000"/>
                        </a:lnSpc>
                        <a:spcBef>
                          <a:spcPts val="0"/>
                        </a:spcBef>
                        <a:spcAft>
                          <a:spcPts val="0"/>
                        </a:spcAft>
                        <a:buNone/>
                      </a:pPr>
                      <a:r>
                        <a:t/>
                      </a:r>
                      <a:endParaRPr sz="800">
                        <a:latin typeface="Consolas"/>
                        <a:ea typeface="Consolas"/>
                        <a:cs typeface="Consolas"/>
                        <a:sym typeface="Consolas"/>
                      </a:endParaRPr>
                    </a:p>
                    <a:p>
                      <a:pPr indent="0" lvl="0" marL="0" rtl="0" algn="l">
                        <a:lnSpc>
                          <a:spcPct val="115000"/>
                        </a:lnSpc>
                        <a:spcBef>
                          <a:spcPts val="0"/>
                        </a:spcBef>
                        <a:spcAft>
                          <a:spcPts val="0"/>
                        </a:spcAft>
                        <a:buNone/>
                      </a:pPr>
                      <a:r>
                        <a:rPr lang="en" sz="800">
                          <a:solidFill>
                            <a:srgbClr val="455A64"/>
                          </a:solidFill>
                          <a:latin typeface="Consolas"/>
                          <a:ea typeface="Consolas"/>
                          <a:cs typeface="Consolas"/>
                          <a:sym typeface="Consolas"/>
                        </a:rPr>
                        <a:t># calculate the crop bounding box</a:t>
                      </a:r>
                      <a:endParaRPr sz="800">
                        <a:latin typeface="Consolas"/>
                        <a:ea typeface="Consolas"/>
                        <a:cs typeface="Consolas"/>
                        <a:sym typeface="Consolas"/>
                      </a:endParaRPr>
                    </a:p>
                    <a:p>
                      <a:pPr indent="0" lvl="0" marL="0" rtl="0" algn="l">
                        <a:lnSpc>
                          <a:spcPct val="115000"/>
                        </a:lnSpc>
                        <a:spcBef>
                          <a:spcPts val="0"/>
                        </a:spcBef>
                        <a:spcAft>
                          <a:spcPts val="0"/>
                        </a:spcAft>
                        <a:buNone/>
                      </a:pPr>
                      <a:r>
                        <a:rPr lang="en" sz="800">
                          <a:latin typeface="Consolas"/>
                          <a:ea typeface="Consolas"/>
                          <a:cs typeface="Consolas"/>
                          <a:sym typeface="Consolas"/>
                        </a:rPr>
                        <a:t>box </a:t>
                      </a:r>
                      <a:r>
                        <a:rPr lang="en" sz="800">
                          <a:solidFill>
                            <a:srgbClr val="616161"/>
                          </a:solidFill>
                          <a:latin typeface="Consolas"/>
                          <a:ea typeface="Consolas"/>
                          <a:cs typeface="Consolas"/>
                          <a:sym typeface="Consolas"/>
                        </a:rPr>
                        <a:t>=</a:t>
                      </a:r>
                      <a:r>
                        <a:rPr lang="en" sz="800">
                          <a:latin typeface="Consolas"/>
                          <a:ea typeface="Consolas"/>
                          <a:cs typeface="Consolas"/>
                          <a:sym typeface="Consolas"/>
                        </a:rPr>
                        <a:t> </a:t>
                      </a:r>
                      <a:r>
                        <a:rPr lang="en" sz="800">
                          <a:solidFill>
                            <a:srgbClr val="616161"/>
                          </a:solidFill>
                          <a:latin typeface="Consolas"/>
                          <a:ea typeface="Consolas"/>
                          <a:cs typeface="Consolas"/>
                          <a:sym typeface="Consolas"/>
                        </a:rPr>
                        <a:t>(</a:t>
                      </a:r>
                      <a:r>
                        <a:rPr lang="en" sz="800">
                          <a:latin typeface="Consolas"/>
                          <a:ea typeface="Consolas"/>
                          <a:cs typeface="Consolas"/>
                          <a:sym typeface="Consolas"/>
                        </a:rPr>
                        <a:t> crop</a:t>
                      </a:r>
                      <a:r>
                        <a:rPr lang="en" sz="800">
                          <a:solidFill>
                            <a:srgbClr val="616161"/>
                          </a:solidFill>
                          <a:latin typeface="Consolas"/>
                          <a:ea typeface="Consolas"/>
                          <a:cs typeface="Consolas"/>
                          <a:sym typeface="Consolas"/>
                        </a:rPr>
                        <a:t>[</a:t>
                      </a:r>
                      <a:r>
                        <a:rPr lang="en" sz="800">
                          <a:solidFill>
                            <a:srgbClr val="C53929"/>
                          </a:solidFill>
                          <a:latin typeface="Consolas"/>
                          <a:ea typeface="Consolas"/>
                          <a:cs typeface="Consolas"/>
                          <a:sym typeface="Consolas"/>
                        </a:rPr>
                        <a:t>0</a:t>
                      </a:r>
                      <a:r>
                        <a:rPr lang="en" sz="800">
                          <a:solidFill>
                            <a:srgbClr val="616161"/>
                          </a:solidFill>
                          <a:latin typeface="Consolas"/>
                          <a:ea typeface="Consolas"/>
                          <a:cs typeface="Consolas"/>
                          <a:sym typeface="Consolas"/>
                        </a:rPr>
                        <a:t>],</a:t>
                      </a:r>
                      <a:r>
                        <a:rPr lang="en" sz="800">
                          <a:latin typeface="Consolas"/>
                          <a:ea typeface="Consolas"/>
                          <a:cs typeface="Consolas"/>
                          <a:sym typeface="Consolas"/>
                        </a:rPr>
                        <a:t> crop</a:t>
                      </a:r>
                      <a:r>
                        <a:rPr lang="en" sz="800">
                          <a:solidFill>
                            <a:srgbClr val="616161"/>
                          </a:solidFill>
                          <a:latin typeface="Consolas"/>
                          <a:ea typeface="Consolas"/>
                          <a:cs typeface="Consolas"/>
                          <a:sym typeface="Consolas"/>
                        </a:rPr>
                        <a:t>[</a:t>
                      </a:r>
                      <a:r>
                        <a:rPr lang="en" sz="800">
                          <a:solidFill>
                            <a:srgbClr val="C53929"/>
                          </a:solidFill>
                          <a:latin typeface="Consolas"/>
                          <a:ea typeface="Consolas"/>
                          <a:cs typeface="Consolas"/>
                          <a:sym typeface="Consolas"/>
                        </a:rPr>
                        <a:t>1</a:t>
                      </a:r>
                      <a:r>
                        <a:rPr lang="en" sz="800">
                          <a:solidFill>
                            <a:srgbClr val="616161"/>
                          </a:solidFill>
                          <a:latin typeface="Consolas"/>
                          <a:ea typeface="Consolas"/>
                          <a:cs typeface="Consolas"/>
                          <a:sym typeface="Consolas"/>
                        </a:rPr>
                        <a:t>],</a:t>
                      </a:r>
                      <a:r>
                        <a:rPr lang="en" sz="800">
                          <a:latin typeface="Consolas"/>
                          <a:ea typeface="Consolas"/>
                          <a:cs typeface="Consolas"/>
                          <a:sym typeface="Consolas"/>
                        </a:rPr>
                        <a:t> </a:t>
                      </a:r>
                      <a:r>
                        <a:rPr lang="en" sz="800">
                          <a:solidFill>
                            <a:srgbClr val="616161"/>
                          </a:solidFill>
                          <a:latin typeface="Consolas"/>
                          <a:ea typeface="Consolas"/>
                          <a:cs typeface="Consolas"/>
                          <a:sym typeface="Consolas"/>
                        </a:rPr>
                        <a:t>(</a:t>
                      </a:r>
                      <a:r>
                        <a:rPr lang="en" sz="800">
                          <a:latin typeface="Consolas"/>
                          <a:ea typeface="Consolas"/>
                          <a:cs typeface="Consolas"/>
                          <a:sym typeface="Consolas"/>
                        </a:rPr>
                        <a:t>center</a:t>
                      </a:r>
                      <a:r>
                        <a:rPr lang="en" sz="800">
                          <a:solidFill>
                            <a:srgbClr val="616161"/>
                          </a:solidFill>
                          <a:latin typeface="Consolas"/>
                          <a:ea typeface="Consolas"/>
                          <a:cs typeface="Consolas"/>
                          <a:sym typeface="Consolas"/>
                        </a:rPr>
                        <a:t>[</a:t>
                      </a:r>
                      <a:r>
                        <a:rPr lang="en" sz="800">
                          <a:solidFill>
                            <a:srgbClr val="C53929"/>
                          </a:solidFill>
                          <a:latin typeface="Consolas"/>
                          <a:ea typeface="Consolas"/>
                          <a:cs typeface="Consolas"/>
                          <a:sym typeface="Consolas"/>
                        </a:rPr>
                        <a:t>0</a:t>
                      </a:r>
                      <a:r>
                        <a:rPr lang="en" sz="800">
                          <a:solidFill>
                            <a:srgbClr val="616161"/>
                          </a:solidFill>
                          <a:latin typeface="Consolas"/>
                          <a:ea typeface="Consolas"/>
                          <a:cs typeface="Consolas"/>
                          <a:sym typeface="Consolas"/>
                        </a:rPr>
                        <a:t>]</a:t>
                      </a:r>
                      <a:r>
                        <a:rPr lang="en" sz="800">
                          <a:latin typeface="Consolas"/>
                          <a:ea typeface="Consolas"/>
                          <a:cs typeface="Consolas"/>
                          <a:sym typeface="Consolas"/>
                        </a:rPr>
                        <a:t> </a:t>
                      </a:r>
                      <a:r>
                        <a:rPr lang="en" sz="800">
                          <a:solidFill>
                            <a:srgbClr val="616161"/>
                          </a:solidFill>
                          <a:latin typeface="Consolas"/>
                          <a:ea typeface="Consolas"/>
                          <a:cs typeface="Consolas"/>
                          <a:sym typeface="Consolas"/>
                        </a:rPr>
                        <a:t>+</a:t>
                      </a:r>
                      <a:r>
                        <a:rPr lang="en" sz="800">
                          <a:latin typeface="Consolas"/>
                          <a:ea typeface="Consolas"/>
                          <a:cs typeface="Consolas"/>
                          <a:sym typeface="Consolas"/>
                        </a:rPr>
                        <a:t> crop</a:t>
                      </a:r>
                      <a:r>
                        <a:rPr lang="en" sz="800">
                          <a:solidFill>
                            <a:srgbClr val="616161"/>
                          </a:solidFill>
                          <a:latin typeface="Consolas"/>
                          <a:ea typeface="Consolas"/>
                          <a:cs typeface="Consolas"/>
                          <a:sym typeface="Consolas"/>
                        </a:rPr>
                        <a:t>[</a:t>
                      </a:r>
                      <a:r>
                        <a:rPr lang="en" sz="800">
                          <a:solidFill>
                            <a:srgbClr val="C53929"/>
                          </a:solidFill>
                          <a:latin typeface="Consolas"/>
                          <a:ea typeface="Consolas"/>
                          <a:cs typeface="Consolas"/>
                          <a:sym typeface="Consolas"/>
                        </a:rPr>
                        <a:t>0</a:t>
                      </a:r>
                      <a:r>
                        <a:rPr lang="en" sz="800">
                          <a:solidFill>
                            <a:srgbClr val="616161"/>
                          </a:solidFill>
                          <a:latin typeface="Consolas"/>
                          <a:ea typeface="Consolas"/>
                          <a:cs typeface="Consolas"/>
                          <a:sym typeface="Consolas"/>
                        </a:rPr>
                        <a:t>]),</a:t>
                      </a:r>
                      <a:r>
                        <a:rPr lang="en" sz="800">
                          <a:latin typeface="Consolas"/>
                          <a:ea typeface="Consolas"/>
                          <a:cs typeface="Consolas"/>
                          <a:sym typeface="Consolas"/>
                        </a:rPr>
                        <a:t> </a:t>
                      </a:r>
                      <a:r>
                        <a:rPr lang="en" sz="800">
                          <a:solidFill>
                            <a:srgbClr val="616161"/>
                          </a:solidFill>
                          <a:latin typeface="Consolas"/>
                          <a:ea typeface="Consolas"/>
                          <a:cs typeface="Consolas"/>
                          <a:sym typeface="Consolas"/>
                        </a:rPr>
                        <a:t>(</a:t>
                      </a:r>
                      <a:r>
                        <a:rPr lang="en" sz="800">
                          <a:latin typeface="Consolas"/>
                          <a:ea typeface="Consolas"/>
                          <a:cs typeface="Consolas"/>
                          <a:sym typeface="Consolas"/>
                        </a:rPr>
                        <a:t>center</a:t>
                      </a:r>
                      <a:r>
                        <a:rPr lang="en" sz="800">
                          <a:solidFill>
                            <a:srgbClr val="616161"/>
                          </a:solidFill>
                          <a:latin typeface="Consolas"/>
                          <a:ea typeface="Consolas"/>
                          <a:cs typeface="Consolas"/>
                          <a:sym typeface="Consolas"/>
                        </a:rPr>
                        <a:t>[</a:t>
                      </a:r>
                      <a:r>
                        <a:rPr lang="en" sz="800">
                          <a:solidFill>
                            <a:srgbClr val="C53929"/>
                          </a:solidFill>
                          <a:latin typeface="Consolas"/>
                          <a:ea typeface="Consolas"/>
                          <a:cs typeface="Consolas"/>
                          <a:sym typeface="Consolas"/>
                        </a:rPr>
                        <a:t>1</a:t>
                      </a:r>
                      <a:r>
                        <a:rPr lang="en" sz="800">
                          <a:solidFill>
                            <a:srgbClr val="616161"/>
                          </a:solidFill>
                          <a:latin typeface="Consolas"/>
                          <a:ea typeface="Consolas"/>
                          <a:cs typeface="Consolas"/>
                          <a:sym typeface="Consolas"/>
                        </a:rPr>
                        <a:t>]</a:t>
                      </a:r>
                      <a:r>
                        <a:rPr lang="en" sz="800">
                          <a:latin typeface="Consolas"/>
                          <a:ea typeface="Consolas"/>
                          <a:cs typeface="Consolas"/>
                          <a:sym typeface="Consolas"/>
                        </a:rPr>
                        <a:t> </a:t>
                      </a:r>
                      <a:r>
                        <a:rPr lang="en" sz="800">
                          <a:solidFill>
                            <a:srgbClr val="616161"/>
                          </a:solidFill>
                          <a:latin typeface="Consolas"/>
                          <a:ea typeface="Consolas"/>
                          <a:cs typeface="Consolas"/>
                          <a:sym typeface="Consolas"/>
                        </a:rPr>
                        <a:t>+</a:t>
                      </a:r>
                      <a:r>
                        <a:rPr lang="en" sz="800">
                          <a:latin typeface="Consolas"/>
                          <a:ea typeface="Consolas"/>
                          <a:cs typeface="Consolas"/>
                          <a:sym typeface="Consolas"/>
                        </a:rPr>
                        <a:t> crop</a:t>
                      </a:r>
                      <a:r>
                        <a:rPr lang="en" sz="800">
                          <a:solidFill>
                            <a:srgbClr val="616161"/>
                          </a:solidFill>
                          <a:latin typeface="Consolas"/>
                          <a:ea typeface="Consolas"/>
                          <a:cs typeface="Consolas"/>
                          <a:sym typeface="Consolas"/>
                        </a:rPr>
                        <a:t>[</a:t>
                      </a:r>
                      <a:r>
                        <a:rPr lang="en" sz="800">
                          <a:solidFill>
                            <a:srgbClr val="C53929"/>
                          </a:solidFill>
                          <a:latin typeface="Consolas"/>
                          <a:ea typeface="Consolas"/>
                          <a:cs typeface="Consolas"/>
                          <a:sym typeface="Consolas"/>
                        </a:rPr>
                        <a:t>1</a:t>
                      </a:r>
                      <a:r>
                        <a:rPr lang="en" sz="800">
                          <a:solidFill>
                            <a:srgbClr val="616161"/>
                          </a:solidFill>
                          <a:latin typeface="Consolas"/>
                          <a:ea typeface="Consolas"/>
                          <a:cs typeface="Consolas"/>
                          <a:sym typeface="Consolas"/>
                        </a:rPr>
                        <a:t>])</a:t>
                      </a:r>
                      <a:r>
                        <a:rPr lang="en" sz="800">
                          <a:latin typeface="Consolas"/>
                          <a:ea typeface="Consolas"/>
                          <a:cs typeface="Consolas"/>
                          <a:sym typeface="Consolas"/>
                        </a:rPr>
                        <a:t> </a:t>
                      </a:r>
                      <a:r>
                        <a:rPr lang="en" sz="800">
                          <a:solidFill>
                            <a:srgbClr val="616161"/>
                          </a:solidFill>
                          <a:latin typeface="Consolas"/>
                          <a:ea typeface="Consolas"/>
                          <a:cs typeface="Consolas"/>
                          <a:sym typeface="Consolas"/>
                        </a:rPr>
                        <a:t>)</a:t>
                      </a:r>
                      <a:endParaRPr sz="800">
                        <a:latin typeface="Consolas"/>
                        <a:ea typeface="Consolas"/>
                        <a:cs typeface="Consolas"/>
                        <a:sym typeface="Consolas"/>
                      </a:endParaRPr>
                    </a:p>
                    <a:p>
                      <a:pPr indent="0" lvl="0" marL="0" rtl="0" algn="l">
                        <a:lnSpc>
                          <a:spcPct val="115000"/>
                        </a:lnSpc>
                        <a:spcBef>
                          <a:spcPts val="0"/>
                        </a:spcBef>
                        <a:spcAft>
                          <a:spcPts val="0"/>
                        </a:spcAft>
                        <a:buNone/>
                      </a:pPr>
                      <a:r>
                        <a:t/>
                      </a:r>
                      <a:endParaRPr sz="800">
                        <a:latin typeface="Consolas"/>
                        <a:ea typeface="Consolas"/>
                        <a:cs typeface="Consolas"/>
                        <a:sym typeface="Consolas"/>
                      </a:endParaRPr>
                    </a:p>
                    <a:p>
                      <a:pPr indent="0" lvl="0" marL="0" rtl="0" algn="l">
                        <a:lnSpc>
                          <a:spcPct val="115000"/>
                        </a:lnSpc>
                        <a:spcBef>
                          <a:spcPts val="0"/>
                        </a:spcBef>
                        <a:spcAft>
                          <a:spcPts val="0"/>
                        </a:spcAft>
                        <a:buNone/>
                      </a:pPr>
                      <a:r>
                        <a:rPr lang="en" sz="800">
                          <a:latin typeface="Consolas"/>
                          <a:ea typeface="Consolas"/>
                          <a:cs typeface="Consolas"/>
                          <a:sym typeface="Consolas"/>
                        </a:rPr>
                        <a:t>image </a:t>
                      </a:r>
                      <a:r>
                        <a:rPr lang="en" sz="800">
                          <a:solidFill>
                            <a:srgbClr val="616161"/>
                          </a:solidFill>
                          <a:latin typeface="Consolas"/>
                          <a:ea typeface="Consolas"/>
                          <a:cs typeface="Consolas"/>
                          <a:sym typeface="Consolas"/>
                        </a:rPr>
                        <a:t>=</a:t>
                      </a:r>
                      <a:r>
                        <a:rPr lang="en" sz="800">
                          <a:latin typeface="Consolas"/>
                          <a:ea typeface="Consolas"/>
                          <a:cs typeface="Consolas"/>
                          <a:sym typeface="Consolas"/>
                        </a:rPr>
                        <a:t> image</a:t>
                      </a:r>
                      <a:r>
                        <a:rPr lang="en" sz="800">
                          <a:solidFill>
                            <a:srgbClr val="616161"/>
                          </a:solidFill>
                          <a:latin typeface="Consolas"/>
                          <a:ea typeface="Consolas"/>
                          <a:cs typeface="Consolas"/>
                          <a:sym typeface="Consolas"/>
                        </a:rPr>
                        <a:t>.</a:t>
                      </a:r>
                      <a:r>
                        <a:rPr lang="en" sz="800">
                          <a:latin typeface="Consolas"/>
                          <a:ea typeface="Consolas"/>
                          <a:cs typeface="Consolas"/>
                          <a:sym typeface="Consolas"/>
                        </a:rPr>
                        <a:t>crop</a:t>
                      </a:r>
                      <a:r>
                        <a:rPr lang="en" sz="800">
                          <a:solidFill>
                            <a:srgbClr val="616161"/>
                          </a:solidFill>
                          <a:latin typeface="Consolas"/>
                          <a:ea typeface="Consolas"/>
                          <a:cs typeface="Consolas"/>
                          <a:sym typeface="Consolas"/>
                        </a:rPr>
                        <a:t>(</a:t>
                      </a:r>
                      <a:r>
                        <a:rPr lang="en" sz="800">
                          <a:latin typeface="Consolas"/>
                          <a:ea typeface="Consolas"/>
                          <a:cs typeface="Consolas"/>
                          <a:sym typeface="Consolas"/>
                        </a:rPr>
                        <a:t> box </a:t>
                      </a:r>
                      <a:r>
                        <a:rPr lang="en" sz="800">
                          <a:solidFill>
                            <a:srgbClr val="616161"/>
                          </a:solidFill>
                          <a:latin typeface="Consolas"/>
                          <a:ea typeface="Consolas"/>
                          <a:cs typeface="Consolas"/>
                          <a:sym typeface="Consolas"/>
                        </a:rPr>
                        <a:t>)</a:t>
                      </a:r>
                      <a:endParaRPr sz="800">
                        <a:latin typeface="Consolas"/>
                        <a:ea typeface="Consolas"/>
                        <a:cs typeface="Consolas"/>
                        <a:sym typeface="Consolas"/>
                      </a:endParaRPr>
                    </a:p>
                    <a:p>
                      <a:pPr indent="0" lvl="0" marL="0" rtl="0" algn="l">
                        <a:lnSpc>
                          <a:spcPct val="115000"/>
                        </a:lnSpc>
                        <a:spcBef>
                          <a:spcPts val="0"/>
                        </a:spcBef>
                        <a:spcAft>
                          <a:spcPts val="0"/>
                        </a:spcAft>
                        <a:buNone/>
                      </a:pPr>
                      <a:r>
                        <a:rPr lang="en" sz="800">
                          <a:latin typeface="Consolas"/>
                          <a:ea typeface="Consolas"/>
                          <a:cs typeface="Consolas"/>
                          <a:sym typeface="Consolas"/>
                        </a:rPr>
                        <a:t>image</a:t>
                      </a:r>
                      <a:r>
                        <a:rPr lang="en" sz="800">
                          <a:solidFill>
                            <a:srgbClr val="616161"/>
                          </a:solidFill>
                          <a:latin typeface="Consolas"/>
                          <a:ea typeface="Consolas"/>
                          <a:cs typeface="Consolas"/>
                          <a:sym typeface="Consolas"/>
                        </a:rPr>
                        <a:t>.</a:t>
                      </a:r>
                      <a:r>
                        <a:rPr lang="en" sz="800">
                          <a:latin typeface="Consolas"/>
                          <a:ea typeface="Consolas"/>
                          <a:cs typeface="Consolas"/>
                          <a:sym typeface="Consolas"/>
                        </a:rPr>
                        <a:t>show</a:t>
                      </a:r>
                      <a:r>
                        <a:rPr lang="en" sz="800">
                          <a:solidFill>
                            <a:srgbClr val="616161"/>
                          </a:solidFill>
                          <a:latin typeface="Consolas"/>
                          <a:ea typeface="Consolas"/>
                          <a:cs typeface="Consolas"/>
                          <a:sym typeface="Consolas"/>
                        </a:rPr>
                        <a:t>()</a:t>
                      </a:r>
                      <a:endParaRPr sz="800">
                        <a:solidFill>
                          <a:srgbClr val="9C27B0"/>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2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68" name="Shape 1768"/>
        <p:cNvGrpSpPr/>
        <p:nvPr/>
      </p:nvGrpSpPr>
      <p:grpSpPr>
        <a:xfrm>
          <a:off x="0" y="0"/>
          <a:ext cx="0" cy="0"/>
          <a:chOff x="0" y="0"/>
          <a:chExt cx="0" cy="0"/>
        </a:xfrm>
      </p:grpSpPr>
      <p:sp>
        <p:nvSpPr>
          <p:cNvPr id="1769" name="Google Shape;1769;p229"/>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Image Augmentation - Zoom / OpenCV</a:t>
            </a:r>
            <a:endParaRPr>
              <a:solidFill>
                <a:srgbClr val="38761D"/>
              </a:solidFill>
            </a:endParaRPr>
          </a:p>
        </p:txBody>
      </p:sp>
      <p:pic>
        <p:nvPicPr>
          <p:cNvPr id="1770" name="Google Shape;1770;p229"/>
          <p:cNvPicPr preferRelativeResize="0"/>
          <p:nvPr/>
        </p:nvPicPr>
        <p:blipFill>
          <a:blip r:embed="rId3">
            <a:alphaModFix/>
          </a:blip>
          <a:stretch>
            <a:fillRect/>
          </a:stretch>
        </p:blipFill>
        <p:spPr>
          <a:xfrm>
            <a:off x="0" y="0"/>
            <a:ext cx="1466275" cy="730575"/>
          </a:xfrm>
          <a:prstGeom prst="rect">
            <a:avLst/>
          </a:prstGeom>
          <a:noFill/>
          <a:ln>
            <a:noFill/>
          </a:ln>
        </p:spPr>
      </p:pic>
      <p:sp>
        <p:nvSpPr>
          <p:cNvPr id="1771" name="Google Shape;1771;p229"/>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Image Augmentation - Zoom with OpenCV</a:t>
            </a:r>
            <a:endParaRPr i="1"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When enlarging an image using </a:t>
            </a:r>
            <a:r>
              <a:rPr lang="en" sz="1200">
                <a:solidFill>
                  <a:srgbClr val="0D904F"/>
                </a:solidFill>
                <a:latin typeface="Consolas"/>
                <a:ea typeface="Consolas"/>
                <a:cs typeface="Consolas"/>
                <a:sym typeface="Consolas"/>
              </a:rPr>
              <a:t>cv2.resize()</a:t>
            </a:r>
            <a:r>
              <a:rPr lang="en" sz="1200">
                <a:solidFill>
                  <a:schemeClr val="dk1"/>
                </a:solidFill>
              </a:rPr>
              <a:t> interpolation </a:t>
            </a:r>
            <a:r>
              <a:rPr lang="en" sz="1200">
                <a:solidFill>
                  <a:srgbClr val="0D904F"/>
                </a:solidFill>
                <a:latin typeface="Consolas"/>
                <a:ea typeface="Consolas"/>
                <a:cs typeface="Consolas"/>
                <a:sym typeface="Consolas"/>
              </a:rPr>
              <a:t>cv2.INTER_CUBIC</a:t>
            </a:r>
            <a:r>
              <a:rPr lang="en" sz="1200">
                <a:solidFill>
                  <a:schemeClr val="dk1"/>
                </a:solidFill>
              </a:rPr>
              <a:t> generally provides the best results. The interpolation </a:t>
            </a:r>
            <a:r>
              <a:rPr lang="en" sz="1200">
                <a:solidFill>
                  <a:srgbClr val="0D904F"/>
                </a:solidFill>
                <a:latin typeface="Consolas"/>
                <a:ea typeface="Consolas"/>
                <a:cs typeface="Consolas"/>
                <a:sym typeface="Consolas"/>
              </a:rPr>
              <a:t>cv2.INTER_LINEAR</a:t>
            </a:r>
            <a:r>
              <a:rPr lang="en" sz="1200">
                <a:solidFill>
                  <a:schemeClr val="dk1"/>
                </a:solidFill>
              </a:rPr>
              <a:t> is faster and provides nearly comparable results. The interpolation </a:t>
            </a:r>
            <a:r>
              <a:rPr lang="en" sz="1200">
                <a:solidFill>
                  <a:srgbClr val="0D904F"/>
                </a:solidFill>
                <a:latin typeface="Consolas"/>
                <a:ea typeface="Consolas"/>
                <a:cs typeface="Consolas"/>
                <a:sym typeface="Consolas"/>
              </a:rPr>
              <a:t>cv2.INTER_AREA</a:t>
            </a:r>
            <a:r>
              <a:rPr lang="en" sz="1200">
                <a:solidFill>
                  <a:schemeClr val="dk1"/>
                </a:solidFill>
              </a:rPr>
              <a:t> is generally used when reducing an image.</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772" name="Google Shape;1772;p229"/>
          <p:cNvGraphicFramePr/>
          <p:nvPr/>
        </p:nvGraphicFramePr>
        <p:xfrm>
          <a:off x="558575" y="2016113"/>
          <a:ext cx="3000000" cy="3000000"/>
        </p:xfrm>
        <a:graphic>
          <a:graphicData uri="http://schemas.openxmlformats.org/drawingml/2006/table">
            <a:tbl>
              <a:tblPr>
                <a:noFill/>
                <a:tableStyleId>{B919AB72-B1D8-40D2-A9E9-02AD8994AEB8}</a:tableStyleId>
              </a:tblPr>
              <a:tblGrid>
                <a:gridCol w="7862400"/>
              </a:tblGrid>
              <a:tr h="609425">
                <a:tc>
                  <a:txBody>
                    <a:bodyPr>
                      <a:noAutofit/>
                    </a:bodyPr>
                    <a:lstStyle/>
                    <a:p>
                      <a:pPr indent="0" lvl="0" marL="0" rtl="0" algn="l">
                        <a:lnSpc>
                          <a:spcPct val="115000"/>
                        </a:lnSpc>
                        <a:spcBef>
                          <a:spcPts val="0"/>
                        </a:spcBef>
                        <a:spcAft>
                          <a:spcPts val="0"/>
                        </a:spcAft>
                        <a:buClr>
                          <a:schemeClr val="dk1"/>
                        </a:buClr>
                        <a:buSzPts val="1100"/>
                        <a:buFont typeface="Arial"/>
                        <a:buNone/>
                      </a:pPr>
                      <a:r>
                        <a:rPr lang="en" sz="800">
                          <a:solidFill>
                            <a:srgbClr val="9C27B0"/>
                          </a:solidFill>
                          <a:latin typeface="Consolas"/>
                          <a:ea typeface="Consolas"/>
                          <a:cs typeface="Consolas"/>
                          <a:sym typeface="Consolas"/>
                        </a:rPr>
                        <a:t>import</a:t>
                      </a:r>
                      <a:r>
                        <a:rPr lang="en" sz="800">
                          <a:solidFill>
                            <a:schemeClr val="dk1"/>
                          </a:solidFill>
                          <a:latin typeface="Consolas"/>
                          <a:ea typeface="Consolas"/>
                          <a:cs typeface="Consolas"/>
                          <a:sym typeface="Consolas"/>
                        </a:rPr>
                        <a:t> cv2</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rgbClr val="9C27B0"/>
                          </a:solidFill>
                          <a:latin typeface="Consolas"/>
                          <a:ea typeface="Consolas"/>
                          <a:cs typeface="Consolas"/>
                          <a:sym typeface="Consolas"/>
                        </a:rPr>
                        <a:t>from</a:t>
                      </a:r>
                      <a:r>
                        <a:rPr lang="en" sz="800">
                          <a:solidFill>
                            <a:schemeClr val="dk1"/>
                          </a:solidFill>
                          <a:latin typeface="Consolas"/>
                          <a:ea typeface="Consolas"/>
                          <a:cs typeface="Consolas"/>
                          <a:sym typeface="Consolas"/>
                        </a:rPr>
                        <a:t> matplotlib </a:t>
                      </a:r>
                      <a:r>
                        <a:rPr lang="en" sz="800">
                          <a:solidFill>
                            <a:srgbClr val="9C27B0"/>
                          </a:solidFill>
                          <a:latin typeface="Consolas"/>
                          <a:ea typeface="Consolas"/>
                          <a:cs typeface="Consolas"/>
                          <a:sym typeface="Consolas"/>
                        </a:rPr>
                        <a:t>import</a:t>
                      </a:r>
                      <a:r>
                        <a:rPr lang="en" sz="800">
                          <a:solidFill>
                            <a:schemeClr val="dk1"/>
                          </a:solidFill>
                          <a:latin typeface="Consolas"/>
                          <a:ea typeface="Consolas"/>
                          <a:cs typeface="Consolas"/>
                          <a:sym typeface="Consolas"/>
                        </a:rPr>
                        <a:t> pyplot </a:t>
                      </a:r>
                      <a:r>
                        <a:rPr lang="en" sz="800">
                          <a:solidFill>
                            <a:srgbClr val="9C27B0"/>
                          </a:solidFill>
                          <a:latin typeface="Consolas"/>
                          <a:ea typeface="Consolas"/>
                          <a:cs typeface="Consolas"/>
                          <a:sym typeface="Consolas"/>
                        </a:rPr>
                        <a:t>as</a:t>
                      </a:r>
                      <a:r>
                        <a:rPr lang="en" sz="800">
                          <a:solidFill>
                            <a:schemeClr val="dk1"/>
                          </a:solidFill>
                          <a:latin typeface="Consolas"/>
                          <a:ea typeface="Consolas"/>
                          <a:cs typeface="Consolas"/>
                          <a:sym typeface="Consolas"/>
                        </a:rPr>
                        <a:t> plt </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Consolas"/>
                          <a:ea typeface="Consolas"/>
                          <a:cs typeface="Consolas"/>
                          <a:sym typeface="Consolas"/>
                        </a:rPr>
                        <a:t>zoom </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a:t>
                      </a:r>
                      <a:r>
                        <a:rPr lang="en" sz="800">
                          <a:solidFill>
                            <a:srgbClr val="C53929"/>
                          </a:solidFill>
                          <a:latin typeface="Consolas"/>
                          <a:ea typeface="Consolas"/>
                          <a:cs typeface="Consolas"/>
                          <a:sym typeface="Consolas"/>
                        </a:rPr>
                        <a:t>2</a:t>
                      </a:r>
                      <a:r>
                        <a:rPr lang="en" sz="800">
                          <a:solidFill>
                            <a:schemeClr val="dk1"/>
                          </a:solidFill>
                          <a:latin typeface="Consolas"/>
                          <a:ea typeface="Consolas"/>
                          <a:cs typeface="Consolas"/>
                          <a:sym typeface="Consolas"/>
                        </a:rPr>
                        <a:t> </a:t>
                      </a:r>
                      <a:r>
                        <a:rPr lang="en" sz="800">
                          <a:solidFill>
                            <a:srgbClr val="455A64"/>
                          </a:solidFill>
                          <a:latin typeface="Consolas"/>
                          <a:ea typeface="Consolas"/>
                          <a:cs typeface="Consolas"/>
                          <a:sym typeface="Consolas"/>
                        </a:rPr>
                        <a:t># zoom by a factor of 2</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rgbClr val="455A64"/>
                          </a:solidFill>
                          <a:latin typeface="Consolas"/>
                          <a:ea typeface="Consolas"/>
                          <a:cs typeface="Consolas"/>
                          <a:sym typeface="Consolas"/>
                        </a:rPr>
                        <a:t># remember the original height, width of the image</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Consolas"/>
                          <a:ea typeface="Consolas"/>
                          <a:cs typeface="Consolas"/>
                          <a:sym typeface="Consolas"/>
                        </a:rPr>
                        <a:t>height</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width </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image</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shape</a:t>
                      </a:r>
                      <a:r>
                        <a:rPr lang="en" sz="800">
                          <a:solidFill>
                            <a:srgbClr val="616161"/>
                          </a:solidFill>
                          <a:latin typeface="Consolas"/>
                          <a:ea typeface="Consolas"/>
                          <a:cs typeface="Consolas"/>
                          <a:sym typeface="Consolas"/>
                        </a:rPr>
                        <a:t>[:</a:t>
                      </a:r>
                      <a:r>
                        <a:rPr lang="en" sz="800">
                          <a:solidFill>
                            <a:srgbClr val="C53929"/>
                          </a:solidFill>
                          <a:latin typeface="Consolas"/>
                          <a:ea typeface="Consolas"/>
                          <a:cs typeface="Consolas"/>
                          <a:sym typeface="Consolas"/>
                        </a:rPr>
                        <a:t>2</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Consolas"/>
                          <a:ea typeface="Consolas"/>
                          <a:cs typeface="Consolas"/>
                          <a:sym typeface="Consolas"/>
                        </a:rPr>
                        <a:t>    </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rgbClr val="455A64"/>
                          </a:solidFill>
                          <a:latin typeface="Consolas"/>
                          <a:ea typeface="Consolas"/>
                          <a:cs typeface="Consolas"/>
                          <a:sym typeface="Consolas"/>
                        </a:rPr>
                        <a:t># find the center of the scaled image</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Consolas"/>
                          <a:ea typeface="Consolas"/>
                          <a:cs typeface="Consolas"/>
                          <a:sym typeface="Consolas"/>
                        </a:rPr>
                        <a:t>center </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image</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shape</a:t>
                      </a:r>
                      <a:r>
                        <a:rPr lang="en" sz="800">
                          <a:solidFill>
                            <a:srgbClr val="616161"/>
                          </a:solidFill>
                          <a:latin typeface="Consolas"/>
                          <a:ea typeface="Consolas"/>
                          <a:cs typeface="Consolas"/>
                          <a:sym typeface="Consolas"/>
                        </a:rPr>
                        <a:t>[</a:t>
                      </a:r>
                      <a:r>
                        <a:rPr lang="en" sz="800">
                          <a:solidFill>
                            <a:srgbClr val="C53929"/>
                          </a:solidFill>
                          <a:latin typeface="Consolas"/>
                          <a:ea typeface="Consolas"/>
                          <a:cs typeface="Consolas"/>
                          <a:sym typeface="Consolas"/>
                        </a:rPr>
                        <a:t>0</a:t>
                      </a:r>
                      <a:r>
                        <a:rPr lang="en" sz="800">
                          <a:solidFill>
                            <a:srgbClr val="616161"/>
                          </a:solidFill>
                          <a:latin typeface="Consolas"/>
                          <a:ea typeface="Consolas"/>
                          <a:cs typeface="Consolas"/>
                          <a:sym typeface="Consolas"/>
                        </a:rPr>
                        <a:t>]</a:t>
                      </a:r>
                      <a:r>
                        <a:rPr lang="en" sz="800">
                          <a:solidFill>
                            <a:srgbClr val="455A64"/>
                          </a:solidFill>
                          <a:latin typeface="Consolas"/>
                          <a:ea typeface="Consolas"/>
                          <a:cs typeface="Consolas"/>
                          <a:sym typeface="Consolas"/>
                        </a:rPr>
                        <a:t>//2, image.shape[1]//2)</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Consolas"/>
                          <a:ea typeface="Consolas"/>
                          <a:cs typeface="Consolas"/>
                          <a:sym typeface="Consolas"/>
                        </a:rPr>
                        <a:t>z_height </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a:t>
                      </a:r>
                      <a:r>
                        <a:rPr lang="en" sz="800">
                          <a:solidFill>
                            <a:srgbClr val="9C27B0"/>
                          </a:solidFill>
                          <a:latin typeface="Consolas"/>
                          <a:ea typeface="Consolas"/>
                          <a:cs typeface="Consolas"/>
                          <a:sym typeface="Consolas"/>
                        </a:rPr>
                        <a:t>int</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height </a:t>
                      </a:r>
                      <a:r>
                        <a:rPr lang="en" sz="800">
                          <a:solidFill>
                            <a:srgbClr val="455A64"/>
                          </a:solidFill>
                          <a:latin typeface="Consolas"/>
                          <a:ea typeface="Consolas"/>
                          <a:cs typeface="Consolas"/>
                          <a:sym typeface="Consolas"/>
                        </a:rPr>
                        <a:t>// zoom)</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Consolas"/>
                          <a:ea typeface="Consolas"/>
                          <a:cs typeface="Consolas"/>
                          <a:sym typeface="Consolas"/>
                        </a:rPr>
                        <a:t>z_width  </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a:t>
                      </a:r>
                      <a:r>
                        <a:rPr lang="en" sz="800">
                          <a:solidFill>
                            <a:srgbClr val="9C27B0"/>
                          </a:solidFill>
                          <a:latin typeface="Consolas"/>
                          <a:ea typeface="Consolas"/>
                          <a:cs typeface="Consolas"/>
                          <a:sym typeface="Consolas"/>
                        </a:rPr>
                        <a:t>int</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width  </a:t>
                      </a:r>
                      <a:r>
                        <a:rPr lang="en" sz="800">
                          <a:solidFill>
                            <a:srgbClr val="455A64"/>
                          </a:solidFill>
                          <a:latin typeface="Consolas"/>
                          <a:ea typeface="Consolas"/>
                          <a:cs typeface="Consolas"/>
                          <a:sym typeface="Consolas"/>
                        </a:rPr>
                        <a:t>// zoom)</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rgbClr val="455A64"/>
                          </a:solidFill>
                          <a:latin typeface="Consolas"/>
                          <a:ea typeface="Consolas"/>
                          <a:cs typeface="Consolas"/>
                          <a:sym typeface="Consolas"/>
                        </a:rPr>
                        <a:t># slice (cutout) the zoomed image by forming a crop bounding box</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Consolas"/>
                          <a:ea typeface="Consolas"/>
                          <a:cs typeface="Consolas"/>
                          <a:sym typeface="Consolas"/>
                        </a:rPr>
                        <a:t>image </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image</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center</a:t>
                      </a:r>
                      <a:r>
                        <a:rPr lang="en" sz="800">
                          <a:solidFill>
                            <a:srgbClr val="616161"/>
                          </a:solidFill>
                          <a:latin typeface="Consolas"/>
                          <a:ea typeface="Consolas"/>
                          <a:cs typeface="Consolas"/>
                          <a:sym typeface="Consolas"/>
                        </a:rPr>
                        <a:t>[</a:t>
                      </a:r>
                      <a:r>
                        <a:rPr lang="en" sz="800">
                          <a:solidFill>
                            <a:srgbClr val="C53929"/>
                          </a:solidFill>
                          <a:latin typeface="Consolas"/>
                          <a:ea typeface="Consolas"/>
                          <a:cs typeface="Consolas"/>
                          <a:sym typeface="Consolas"/>
                        </a:rPr>
                        <a:t>0</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z_height</a:t>
                      </a:r>
                      <a:r>
                        <a:rPr lang="en" sz="800">
                          <a:solidFill>
                            <a:srgbClr val="455A64"/>
                          </a:solidFill>
                          <a:latin typeface="Consolas"/>
                          <a:ea typeface="Consolas"/>
                          <a:cs typeface="Consolas"/>
                          <a:sym typeface="Consolas"/>
                        </a:rPr>
                        <a:t>//2):(center[0] + z_height//2), center[1] - </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Consolas"/>
                          <a:ea typeface="Consolas"/>
                          <a:cs typeface="Consolas"/>
                          <a:sym typeface="Consolas"/>
                        </a:rPr>
                        <a:t>              z_width</a:t>
                      </a:r>
                      <a:r>
                        <a:rPr lang="en" sz="800">
                          <a:solidFill>
                            <a:srgbClr val="455A64"/>
                          </a:solidFill>
                          <a:latin typeface="Consolas"/>
                          <a:ea typeface="Consolas"/>
                          <a:cs typeface="Consolas"/>
                          <a:sym typeface="Consolas"/>
                        </a:rPr>
                        <a:t>//2:(center[1] + z_width//2)]</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rgbClr val="455A64"/>
                          </a:solidFill>
                          <a:latin typeface="Consolas"/>
                          <a:ea typeface="Consolas"/>
                          <a:cs typeface="Consolas"/>
                          <a:sym typeface="Consolas"/>
                        </a:rPr>
                        <a:t># resize (enlarge) the cropped image back to the original size.</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Consolas"/>
                          <a:ea typeface="Consolas"/>
                          <a:cs typeface="Consolas"/>
                          <a:sym typeface="Consolas"/>
                        </a:rPr>
                        <a:t>image </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cv2</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resize</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image</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width</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height</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interpolation</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cv2</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INTER_CUBIC</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Consolas"/>
                          <a:ea typeface="Consolas"/>
                          <a:cs typeface="Consolas"/>
                          <a:sym typeface="Consolas"/>
                        </a:rPr>
                        <a:t>plt</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imshow</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image</a:t>
                      </a:r>
                      <a:r>
                        <a:rPr lang="en" sz="800">
                          <a:solidFill>
                            <a:srgbClr val="616161"/>
                          </a:solidFill>
                          <a:latin typeface="Consolas"/>
                          <a:ea typeface="Consolas"/>
                          <a:cs typeface="Consolas"/>
                          <a:sym typeface="Consolas"/>
                        </a:rPr>
                        <a:t>)</a:t>
                      </a:r>
                      <a:endParaRPr sz="800">
                        <a:solidFill>
                          <a:srgbClr val="9C27B0"/>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2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76" name="Shape 1776"/>
        <p:cNvGrpSpPr/>
        <p:nvPr/>
      </p:nvGrpSpPr>
      <p:grpSpPr>
        <a:xfrm>
          <a:off x="0" y="0"/>
          <a:ext cx="0" cy="0"/>
          <a:chOff x="0" y="0"/>
          <a:chExt cx="0" cy="0"/>
        </a:xfrm>
      </p:grpSpPr>
      <p:sp>
        <p:nvSpPr>
          <p:cNvPr id="1777" name="Google Shape;1777;p230"/>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Image Augmentation - Shift / Numpy</a:t>
            </a:r>
            <a:endParaRPr>
              <a:solidFill>
                <a:srgbClr val="38761D"/>
              </a:solidFill>
            </a:endParaRPr>
          </a:p>
        </p:txBody>
      </p:sp>
      <p:pic>
        <p:nvPicPr>
          <p:cNvPr id="1778" name="Google Shape;1778;p230"/>
          <p:cNvPicPr preferRelativeResize="0"/>
          <p:nvPr/>
        </p:nvPicPr>
        <p:blipFill>
          <a:blip r:embed="rId3">
            <a:alphaModFix/>
          </a:blip>
          <a:stretch>
            <a:fillRect/>
          </a:stretch>
        </p:blipFill>
        <p:spPr>
          <a:xfrm>
            <a:off x="0" y="0"/>
            <a:ext cx="1466275" cy="730575"/>
          </a:xfrm>
          <a:prstGeom prst="rect">
            <a:avLst/>
          </a:prstGeom>
          <a:noFill/>
          <a:ln>
            <a:noFill/>
          </a:ln>
        </p:spPr>
      </p:pic>
      <p:sp>
        <p:nvSpPr>
          <p:cNvPr id="1779" name="Google Shape;1779;p230"/>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Image Augmentation - Shift with Numpy</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rPr lang="en" sz="1200">
                <a:solidFill>
                  <a:schemeClr val="dk1"/>
                </a:solidFill>
              </a:rPr>
              <a:t>A shift will shift the pixel data in the image +/- in the vertical (height) or horizontal (width) axis. This will change the location in the image of the object being classified. The code below demonstrates shifting an image +/- 10% vertically and horizontally using the numpy </a:t>
            </a:r>
            <a:r>
              <a:rPr lang="en" sz="1200">
                <a:solidFill>
                  <a:srgbClr val="0D904F"/>
                </a:solidFill>
                <a:latin typeface="Consolas"/>
                <a:ea typeface="Consolas"/>
                <a:cs typeface="Consolas"/>
                <a:sym typeface="Consolas"/>
              </a:rPr>
              <a:t>np.roll()</a:t>
            </a:r>
            <a:r>
              <a:rPr lang="en" sz="1200">
                <a:solidFill>
                  <a:schemeClr val="dk1"/>
                </a:solidFill>
              </a:rPr>
              <a:t> method.</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780" name="Google Shape;1780;p230"/>
          <p:cNvGraphicFramePr/>
          <p:nvPr/>
        </p:nvGraphicFramePr>
        <p:xfrm>
          <a:off x="546825" y="1880588"/>
          <a:ext cx="3000000" cy="3000000"/>
        </p:xfrm>
        <a:graphic>
          <a:graphicData uri="http://schemas.openxmlformats.org/drawingml/2006/table">
            <a:tbl>
              <a:tblPr>
                <a:noFill/>
                <a:tableStyleId>{B919AB72-B1D8-40D2-A9E9-02AD8994AEB8}</a:tableStyleId>
              </a:tblPr>
              <a:tblGrid>
                <a:gridCol w="7862400"/>
              </a:tblGrid>
              <a:tr h="609425">
                <a:tc>
                  <a:txBody>
                    <a:bodyPr>
                      <a:noAutofit/>
                    </a:bodyPr>
                    <a:lstStyle/>
                    <a:p>
                      <a:pPr indent="0" lvl="0" marL="0" rtl="0" algn="l">
                        <a:lnSpc>
                          <a:spcPct val="115000"/>
                        </a:lnSpc>
                        <a:spcBef>
                          <a:spcPts val="0"/>
                        </a:spcBef>
                        <a:spcAft>
                          <a:spcPts val="0"/>
                        </a:spcAft>
                        <a:buNone/>
                      </a:pPr>
                      <a:r>
                        <a:rPr lang="en" sz="800">
                          <a:solidFill>
                            <a:srgbClr val="9C27B0"/>
                          </a:solidFill>
                          <a:latin typeface="Consolas"/>
                          <a:ea typeface="Consolas"/>
                          <a:cs typeface="Consolas"/>
                          <a:sym typeface="Consolas"/>
                        </a:rPr>
                        <a:t>import</a:t>
                      </a:r>
                      <a:r>
                        <a:rPr lang="en" sz="800">
                          <a:solidFill>
                            <a:schemeClr val="dk1"/>
                          </a:solidFill>
                          <a:latin typeface="Consolas"/>
                          <a:ea typeface="Consolas"/>
                          <a:cs typeface="Consolas"/>
                          <a:sym typeface="Consolas"/>
                        </a:rPr>
                        <a:t> cv2</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rgbClr val="9C27B0"/>
                          </a:solidFill>
                          <a:latin typeface="Consolas"/>
                          <a:ea typeface="Consolas"/>
                          <a:cs typeface="Consolas"/>
                          <a:sym typeface="Consolas"/>
                        </a:rPr>
                        <a:t>import</a:t>
                      </a:r>
                      <a:r>
                        <a:rPr lang="en" sz="800">
                          <a:solidFill>
                            <a:schemeClr val="dk1"/>
                          </a:solidFill>
                          <a:latin typeface="Consolas"/>
                          <a:ea typeface="Consolas"/>
                          <a:cs typeface="Consolas"/>
                          <a:sym typeface="Consolas"/>
                        </a:rPr>
                        <a:t> numpy </a:t>
                      </a:r>
                      <a:r>
                        <a:rPr lang="en" sz="800">
                          <a:solidFill>
                            <a:srgbClr val="9C27B0"/>
                          </a:solidFill>
                          <a:latin typeface="Consolas"/>
                          <a:ea typeface="Consolas"/>
                          <a:cs typeface="Consolas"/>
                          <a:sym typeface="Consolas"/>
                        </a:rPr>
                        <a:t>as</a:t>
                      </a:r>
                      <a:r>
                        <a:rPr lang="en" sz="800">
                          <a:solidFill>
                            <a:schemeClr val="dk1"/>
                          </a:solidFill>
                          <a:latin typeface="Consolas"/>
                          <a:ea typeface="Consolas"/>
                          <a:cs typeface="Consolas"/>
                          <a:sym typeface="Consolas"/>
                        </a:rPr>
                        <a:t> np</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rgbClr val="455A64"/>
                          </a:solidFill>
                          <a:latin typeface="Consolas"/>
                          <a:ea typeface="Consolas"/>
                          <a:cs typeface="Consolas"/>
                          <a:sym typeface="Consolas"/>
                        </a:rPr>
                        <a:t># read in the image</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chemeClr val="dk1"/>
                          </a:solidFill>
                          <a:latin typeface="Consolas"/>
                          <a:ea typeface="Consolas"/>
                          <a:cs typeface="Consolas"/>
                          <a:sym typeface="Consolas"/>
                        </a:rPr>
                        <a:t>image </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cv2</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imread</a:t>
                      </a:r>
                      <a:r>
                        <a:rPr lang="en" sz="800">
                          <a:solidFill>
                            <a:srgbClr val="616161"/>
                          </a:solidFill>
                          <a:latin typeface="Consolas"/>
                          <a:ea typeface="Consolas"/>
                          <a:cs typeface="Consolas"/>
                          <a:sym typeface="Consolas"/>
                        </a:rPr>
                        <a:t>(</a:t>
                      </a:r>
                      <a:r>
                        <a:rPr lang="en" sz="800">
                          <a:solidFill>
                            <a:srgbClr val="0F9D58"/>
                          </a:solidFill>
                          <a:latin typeface="Consolas"/>
                          <a:ea typeface="Consolas"/>
                          <a:cs typeface="Consolas"/>
                          <a:sym typeface="Consolas"/>
                        </a:rPr>
                        <a:t>'apple.jpg'</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rgbClr val="455A64"/>
                          </a:solidFill>
                          <a:latin typeface="Consolas"/>
                          <a:ea typeface="Consolas"/>
                          <a:cs typeface="Consolas"/>
                          <a:sym typeface="Consolas"/>
                        </a:rPr>
                        <a:t># get the height and width of the image</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chemeClr val="dk1"/>
                          </a:solidFill>
                          <a:latin typeface="Consolas"/>
                          <a:ea typeface="Consolas"/>
                          <a:cs typeface="Consolas"/>
                          <a:sym typeface="Consolas"/>
                        </a:rPr>
                        <a:t>height </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image</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shape</a:t>
                      </a:r>
                      <a:r>
                        <a:rPr lang="en" sz="800">
                          <a:solidFill>
                            <a:srgbClr val="616161"/>
                          </a:solidFill>
                          <a:latin typeface="Consolas"/>
                          <a:ea typeface="Consolas"/>
                          <a:cs typeface="Consolas"/>
                          <a:sym typeface="Consolas"/>
                        </a:rPr>
                        <a:t>[</a:t>
                      </a:r>
                      <a:r>
                        <a:rPr lang="en" sz="800">
                          <a:solidFill>
                            <a:srgbClr val="C53929"/>
                          </a:solidFill>
                          <a:latin typeface="Consolas"/>
                          <a:ea typeface="Consolas"/>
                          <a:cs typeface="Consolas"/>
                          <a:sym typeface="Consolas"/>
                        </a:rPr>
                        <a:t>0</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rgbClr val="3367D6"/>
                          </a:solidFill>
                          <a:latin typeface="Consolas"/>
                          <a:ea typeface="Consolas"/>
                          <a:cs typeface="Consolas"/>
                          <a:sym typeface="Consolas"/>
                        </a:rPr>
                        <a:t>Width</a:t>
                      </a:r>
                      <a:r>
                        <a:rPr lang="en" sz="800">
                          <a:solidFill>
                            <a:schemeClr val="dk1"/>
                          </a:solidFill>
                          <a:latin typeface="Consolas"/>
                          <a:ea typeface="Consolas"/>
                          <a:cs typeface="Consolas"/>
                          <a:sym typeface="Consolas"/>
                        </a:rPr>
                        <a:t>  </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image</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shape</a:t>
                      </a:r>
                      <a:r>
                        <a:rPr lang="en" sz="800">
                          <a:solidFill>
                            <a:srgbClr val="616161"/>
                          </a:solidFill>
                          <a:latin typeface="Consolas"/>
                          <a:ea typeface="Consolas"/>
                          <a:cs typeface="Consolas"/>
                          <a:sym typeface="Consolas"/>
                        </a:rPr>
                        <a:t>[</a:t>
                      </a:r>
                      <a:r>
                        <a:rPr lang="en" sz="800">
                          <a:solidFill>
                            <a:srgbClr val="C53929"/>
                          </a:solidFill>
                          <a:latin typeface="Consolas"/>
                          <a:ea typeface="Consolas"/>
                          <a:cs typeface="Consolas"/>
                          <a:sym typeface="Consolas"/>
                        </a:rPr>
                        <a:t>1</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rgbClr val="455A64"/>
                          </a:solidFill>
                          <a:latin typeface="Consolas"/>
                          <a:ea typeface="Consolas"/>
                          <a:cs typeface="Consolas"/>
                          <a:sym typeface="Consolas"/>
                        </a:rPr>
                        <a:t># shift the image down by 10%</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chemeClr val="dk1"/>
                          </a:solidFill>
                          <a:latin typeface="Consolas"/>
                          <a:ea typeface="Consolas"/>
                          <a:cs typeface="Consolas"/>
                          <a:sym typeface="Consolas"/>
                        </a:rPr>
                        <a:t>roll </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np</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roll</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image</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height </a:t>
                      </a:r>
                      <a:r>
                        <a:rPr lang="en" sz="800">
                          <a:solidFill>
                            <a:srgbClr val="455A64"/>
                          </a:solidFill>
                          <a:latin typeface="Consolas"/>
                          <a:ea typeface="Consolas"/>
                          <a:cs typeface="Consolas"/>
                          <a:sym typeface="Consolas"/>
                        </a:rPr>
                        <a:t>// 10, axis=0)</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rgbClr val="455A64"/>
                          </a:solidFill>
                          <a:latin typeface="Consolas"/>
                          <a:ea typeface="Consolas"/>
                          <a:cs typeface="Consolas"/>
                          <a:sym typeface="Consolas"/>
                        </a:rPr>
                        <a:t># shift the image up by 10%</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chemeClr val="dk1"/>
                          </a:solidFill>
                          <a:latin typeface="Consolas"/>
                          <a:ea typeface="Consolas"/>
                          <a:cs typeface="Consolas"/>
                          <a:sym typeface="Consolas"/>
                        </a:rPr>
                        <a:t>roll </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np</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roll</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image</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height </a:t>
                      </a:r>
                      <a:r>
                        <a:rPr lang="en" sz="800">
                          <a:solidFill>
                            <a:srgbClr val="455A64"/>
                          </a:solidFill>
                          <a:latin typeface="Consolas"/>
                          <a:ea typeface="Consolas"/>
                          <a:cs typeface="Consolas"/>
                          <a:sym typeface="Consolas"/>
                        </a:rPr>
                        <a:t>// 10), axis=0)</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rgbClr val="455A64"/>
                          </a:solidFill>
                          <a:latin typeface="Consolas"/>
                          <a:ea typeface="Consolas"/>
                          <a:cs typeface="Consolas"/>
                          <a:sym typeface="Consolas"/>
                        </a:rPr>
                        <a:t># shift the image right by 10%</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chemeClr val="dk1"/>
                          </a:solidFill>
                          <a:latin typeface="Consolas"/>
                          <a:ea typeface="Consolas"/>
                          <a:cs typeface="Consolas"/>
                          <a:sym typeface="Consolas"/>
                        </a:rPr>
                        <a:t>roll </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np</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roll</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image</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width </a:t>
                      </a:r>
                      <a:r>
                        <a:rPr lang="en" sz="800">
                          <a:solidFill>
                            <a:srgbClr val="455A64"/>
                          </a:solidFill>
                          <a:latin typeface="Consolas"/>
                          <a:ea typeface="Consolas"/>
                          <a:cs typeface="Consolas"/>
                          <a:sym typeface="Consolas"/>
                        </a:rPr>
                        <a:t>// 10, axis=1)</a:t>
                      </a:r>
                      <a:endParaRPr sz="800">
                        <a:solidFill>
                          <a:srgbClr val="61616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800">
                        <a:solidFill>
                          <a:srgbClr val="61616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rgbClr val="455A64"/>
                          </a:solidFill>
                          <a:latin typeface="Consolas"/>
                          <a:ea typeface="Consolas"/>
                          <a:cs typeface="Consolas"/>
                          <a:sym typeface="Consolas"/>
                        </a:rPr>
                        <a:t># shift the image left by 10%</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chemeClr val="dk1"/>
                          </a:solidFill>
                          <a:latin typeface="Consolas"/>
                          <a:ea typeface="Consolas"/>
                          <a:cs typeface="Consolas"/>
                          <a:sym typeface="Consolas"/>
                        </a:rPr>
                        <a:t>roll </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np</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roll</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image</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width </a:t>
                      </a:r>
                      <a:r>
                        <a:rPr lang="en" sz="800">
                          <a:solidFill>
                            <a:srgbClr val="455A64"/>
                          </a:solidFill>
                          <a:latin typeface="Consolas"/>
                          <a:ea typeface="Consolas"/>
                          <a:cs typeface="Consolas"/>
                          <a:sym typeface="Consolas"/>
                        </a:rPr>
                        <a:t>// 10), axis=1)</a:t>
                      </a:r>
                      <a:endParaRPr sz="800">
                        <a:solidFill>
                          <a:schemeClr val="dk1"/>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2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84" name="Shape 1784"/>
        <p:cNvGrpSpPr/>
        <p:nvPr/>
      </p:nvGrpSpPr>
      <p:grpSpPr>
        <a:xfrm>
          <a:off x="0" y="0"/>
          <a:ext cx="0" cy="0"/>
          <a:chOff x="0" y="0"/>
          <a:chExt cx="0" cy="0"/>
        </a:xfrm>
      </p:grpSpPr>
      <p:sp>
        <p:nvSpPr>
          <p:cNvPr id="1785" name="Google Shape;1785;p231"/>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Image Augmentation - Fractured Shift</a:t>
            </a:r>
            <a:endParaRPr>
              <a:solidFill>
                <a:srgbClr val="38761D"/>
              </a:solidFill>
            </a:endParaRPr>
          </a:p>
        </p:txBody>
      </p:sp>
      <p:pic>
        <p:nvPicPr>
          <p:cNvPr id="1786" name="Google Shape;1786;p231"/>
          <p:cNvPicPr preferRelativeResize="0"/>
          <p:nvPr/>
        </p:nvPicPr>
        <p:blipFill>
          <a:blip r:embed="rId3">
            <a:alphaModFix/>
          </a:blip>
          <a:stretch>
            <a:fillRect/>
          </a:stretch>
        </p:blipFill>
        <p:spPr>
          <a:xfrm>
            <a:off x="0" y="0"/>
            <a:ext cx="1466275" cy="730575"/>
          </a:xfrm>
          <a:prstGeom prst="rect">
            <a:avLst/>
          </a:prstGeom>
          <a:noFill/>
          <a:ln>
            <a:noFill/>
          </a:ln>
        </p:spPr>
      </p:pic>
      <p:sp>
        <p:nvSpPr>
          <p:cNvPr id="1787" name="Google Shape;1787;p231"/>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Image Augmentation - Fractured Shift</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rPr lang="en" sz="1200">
                <a:solidFill>
                  <a:schemeClr val="dk1"/>
                </a:solidFill>
              </a:rPr>
              <a:t>A shift is very efficient in that it is implemented as a roll operation of the matrix, where the rows (height) or columns (width) are shifted. As such, the pixels that are shifted off the end are added to the beginning. If the shift is too large, the image can become fractured into two pieces with each piece opposing each other.</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Below is an example of where the apple was shifted by 50% vertically, leaving it fractured.</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b="1" lang="en" sz="1200">
                <a:solidFill>
                  <a:srgbClr val="0000FF"/>
                </a:solidFill>
              </a:rPr>
              <a:t>To avoid fracture, It is a general practice to limit the shift of the image to no more than 20%.</a:t>
            </a:r>
            <a:endParaRPr b="1" sz="1200">
              <a:solidFill>
                <a:srgbClr val="0000FF"/>
              </a:solidFill>
            </a:endParaRPr>
          </a:p>
          <a:p>
            <a:pPr indent="0" lvl="0" marL="457200" rtl="0" algn="l">
              <a:lnSpc>
                <a:spcPct val="115000"/>
              </a:lnSpc>
              <a:spcBef>
                <a:spcPts val="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pic>
        <p:nvPicPr>
          <p:cNvPr id="1788" name="Google Shape;1788;p231"/>
          <p:cNvPicPr preferRelativeResize="0"/>
          <p:nvPr/>
        </p:nvPicPr>
        <p:blipFill>
          <a:blip r:embed="rId4">
            <a:alphaModFix/>
          </a:blip>
          <a:stretch>
            <a:fillRect/>
          </a:stretch>
        </p:blipFill>
        <p:spPr>
          <a:xfrm>
            <a:off x="3817075" y="2426600"/>
            <a:ext cx="1047750" cy="10477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2" name="Shape 212"/>
        <p:cNvGrpSpPr/>
        <p:nvPr/>
      </p:nvGrpSpPr>
      <p:grpSpPr>
        <a:xfrm>
          <a:off x="0" y="0"/>
          <a:ext cx="0" cy="0"/>
          <a:chOff x="0" y="0"/>
          <a:chExt cx="0" cy="0"/>
        </a:xfrm>
      </p:grpSpPr>
      <p:sp>
        <p:nvSpPr>
          <p:cNvPr id="213" name="Google Shape;213;p34"/>
          <p:cNvSpPr txBox="1"/>
          <p:nvPr>
            <p:ph idx="1" type="subTitle"/>
          </p:nvPr>
        </p:nvSpPr>
        <p:spPr>
          <a:xfrm>
            <a:off x="6826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Neural Networks - Layers Example</a:t>
            </a:r>
            <a:endParaRPr>
              <a:solidFill>
                <a:srgbClr val="38761D"/>
              </a:solidFill>
            </a:endParaRPr>
          </a:p>
        </p:txBody>
      </p:sp>
      <p:pic>
        <p:nvPicPr>
          <p:cNvPr id="214" name="Google Shape;214;p34"/>
          <p:cNvPicPr preferRelativeResize="0"/>
          <p:nvPr/>
        </p:nvPicPr>
        <p:blipFill>
          <a:blip r:embed="rId3">
            <a:alphaModFix/>
          </a:blip>
          <a:stretch>
            <a:fillRect/>
          </a:stretch>
        </p:blipFill>
        <p:spPr>
          <a:xfrm>
            <a:off x="0" y="0"/>
            <a:ext cx="1466275" cy="730575"/>
          </a:xfrm>
          <a:prstGeom prst="rect">
            <a:avLst/>
          </a:prstGeom>
          <a:noFill/>
          <a:ln>
            <a:noFill/>
          </a:ln>
        </p:spPr>
      </p:pic>
      <p:sp>
        <p:nvSpPr>
          <p:cNvPr id="215" name="Google Shape;215;p34"/>
          <p:cNvSpPr txBox="1"/>
          <p:nvPr/>
        </p:nvSpPr>
        <p:spPr>
          <a:xfrm>
            <a:off x="824850" y="730575"/>
            <a:ext cx="7070100" cy="405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Layer Approach Example - Connect Hidden and Output Layers</a:t>
            </a:r>
            <a:endParaRPr b="1" sz="1200">
              <a:solidFill>
                <a:schemeClr val="dk1"/>
              </a:solidFill>
            </a:endParaRPr>
          </a:p>
          <a:p>
            <a:pPr indent="0" lvl="0" marL="0" rtl="0" algn="l">
              <a:lnSpc>
                <a:spcPct val="115000"/>
              </a:lnSpc>
              <a:spcBef>
                <a:spcPts val="1100"/>
              </a:spcBef>
              <a:spcAft>
                <a:spcPts val="0"/>
              </a:spcAft>
              <a:buNone/>
            </a:pPr>
            <a:r>
              <a:rPr lang="en" sz="1200">
                <a:solidFill>
                  <a:schemeClr val="dk1"/>
                </a:solidFill>
              </a:rPr>
              <a:t>Next, we create the hidden layer by instantiating another </a:t>
            </a:r>
            <a:r>
              <a:rPr lang="en" sz="1200">
                <a:solidFill>
                  <a:schemeClr val="dk1"/>
                </a:solidFill>
                <a:highlight>
                  <a:srgbClr val="EFF0F1"/>
                </a:highlight>
              </a:rPr>
              <a:t>Dense()</a:t>
            </a:r>
            <a:r>
              <a:rPr lang="en" sz="1200">
                <a:solidFill>
                  <a:schemeClr val="dk1"/>
                </a:solidFill>
              </a:rPr>
              <a:t> class object with ten nodes, and using it as a callable, we (fully) connect it to the </a:t>
            </a:r>
            <a:r>
              <a:rPr lang="en" sz="1200">
                <a:solidFill>
                  <a:schemeClr val="dk1"/>
                </a:solidFill>
                <a:highlight>
                  <a:srgbClr val="EFF0F1"/>
                </a:highlight>
              </a:rPr>
              <a:t>input</a:t>
            </a:r>
            <a:r>
              <a:rPr lang="en" sz="1200">
                <a:solidFill>
                  <a:schemeClr val="dk1"/>
                </a:solidFill>
              </a:rPr>
              <a:t> layer. Then we create the output layer by instantiating another </a:t>
            </a:r>
            <a:r>
              <a:rPr lang="en" sz="1200">
                <a:solidFill>
                  <a:schemeClr val="dk1"/>
                </a:solidFill>
                <a:highlight>
                  <a:srgbClr val="EFF0F1"/>
                </a:highlight>
              </a:rPr>
              <a:t>Dense()</a:t>
            </a:r>
            <a:r>
              <a:rPr lang="en" sz="1200">
                <a:solidFill>
                  <a:schemeClr val="dk1"/>
                </a:solidFill>
              </a:rPr>
              <a:t> class object with one node, and using it as a callable, we (fully) connect it to the </a:t>
            </a:r>
            <a:r>
              <a:rPr lang="en" sz="1200">
                <a:solidFill>
                  <a:schemeClr val="dk1"/>
                </a:solidFill>
                <a:highlight>
                  <a:srgbClr val="EFF0F1"/>
                </a:highlight>
              </a:rPr>
              <a:t>hidden</a:t>
            </a:r>
            <a:r>
              <a:rPr lang="en" sz="1200">
                <a:solidFill>
                  <a:schemeClr val="dk1"/>
                </a:solidFill>
              </a:rPr>
              <a:t> layer.</a:t>
            </a:r>
            <a:endParaRPr sz="1200">
              <a:solidFill>
                <a:schemeClr val="dk1"/>
              </a:solidFill>
            </a:endParaRPr>
          </a:p>
          <a:p>
            <a:pPr indent="0" lvl="0" marL="0" rtl="0" algn="l">
              <a:lnSpc>
                <a:spcPct val="115000"/>
              </a:lnSpc>
              <a:spcBef>
                <a:spcPts val="1100"/>
              </a:spcBef>
              <a:spcAft>
                <a:spcPts val="0"/>
              </a:spcAft>
              <a:buNone/>
            </a:pPr>
            <a:r>
              <a:rPr lang="en" sz="1200">
                <a:solidFill>
                  <a:schemeClr val="dk1"/>
                </a:solidFill>
              </a:rPr>
              <a:t>Finally, we put it altogether by instantiating a </a:t>
            </a:r>
            <a:r>
              <a:rPr b="1" lang="en" sz="1200">
                <a:solidFill>
                  <a:schemeClr val="dk1"/>
                </a:solidFill>
                <a:highlight>
                  <a:srgbClr val="EFF0F1"/>
                </a:highlight>
              </a:rPr>
              <a:t>Model()</a:t>
            </a:r>
            <a:r>
              <a:rPr b="1" lang="en" sz="1200">
                <a:solidFill>
                  <a:schemeClr val="dk1"/>
                </a:solidFill>
              </a:rPr>
              <a:t> </a:t>
            </a:r>
            <a:r>
              <a:rPr lang="en" sz="1200">
                <a:solidFill>
                  <a:schemeClr val="dk1"/>
                </a:solidFill>
              </a:rPr>
              <a:t>class object, passing it the (positional) parameters for the input vector and output layer.</a:t>
            </a:r>
            <a:endParaRPr sz="1200">
              <a:solidFill>
                <a:schemeClr val="dk1"/>
              </a:solidFill>
            </a:endParaRPr>
          </a:p>
        </p:txBody>
      </p:sp>
      <p:graphicFrame>
        <p:nvGraphicFramePr>
          <p:cNvPr id="216" name="Google Shape;216;p34"/>
          <p:cNvGraphicFramePr/>
          <p:nvPr/>
        </p:nvGraphicFramePr>
        <p:xfrm>
          <a:off x="938450" y="2787650"/>
          <a:ext cx="3000000" cy="3000000"/>
        </p:xfrm>
        <a:graphic>
          <a:graphicData uri="http://schemas.openxmlformats.org/drawingml/2006/table">
            <a:tbl>
              <a:tblPr>
                <a:noFill/>
                <a:tableStyleId>{B919AB72-B1D8-40D2-A9E9-02AD8994AEB8}</a:tableStyleId>
              </a:tblPr>
              <a:tblGrid>
                <a:gridCol w="7070100"/>
              </a:tblGrid>
              <a:tr h="12700">
                <a:tc>
                  <a:txBody>
                    <a:bodyPr>
                      <a:noAutofit/>
                    </a:bodyPr>
                    <a:lstStyle/>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keras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Input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Model</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keras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layers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Dense</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Create the input vector (13 elements).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inputs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Input</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13</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Create the first (input) layer (10 nodes) and connect it to the input vector.</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input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Dense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10</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inputs</a:t>
                      </a:r>
                      <a:r>
                        <a:rPr lang="en" sz="1000">
                          <a:solidFill>
                            <a:srgbClr val="616161"/>
                          </a:solidFill>
                          <a:latin typeface="Consolas"/>
                          <a:ea typeface="Consolas"/>
                          <a:cs typeface="Consolas"/>
                          <a:sym typeface="Consolas"/>
                        </a:rPr>
                        <a:t>)</a:t>
                      </a:r>
                      <a:endParaRPr sz="1000">
                        <a:solidFill>
                          <a:srgbClr val="61616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Create the next (hidden) layer (10 nodes) and connect it to the input layer.</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hidden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Dense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10</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input</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Create the output layer (1 node) and connect it to the previous (hidden) layer.</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output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Dense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hidden</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Now let's create the neural network, specifying the input layer and output layer.</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model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inputs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output</a:t>
                      </a:r>
                      <a:r>
                        <a:rPr lang="en" sz="1000">
                          <a:solidFill>
                            <a:srgbClr val="616161"/>
                          </a:solidFill>
                          <a:latin typeface="Consolas"/>
                          <a:ea typeface="Consolas"/>
                          <a:cs typeface="Consolas"/>
                          <a:sym typeface="Consolas"/>
                        </a:rPr>
                        <a:t>)</a:t>
                      </a:r>
                      <a:endParaRPr sz="1000">
                        <a:solidFill>
                          <a:srgbClr val="616161"/>
                        </a:solidFill>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2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92" name="Shape 1792"/>
        <p:cNvGrpSpPr/>
        <p:nvPr/>
      </p:nvGrpSpPr>
      <p:grpSpPr>
        <a:xfrm>
          <a:off x="0" y="0"/>
          <a:ext cx="0" cy="0"/>
          <a:chOff x="0" y="0"/>
          <a:chExt cx="0" cy="0"/>
        </a:xfrm>
      </p:grpSpPr>
      <p:sp>
        <p:nvSpPr>
          <p:cNvPr id="1793" name="Google Shape;1793;p232"/>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Image Augmentation - Lighting / OpenCV</a:t>
            </a:r>
            <a:endParaRPr>
              <a:solidFill>
                <a:srgbClr val="38761D"/>
              </a:solidFill>
            </a:endParaRPr>
          </a:p>
        </p:txBody>
      </p:sp>
      <p:pic>
        <p:nvPicPr>
          <p:cNvPr id="1794" name="Google Shape;1794;p232"/>
          <p:cNvPicPr preferRelativeResize="0"/>
          <p:nvPr/>
        </p:nvPicPr>
        <p:blipFill>
          <a:blip r:embed="rId3">
            <a:alphaModFix/>
          </a:blip>
          <a:stretch>
            <a:fillRect/>
          </a:stretch>
        </p:blipFill>
        <p:spPr>
          <a:xfrm>
            <a:off x="0" y="0"/>
            <a:ext cx="1466275" cy="730575"/>
          </a:xfrm>
          <a:prstGeom prst="rect">
            <a:avLst/>
          </a:prstGeom>
          <a:noFill/>
          <a:ln>
            <a:noFill/>
          </a:ln>
        </p:spPr>
      </p:pic>
      <p:sp>
        <p:nvSpPr>
          <p:cNvPr id="1795" name="Google Shape;1795;p232"/>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Image Augmentation - Lighting / OpenCV</a:t>
            </a:r>
            <a:endParaRPr i="1"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There are a number of </a:t>
            </a:r>
            <a:r>
              <a:rPr b="1" lang="en" sz="1200">
                <a:solidFill>
                  <a:srgbClr val="0000FF"/>
                </a:solidFill>
              </a:rPr>
              <a:t>techniques for changing lighting</a:t>
            </a:r>
            <a:r>
              <a:rPr lang="en" sz="1200">
                <a:solidFill>
                  <a:schemeClr val="dk1"/>
                </a:solidFill>
              </a:rPr>
              <a:t>. For example:</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304800" lvl="0" marL="1371600" rtl="0" algn="l">
              <a:lnSpc>
                <a:spcPct val="115000"/>
              </a:lnSpc>
              <a:spcBef>
                <a:spcPts val="0"/>
              </a:spcBef>
              <a:spcAft>
                <a:spcPts val="0"/>
              </a:spcAft>
              <a:buClr>
                <a:srgbClr val="38761D"/>
              </a:buClr>
              <a:buSzPts val="1200"/>
              <a:buChar char="●"/>
            </a:pPr>
            <a:r>
              <a:rPr b="1" lang="en" sz="1200">
                <a:solidFill>
                  <a:srgbClr val="38761D"/>
                </a:solidFill>
              </a:rPr>
              <a:t>Apply a uniform multiplier on each pixel.</a:t>
            </a:r>
            <a:endParaRPr b="1" sz="1200">
              <a:solidFill>
                <a:srgbClr val="38761D"/>
              </a:solidFill>
            </a:endParaRPr>
          </a:p>
          <a:p>
            <a:pPr indent="-304800" lvl="0" marL="1371600" rtl="0" algn="l">
              <a:lnSpc>
                <a:spcPct val="115000"/>
              </a:lnSpc>
              <a:spcBef>
                <a:spcPts val="0"/>
              </a:spcBef>
              <a:spcAft>
                <a:spcPts val="0"/>
              </a:spcAft>
              <a:buClr>
                <a:srgbClr val="38761D"/>
              </a:buClr>
              <a:buSzPts val="1200"/>
              <a:buChar char="●"/>
            </a:pPr>
            <a:r>
              <a:rPr b="1" lang="en" sz="1200">
                <a:solidFill>
                  <a:srgbClr val="38761D"/>
                </a:solidFill>
              </a:rPr>
              <a:t>Apply specific multiplier per channel on each pixel.</a:t>
            </a:r>
            <a:endParaRPr b="1" sz="1200">
              <a:solidFill>
                <a:srgbClr val="38761D"/>
              </a:solidFill>
            </a:endParaRPr>
          </a:p>
          <a:p>
            <a:pPr indent="-304800" lvl="0" marL="1371600" rtl="0" algn="l">
              <a:lnSpc>
                <a:spcPct val="115000"/>
              </a:lnSpc>
              <a:spcBef>
                <a:spcPts val="0"/>
              </a:spcBef>
              <a:spcAft>
                <a:spcPts val="0"/>
              </a:spcAft>
              <a:buClr>
                <a:srgbClr val="38761D"/>
              </a:buClr>
              <a:buSzPts val="1200"/>
              <a:buChar char="●"/>
            </a:pPr>
            <a:r>
              <a:rPr b="1" lang="en" sz="1200">
                <a:solidFill>
                  <a:srgbClr val="38761D"/>
                </a:solidFill>
              </a:rPr>
              <a:t>Apply specific multiplier per range of pixel values on each pixel.</a:t>
            </a:r>
            <a:endParaRPr b="1" sz="1200">
              <a:solidFill>
                <a:srgbClr val="38761D"/>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The code below demonstrates using the </a:t>
            </a:r>
            <a:r>
              <a:rPr lang="en" sz="1200">
                <a:solidFill>
                  <a:srgbClr val="0D904F"/>
                </a:solidFill>
                <a:latin typeface="Consolas"/>
                <a:ea typeface="Consolas"/>
                <a:cs typeface="Consolas"/>
                <a:sym typeface="Consolas"/>
              </a:rPr>
              <a:t>OpenCV</a:t>
            </a:r>
            <a:r>
              <a:rPr lang="en" sz="1200">
                <a:solidFill>
                  <a:schemeClr val="dk1"/>
                </a:solidFill>
              </a:rPr>
              <a:t> method </a:t>
            </a:r>
            <a:r>
              <a:rPr lang="en" sz="1200">
                <a:solidFill>
                  <a:srgbClr val="0D904F"/>
                </a:solidFill>
                <a:latin typeface="Consolas"/>
                <a:ea typeface="Consolas"/>
                <a:cs typeface="Consolas"/>
                <a:sym typeface="Consolas"/>
              </a:rPr>
              <a:t>convertScaleAbs()</a:t>
            </a:r>
            <a:r>
              <a:rPr lang="en" sz="1200">
                <a:solidFill>
                  <a:schemeClr val="dk1"/>
                </a:solidFill>
              </a:rPr>
              <a:t>. This method applies a uniform multiplier across the pixels and a delta added to each value, specified by the parameters </a:t>
            </a:r>
            <a:r>
              <a:rPr lang="en" sz="1200">
                <a:solidFill>
                  <a:srgbClr val="0D904F"/>
                </a:solidFill>
                <a:latin typeface="Consolas"/>
                <a:ea typeface="Consolas"/>
                <a:cs typeface="Consolas"/>
                <a:sym typeface="Consolas"/>
              </a:rPr>
              <a:t>alpha</a:t>
            </a:r>
            <a:r>
              <a:rPr lang="en" sz="1200">
                <a:solidFill>
                  <a:schemeClr val="dk1"/>
                </a:solidFill>
              </a:rPr>
              <a:t> and </a:t>
            </a:r>
            <a:r>
              <a:rPr lang="en" sz="1200">
                <a:solidFill>
                  <a:srgbClr val="0D904F"/>
                </a:solidFill>
                <a:latin typeface="Consolas"/>
                <a:ea typeface="Consolas"/>
                <a:cs typeface="Consolas"/>
                <a:sym typeface="Consolas"/>
              </a:rPr>
              <a:t>beta</a:t>
            </a:r>
            <a:r>
              <a:rPr lang="en" sz="1200">
                <a:solidFill>
                  <a:schemeClr val="dk1"/>
                </a:solidFill>
              </a:rPr>
              <a:t>, respectively:</a:t>
            </a:r>
            <a:endParaRPr sz="1200">
              <a:solidFill>
                <a:schemeClr val="dk1"/>
              </a:solidFill>
            </a:endParaRPr>
          </a:p>
          <a:p>
            <a:pPr indent="0" lvl="0" marL="0" rtl="0" algn="l">
              <a:lnSpc>
                <a:spcPct val="115000"/>
              </a:lnSpc>
              <a:spcBef>
                <a:spcPts val="0"/>
              </a:spcBef>
              <a:spcAft>
                <a:spcPts val="0"/>
              </a:spcAft>
              <a:buNone/>
            </a:pPr>
            <a:r>
              <a:t/>
            </a:r>
            <a:endParaRPr b="1" sz="1200">
              <a:solidFill>
                <a:srgbClr val="0000FF"/>
              </a:solidFill>
            </a:endParaRPr>
          </a:p>
          <a:p>
            <a:pPr indent="0" lvl="0" marL="457200" rtl="0" algn="l">
              <a:lnSpc>
                <a:spcPct val="115000"/>
              </a:lnSpc>
              <a:spcBef>
                <a:spcPts val="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796" name="Google Shape;1796;p232"/>
          <p:cNvGraphicFramePr/>
          <p:nvPr/>
        </p:nvGraphicFramePr>
        <p:xfrm>
          <a:off x="552675" y="2991713"/>
          <a:ext cx="3000000" cy="3000000"/>
        </p:xfrm>
        <a:graphic>
          <a:graphicData uri="http://schemas.openxmlformats.org/drawingml/2006/table">
            <a:tbl>
              <a:tblPr>
                <a:noFill/>
                <a:tableStyleId>{B919AB72-B1D8-40D2-A9E9-02AD8994AEB8}</a:tableStyleId>
              </a:tblPr>
              <a:tblGrid>
                <a:gridCol w="4860550"/>
              </a:tblGrid>
              <a:tr h="609425">
                <a:tc>
                  <a:txBody>
                    <a:bodyPr>
                      <a:noAutofit/>
                    </a:bodyPr>
                    <a:lstStyle/>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cv2</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image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cv2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imread</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'apple.jpg'</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contrast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0.5</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brightness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40</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scale the pixel values and then convert back to uint8</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image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cv2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convertScaleAbs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image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alpha</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contrast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beta</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brightness</a:t>
                      </a:r>
                      <a:r>
                        <a:rPr lang="en" sz="1000">
                          <a:solidFill>
                            <a:srgbClr val="616161"/>
                          </a:solidFill>
                          <a:latin typeface="Consolas"/>
                          <a:ea typeface="Consolas"/>
                          <a:cs typeface="Consolas"/>
                          <a:sym typeface="Consolas"/>
                        </a:rPr>
                        <a:t>)</a:t>
                      </a:r>
                      <a:endParaRPr sz="1000">
                        <a:solidFill>
                          <a:srgbClr val="616161"/>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pic>
        <p:nvPicPr>
          <p:cNvPr id="1797" name="Google Shape;1797;p232"/>
          <p:cNvPicPr preferRelativeResize="0"/>
          <p:nvPr/>
        </p:nvPicPr>
        <p:blipFill>
          <a:blip r:embed="rId4">
            <a:alphaModFix/>
          </a:blip>
          <a:stretch>
            <a:fillRect/>
          </a:stretch>
        </p:blipFill>
        <p:spPr>
          <a:xfrm>
            <a:off x="6608975" y="3256575"/>
            <a:ext cx="962025" cy="1190625"/>
          </a:xfrm>
          <a:prstGeom prst="rect">
            <a:avLst/>
          </a:prstGeom>
          <a:noFill/>
          <a:ln>
            <a:noFill/>
          </a:ln>
        </p:spPr>
      </p:pic>
    </p:spTree>
  </p:cSld>
  <p:clrMapOvr>
    <a:masterClrMapping/>
  </p:clrMapOvr>
</p:sld>
</file>

<file path=ppt/slides/slide2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01" name="Shape 1801"/>
        <p:cNvGrpSpPr/>
        <p:nvPr/>
      </p:nvGrpSpPr>
      <p:grpSpPr>
        <a:xfrm>
          <a:off x="0" y="0"/>
          <a:ext cx="0" cy="0"/>
          <a:chOff x="0" y="0"/>
          <a:chExt cx="0" cy="0"/>
        </a:xfrm>
      </p:grpSpPr>
      <p:sp>
        <p:nvSpPr>
          <p:cNvPr id="1802" name="Google Shape;1802;p233"/>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Image Augmentation - Lighting / OpenCV</a:t>
            </a:r>
            <a:endParaRPr>
              <a:solidFill>
                <a:srgbClr val="38761D"/>
              </a:solidFill>
            </a:endParaRPr>
          </a:p>
        </p:txBody>
      </p:sp>
      <p:pic>
        <p:nvPicPr>
          <p:cNvPr id="1803" name="Google Shape;1803;p233"/>
          <p:cNvPicPr preferRelativeResize="0"/>
          <p:nvPr/>
        </p:nvPicPr>
        <p:blipFill>
          <a:blip r:embed="rId3">
            <a:alphaModFix/>
          </a:blip>
          <a:stretch>
            <a:fillRect/>
          </a:stretch>
        </p:blipFill>
        <p:spPr>
          <a:xfrm>
            <a:off x="0" y="0"/>
            <a:ext cx="1466275" cy="730575"/>
          </a:xfrm>
          <a:prstGeom prst="rect">
            <a:avLst/>
          </a:prstGeom>
          <a:noFill/>
          <a:ln>
            <a:noFill/>
          </a:ln>
        </p:spPr>
      </p:pic>
      <p:sp>
        <p:nvSpPr>
          <p:cNvPr id="1804" name="Google Shape;1804;p233"/>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Image Augmentation - Lighting / OpenCV</a:t>
            </a:r>
            <a:endParaRPr i="1"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Below is an example of applying a multiplier per channel:</a:t>
            </a:r>
            <a:endParaRPr sz="1200">
              <a:solidFill>
                <a:schemeClr val="dk1"/>
              </a:solidFill>
            </a:endParaRPr>
          </a:p>
          <a:p>
            <a:pPr indent="0" lvl="0" marL="0" rtl="0" algn="l">
              <a:lnSpc>
                <a:spcPct val="115000"/>
              </a:lnSpc>
              <a:spcBef>
                <a:spcPts val="0"/>
              </a:spcBef>
              <a:spcAft>
                <a:spcPts val="0"/>
              </a:spcAft>
              <a:buNone/>
            </a:pPr>
            <a:r>
              <a:t/>
            </a:r>
            <a:endParaRPr b="1" sz="1200">
              <a:solidFill>
                <a:srgbClr val="0000FF"/>
              </a:solidFill>
            </a:endParaRPr>
          </a:p>
          <a:p>
            <a:pPr indent="0" lvl="0" marL="457200" rtl="0" algn="l">
              <a:lnSpc>
                <a:spcPct val="115000"/>
              </a:lnSpc>
              <a:spcBef>
                <a:spcPts val="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805" name="Google Shape;1805;p233"/>
          <p:cNvGraphicFramePr/>
          <p:nvPr/>
        </p:nvGraphicFramePr>
        <p:xfrm>
          <a:off x="546800" y="2119738"/>
          <a:ext cx="3000000" cy="3000000"/>
        </p:xfrm>
        <a:graphic>
          <a:graphicData uri="http://schemas.openxmlformats.org/drawingml/2006/table">
            <a:tbl>
              <a:tblPr>
                <a:noFill/>
                <a:tableStyleId>{B919AB72-B1D8-40D2-A9E9-02AD8994AEB8}</a:tableStyleId>
              </a:tblPr>
              <a:tblGrid>
                <a:gridCol w="4860550"/>
              </a:tblGrid>
              <a:tr h="609425">
                <a:tc>
                  <a:txBody>
                    <a:bodyPr>
                      <a:noAutofit/>
                    </a:bodyPr>
                    <a:lstStyle/>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cv2</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numpy </a:t>
                      </a:r>
                      <a:r>
                        <a:rPr lang="en" sz="1000">
                          <a:solidFill>
                            <a:srgbClr val="9C27B0"/>
                          </a:solidFill>
                          <a:latin typeface="Consolas"/>
                          <a:ea typeface="Consolas"/>
                          <a:cs typeface="Consolas"/>
                          <a:sym typeface="Consolas"/>
                        </a:rPr>
                        <a:t>as</a:t>
                      </a:r>
                      <a:r>
                        <a:rPr lang="en" sz="1000">
                          <a:solidFill>
                            <a:schemeClr val="dk1"/>
                          </a:solidFill>
                          <a:latin typeface="Consolas"/>
                          <a:ea typeface="Consolas"/>
                          <a:cs typeface="Consolas"/>
                          <a:sym typeface="Consolas"/>
                        </a:rPr>
                        <a:t> np</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matplotlib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pyplot </a:t>
                      </a:r>
                      <a:r>
                        <a:rPr lang="en" sz="1000">
                          <a:solidFill>
                            <a:srgbClr val="9C27B0"/>
                          </a:solidFill>
                          <a:latin typeface="Consolas"/>
                          <a:ea typeface="Consolas"/>
                          <a:cs typeface="Consolas"/>
                          <a:sym typeface="Consolas"/>
                        </a:rPr>
                        <a:t>as</a:t>
                      </a:r>
                      <a:r>
                        <a:rPr lang="en" sz="1000">
                          <a:solidFill>
                            <a:schemeClr val="dk1"/>
                          </a:solidFill>
                          <a:latin typeface="Consolas"/>
                          <a:ea typeface="Consolas"/>
                          <a:cs typeface="Consolas"/>
                          <a:sym typeface="Consolas"/>
                        </a:rPr>
                        <a:t> plt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image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cv2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imread</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'apple.jpg'</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multiplier: Blue* 1.7, Green * 0.2, Red * 0.1</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image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image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np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array</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1.7</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0.2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0.1</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image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image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astype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np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uint8</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plt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imshow</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image</a:t>
                      </a:r>
                      <a:r>
                        <a:rPr lang="en" sz="1000">
                          <a:solidFill>
                            <a:srgbClr val="616161"/>
                          </a:solidFill>
                          <a:latin typeface="Consolas"/>
                          <a:ea typeface="Consolas"/>
                          <a:cs typeface="Consolas"/>
                          <a:sym typeface="Consolas"/>
                        </a:rPr>
                        <a:t>)</a:t>
                      </a:r>
                      <a:endParaRPr sz="1000">
                        <a:solidFill>
                          <a:srgbClr val="616161"/>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pic>
        <p:nvPicPr>
          <p:cNvPr id="1806" name="Google Shape;1806;p233"/>
          <p:cNvPicPr preferRelativeResize="0"/>
          <p:nvPr/>
        </p:nvPicPr>
        <p:blipFill>
          <a:blip r:embed="rId4">
            <a:alphaModFix/>
          </a:blip>
          <a:stretch>
            <a:fillRect/>
          </a:stretch>
        </p:blipFill>
        <p:spPr>
          <a:xfrm>
            <a:off x="6568525" y="2430900"/>
            <a:ext cx="1123950" cy="1390650"/>
          </a:xfrm>
          <a:prstGeom prst="rect">
            <a:avLst/>
          </a:prstGeom>
          <a:noFill/>
          <a:ln>
            <a:noFill/>
          </a:ln>
        </p:spPr>
      </p:pic>
    </p:spTree>
  </p:cSld>
  <p:clrMapOvr>
    <a:masterClrMapping/>
  </p:clrMapOvr>
</p:sld>
</file>

<file path=ppt/slides/slide2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10" name="Shape 1810"/>
        <p:cNvGrpSpPr/>
        <p:nvPr/>
      </p:nvGrpSpPr>
      <p:grpSpPr>
        <a:xfrm>
          <a:off x="0" y="0"/>
          <a:ext cx="0" cy="0"/>
          <a:chOff x="0" y="0"/>
          <a:chExt cx="0" cy="0"/>
        </a:xfrm>
      </p:grpSpPr>
      <p:sp>
        <p:nvSpPr>
          <p:cNvPr id="1811" name="Google Shape;1811;p234"/>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Image Augmentation in Keras</a:t>
            </a:r>
            <a:endParaRPr>
              <a:solidFill>
                <a:srgbClr val="38761D"/>
              </a:solidFill>
            </a:endParaRPr>
          </a:p>
        </p:txBody>
      </p:sp>
      <p:pic>
        <p:nvPicPr>
          <p:cNvPr id="1812" name="Google Shape;1812;p234"/>
          <p:cNvPicPr preferRelativeResize="0"/>
          <p:nvPr/>
        </p:nvPicPr>
        <p:blipFill>
          <a:blip r:embed="rId3">
            <a:alphaModFix/>
          </a:blip>
          <a:stretch>
            <a:fillRect/>
          </a:stretch>
        </p:blipFill>
        <p:spPr>
          <a:xfrm>
            <a:off x="0" y="0"/>
            <a:ext cx="1466275" cy="730575"/>
          </a:xfrm>
          <a:prstGeom prst="rect">
            <a:avLst/>
          </a:prstGeom>
          <a:noFill/>
          <a:ln>
            <a:noFill/>
          </a:ln>
        </p:spPr>
      </p:pic>
      <p:sp>
        <p:nvSpPr>
          <p:cNvPr id="1813" name="Google Shape;1813;p234"/>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I</a:t>
            </a:r>
            <a:r>
              <a:rPr b="1" lang="en" sz="1200">
                <a:solidFill>
                  <a:schemeClr val="dk1"/>
                </a:solidFill>
              </a:rPr>
              <a:t>mage Augmentation in Keras</a:t>
            </a:r>
            <a:endParaRPr b="1"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1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The Keras image preprocessing module supports a wide variety of image augmentation with the class </a:t>
            </a:r>
            <a:r>
              <a:rPr lang="en" sz="1200">
                <a:solidFill>
                  <a:srgbClr val="0D904F"/>
                </a:solidFill>
                <a:latin typeface="Consolas"/>
                <a:ea typeface="Consolas"/>
                <a:cs typeface="Consolas"/>
                <a:sym typeface="Consolas"/>
              </a:rPr>
              <a:t>ImageDataGenerator</a:t>
            </a:r>
            <a:r>
              <a:rPr lang="en" sz="1200">
                <a:solidFill>
                  <a:schemeClr val="dk1"/>
                </a:solidFill>
              </a:rPr>
              <a:t>. The </a:t>
            </a:r>
            <a:r>
              <a:rPr lang="en" sz="1200">
                <a:solidFill>
                  <a:srgbClr val="0D904F"/>
                </a:solidFill>
                <a:latin typeface="Consolas"/>
                <a:ea typeface="Consolas"/>
                <a:cs typeface="Consolas"/>
                <a:sym typeface="Consolas"/>
              </a:rPr>
              <a:t>ImageDataGenerator</a:t>
            </a:r>
            <a:r>
              <a:rPr lang="en" sz="1200">
                <a:solidFill>
                  <a:schemeClr val="dk1"/>
                </a:solidFill>
              </a:rPr>
              <a:t> class </a:t>
            </a:r>
            <a:r>
              <a:rPr b="1" lang="en" sz="1200">
                <a:solidFill>
                  <a:srgbClr val="0000FF"/>
                </a:solidFill>
              </a:rPr>
              <a:t>creates a generator for generating batches of augmented images</a:t>
            </a:r>
            <a:r>
              <a:rPr lang="en" sz="1200">
                <a:solidFill>
                  <a:schemeClr val="dk1"/>
                </a:solidFill>
              </a:rPr>
              <a:t>. The class initializer takes as input zero or more parameters for specifying the type of augmentation. Below are a few of the parameters:</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304800" lvl="0" marL="3200400" rtl="0" algn="l">
              <a:lnSpc>
                <a:spcPct val="115000"/>
              </a:lnSpc>
              <a:spcBef>
                <a:spcPts val="0"/>
              </a:spcBef>
              <a:spcAft>
                <a:spcPts val="0"/>
              </a:spcAft>
              <a:buClr>
                <a:schemeClr val="dk1"/>
              </a:buClr>
              <a:buSzPts val="1200"/>
              <a:buChar char="●"/>
            </a:pPr>
            <a:r>
              <a:rPr lang="en" sz="1200">
                <a:solidFill>
                  <a:schemeClr val="dk1"/>
                </a:solidFill>
              </a:rPr>
              <a:t>horizontal_flip=True</a:t>
            </a:r>
            <a:endParaRPr sz="1200">
              <a:solidFill>
                <a:schemeClr val="dk1"/>
              </a:solidFill>
            </a:endParaRPr>
          </a:p>
          <a:p>
            <a:pPr indent="-304800" lvl="0" marL="3200400" rtl="0" algn="l">
              <a:lnSpc>
                <a:spcPct val="115000"/>
              </a:lnSpc>
              <a:spcBef>
                <a:spcPts val="0"/>
              </a:spcBef>
              <a:spcAft>
                <a:spcPts val="0"/>
              </a:spcAft>
              <a:buClr>
                <a:schemeClr val="dk1"/>
              </a:buClr>
              <a:buSzPts val="1200"/>
              <a:buChar char="●"/>
            </a:pPr>
            <a:r>
              <a:rPr lang="en" sz="1200">
                <a:solidFill>
                  <a:schemeClr val="dk1"/>
                </a:solidFill>
              </a:rPr>
              <a:t>vertical_flip=True</a:t>
            </a:r>
            <a:endParaRPr sz="1200">
              <a:solidFill>
                <a:schemeClr val="dk1"/>
              </a:solidFill>
            </a:endParaRPr>
          </a:p>
          <a:p>
            <a:pPr indent="-304800" lvl="0" marL="3200400" rtl="0" algn="l">
              <a:lnSpc>
                <a:spcPct val="115000"/>
              </a:lnSpc>
              <a:spcBef>
                <a:spcPts val="0"/>
              </a:spcBef>
              <a:spcAft>
                <a:spcPts val="0"/>
              </a:spcAft>
              <a:buClr>
                <a:schemeClr val="dk1"/>
              </a:buClr>
              <a:buSzPts val="1200"/>
              <a:buChar char="●"/>
            </a:pPr>
            <a:r>
              <a:rPr lang="en" sz="1200">
                <a:solidFill>
                  <a:schemeClr val="dk1"/>
                </a:solidFill>
              </a:rPr>
              <a:t>rotation_range=degrees</a:t>
            </a:r>
            <a:endParaRPr sz="1200">
              <a:solidFill>
                <a:schemeClr val="dk1"/>
              </a:solidFill>
            </a:endParaRPr>
          </a:p>
          <a:p>
            <a:pPr indent="-304800" lvl="0" marL="3200400" rtl="0" algn="l">
              <a:lnSpc>
                <a:spcPct val="115000"/>
              </a:lnSpc>
              <a:spcBef>
                <a:spcPts val="0"/>
              </a:spcBef>
              <a:spcAft>
                <a:spcPts val="0"/>
              </a:spcAft>
              <a:buClr>
                <a:schemeClr val="dk1"/>
              </a:buClr>
              <a:buSzPts val="1200"/>
              <a:buChar char="●"/>
            </a:pPr>
            <a:r>
              <a:rPr lang="en" sz="1200">
                <a:solidFill>
                  <a:schemeClr val="dk1"/>
                </a:solidFill>
              </a:rPr>
              <a:t>zoom_range=(lower, upper)</a:t>
            </a:r>
            <a:endParaRPr sz="1200">
              <a:solidFill>
                <a:schemeClr val="dk1"/>
              </a:solidFill>
            </a:endParaRPr>
          </a:p>
          <a:p>
            <a:pPr indent="-304800" lvl="0" marL="3200400" rtl="0" algn="l">
              <a:lnSpc>
                <a:spcPct val="115000"/>
              </a:lnSpc>
              <a:spcBef>
                <a:spcPts val="0"/>
              </a:spcBef>
              <a:spcAft>
                <a:spcPts val="0"/>
              </a:spcAft>
              <a:buClr>
                <a:schemeClr val="dk1"/>
              </a:buClr>
              <a:buSzPts val="1200"/>
              <a:buChar char="●"/>
            </a:pPr>
            <a:r>
              <a:rPr lang="en" sz="1200">
                <a:solidFill>
                  <a:schemeClr val="dk1"/>
                </a:solidFill>
              </a:rPr>
              <a:t>width_shift_range=percent</a:t>
            </a:r>
            <a:endParaRPr sz="1200">
              <a:solidFill>
                <a:schemeClr val="dk1"/>
              </a:solidFill>
            </a:endParaRPr>
          </a:p>
          <a:p>
            <a:pPr indent="-304800" lvl="0" marL="3200400" rtl="0" algn="l">
              <a:lnSpc>
                <a:spcPct val="115000"/>
              </a:lnSpc>
              <a:spcBef>
                <a:spcPts val="0"/>
              </a:spcBef>
              <a:spcAft>
                <a:spcPts val="0"/>
              </a:spcAft>
              <a:buClr>
                <a:schemeClr val="dk1"/>
              </a:buClr>
              <a:buSzPts val="1200"/>
              <a:buChar char="●"/>
            </a:pPr>
            <a:r>
              <a:rPr lang="en" sz="1200">
                <a:solidFill>
                  <a:schemeClr val="dk1"/>
                </a:solidFill>
              </a:rPr>
              <a:t>height_shift_range=percent</a:t>
            </a:r>
            <a:endParaRPr sz="1200">
              <a:solidFill>
                <a:schemeClr val="dk1"/>
              </a:solidFill>
            </a:endParaRPr>
          </a:p>
          <a:p>
            <a:pPr indent="-304800" lvl="0" marL="3200400" rtl="0" algn="l">
              <a:lnSpc>
                <a:spcPct val="115000"/>
              </a:lnSpc>
              <a:spcBef>
                <a:spcPts val="0"/>
              </a:spcBef>
              <a:spcAft>
                <a:spcPts val="0"/>
              </a:spcAft>
              <a:buClr>
                <a:schemeClr val="dk1"/>
              </a:buClr>
              <a:buSzPts val="1200"/>
              <a:buChar char="●"/>
            </a:pPr>
            <a:r>
              <a:rPr lang="en" sz="1200">
                <a:solidFill>
                  <a:schemeClr val="dk1"/>
                </a:solidFill>
              </a:rPr>
              <a:t>brightness_range=(lower, upper)</a:t>
            </a:r>
            <a:endParaRPr sz="1200">
              <a:solidFill>
                <a:schemeClr val="dk1"/>
              </a:solidFill>
            </a:endParaRPr>
          </a:p>
          <a:p>
            <a:pPr indent="0" lvl="0" marL="0" rtl="0" algn="ctr">
              <a:lnSpc>
                <a:spcPct val="115000"/>
              </a:lnSpc>
              <a:spcBef>
                <a:spcPts val="110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2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17" name="Shape 1817"/>
        <p:cNvGrpSpPr/>
        <p:nvPr/>
      </p:nvGrpSpPr>
      <p:grpSpPr>
        <a:xfrm>
          <a:off x="0" y="0"/>
          <a:ext cx="0" cy="0"/>
          <a:chOff x="0" y="0"/>
          <a:chExt cx="0" cy="0"/>
        </a:xfrm>
      </p:grpSpPr>
      <p:sp>
        <p:nvSpPr>
          <p:cNvPr id="1818" name="Google Shape;1818;p235"/>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Image Augmentation - Flip / Keras</a:t>
            </a:r>
            <a:endParaRPr>
              <a:solidFill>
                <a:srgbClr val="38761D"/>
              </a:solidFill>
            </a:endParaRPr>
          </a:p>
        </p:txBody>
      </p:sp>
      <p:pic>
        <p:nvPicPr>
          <p:cNvPr id="1819" name="Google Shape;1819;p235"/>
          <p:cNvPicPr preferRelativeResize="0"/>
          <p:nvPr/>
        </p:nvPicPr>
        <p:blipFill>
          <a:blip r:embed="rId3">
            <a:alphaModFix/>
          </a:blip>
          <a:stretch>
            <a:fillRect/>
          </a:stretch>
        </p:blipFill>
        <p:spPr>
          <a:xfrm>
            <a:off x="0" y="0"/>
            <a:ext cx="1466275" cy="730575"/>
          </a:xfrm>
          <a:prstGeom prst="rect">
            <a:avLst/>
          </a:prstGeom>
          <a:noFill/>
          <a:ln>
            <a:noFill/>
          </a:ln>
        </p:spPr>
      </p:pic>
      <p:sp>
        <p:nvSpPr>
          <p:cNvPr id="1820" name="Google Shape;1820;p235"/>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Image Augmentation / Flip in Keras</a:t>
            </a:r>
            <a:endParaRPr i="1"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100">
                <a:solidFill>
                  <a:schemeClr val="dk1"/>
                </a:solidFill>
              </a:rPr>
              <a:t>In the next code example, we do the following:</a:t>
            </a:r>
            <a:br>
              <a:rPr lang="en" sz="1100">
                <a:solidFill>
                  <a:schemeClr val="dk1"/>
                </a:solidFill>
              </a:rPr>
            </a:br>
            <a:endParaRPr sz="1100">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sz="1100">
                <a:solidFill>
                  <a:schemeClr val="dk1"/>
                </a:solidFill>
              </a:rPr>
              <a:t>Read in a single image of an apple.</a:t>
            </a:r>
            <a:endParaRPr sz="1100">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sz="1100">
                <a:solidFill>
                  <a:schemeClr val="dk1"/>
                </a:solidFill>
              </a:rPr>
              <a:t>Create batch of one image (the apple).</a:t>
            </a:r>
            <a:endParaRPr sz="1100">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sz="1100">
                <a:solidFill>
                  <a:schemeClr val="dk1"/>
                </a:solidFill>
              </a:rPr>
              <a:t>Instantiate an </a:t>
            </a:r>
            <a:r>
              <a:rPr lang="en" sz="1100">
                <a:solidFill>
                  <a:srgbClr val="0D904F"/>
                </a:solidFill>
                <a:latin typeface="Consolas"/>
                <a:ea typeface="Consolas"/>
                <a:cs typeface="Consolas"/>
                <a:sym typeface="Consolas"/>
              </a:rPr>
              <a:t>ImageDataGenerator</a:t>
            </a:r>
            <a:r>
              <a:rPr lang="en" sz="1100">
                <a:solidFill>
                  <a:schemeClr val="dk1"/>
                </a:solidFill>
              </a:rPr>
              <a:t> object.</a:t>
            </a:r>
            <a:endParaRPr sz="1100">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sz="1100">
                <a:solidFill>
                  <a:schemeClr val="dk1"/>
                </a:solidFill>
              </a:rPr>
              <a:t>Initialize the </a:t>
            </a:r>
            <a:r>
              <a:rPr lang="en" sz="1100">
                <a:solidFill>
                  <a:srgbClr val="0D904F"/>
                </a:solidFill>
                <a:latin typeface="Consolas"/>
                <a:ea typeface="Consolas"/>
                <a:cs typeface="Consolas"/>
                <a:sym typeface="Consolas"/>
              </a:rPr>
              <a:t>ImageDataGenerator</a:t>
            </a:r>
            <a:r>
              <a:rPr lang="en" sz="1100">
                <a:solidFill>
                  <a:schemeClr val="dk1"/>
                </a:solidFill>
              </a:rPr>
              <a:t> with our augmentation options (in this case: horizontal and vertical flip).</a:t>
            </a:r>
            <a:endParaRPr sz="1100">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sz="1100">
                <a:solidFill>
                  <a:schemeClr val="dk1"/>
                </a:solidFill>
              </a:rPr>
              <a:t>Use the </a:t>
            </a:r>
            <a:r>
              <a:rPr lang="en" sz="1100">
                <a:solidFill>
                  <a:srgbClr val="0D904F"/>
                </a:solidFill>
                <a:latin typeface="Consolas"/>
                <a:ea typeface="Consolas"/>
                <a:cs typeface="Consolas"/>
                <a:sym typeface="Consolas"/>
              </a:rPr>
              <a:t>flow()</a:t>
            </a:r>
            <a:r>
              <a:rPr lang="en" sz="1100">
                <a:solidFill>
                  <a:schemeClr val="dk1"/>
                </a:solidFill>
              </a:rPr>
              <a:t> method of the </a:t>
            </a:r>
            <a:r>
              <a:rPr lang="en" sz="1100">
                <a:solidFill>
                  <a:srgbClr val="0D904F"/>
                </a:solidFill>
                <a:latin typeface="Consolas"/>
                <a:ea typeface="Consolas"/>
                <a:cs typeface="Consolas"/>
                <a:sym typeface="Consolas"/>
              </a:rPr>
              <a:t>ImageDataGenerator</a:t>
            </a:r>
            <a:r>
              <a:rPr lang="en" sz="1100">
                <a:solidFill>
                  <a:schemeClr val="dk1"/>
                </a:solidFill>
              </a:rPr>
              <a:t> method to create a batch generator.</a:t>
            </a:r>
            <a:endParaRPr sz="1100">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sz="1100">
                <a:solidFill>
                  <a:schemeClr val="dk1"/>
                </a:solidFill>
              </a:rPr>
              <a:t>Iterate through the generator 6 times, each time returning a batch of 1 image in x.</a:t>
            </a:r>
            <a:endParaRPr sz="1100">
              <a:solidFill>
                <a:schemeClr val="dk1"/>
              </a:solidFill>
            </a:endParaRPr>
          </a:p>
          <a:p>
            <a:pPr indent="-298450" lvl="1" marL="914400" rtl="0" algn="l">
              <a:lnSpc>
                <a:spcPct val="115000"/>
              </a:lnSpc>
              <a:spcBef>
                <a:spcPts val="0"/>
              </a:spcBef>
              <a:spcAft>
                <a:spcPts val="0"/>
              </a:spcAft>
              <a:buClr>
                <a:schemeClr val="dk1"/>
              </a:buClr>
              <a:buSzPts val="1100"/>
              <a:buAutoNum type="alphaLcPeriod"/>
            </a:pPr>
            <a:r>
              <a:rPr lang="en" sz="1100">
                <a:solidFill>
                  <a:schemeClr val="dk1"/>
                </a:solidFill>
              </a:rPr>
              <a:t>The generator will randomly select an augmentation (including no augmentation) per iteration.</a:t>
            </a:r>
            <a:endParaRPr sz="1100">
              <a:solidFill>
                <a:schemeClr val="dk1"/>
              </a:solidFill>
            </a:endParaRPr>
          </a:p>
          <a:p>
            <a:pPr indent="-298450" lvl="1" marL="914400" rtl="0" algn="l">
              <a:lnSpc>
                <a:spcPct val="115000"/>
              </a:lnSpc>
              <a:spcBef>
                <a:spcPts val="0"/>
              </a:spcBef>
              <a:spcAft>
                <a:spcPts val="0"/>
              </a:spcAft>
              <a:buClr>
                <a:schemeClr val="dk1"/>
              </a:buClr>
              <a:buSzPts val="1100"/>
              <a:buAutoNum type="alphaLcPeriod"/>
            </a:pPr>
            <a:r>
              <a:rPr lang="en" sz="1100">
                <a:solidFill>
                  <a:schemeClr val="dk1"/>
                </a:solidFill>
              </a:rPr>
              <a:t>After transformation (augmentation), the pixel values will be 32-bit float.</a:t>
            </a:r>
            <a:endParaRPr sz="1100">
              <a:solidFill>
                <a:schemeClr val="dk1"/>
              </a:solidFill>
            </a:endParaRPr>
          </a:p>
          <a:p>
            <a:pPr indent="-298450" lvl="1" marL="914400" rtl="0" algn="l">
              <a:lnSpc>
                <a:spcPct val="115000"/>
              </a:lnSpc>
              <a:spcBef>
                <a:spcPts val="0"/>
              </a:spcBef>
              <a:spcAft>
                <a:spcPts val="0"/>
              </a:spcAft>
              <a:buClr>
                <a:schemeClr val="dk1"/>
              </a:buClr>
              <a:buSzPts val="1100"/>
              <a:buAutoNum type="alphaLcPeriod"/>
            </a:pPr>
            <a:r>
              <a:rPr lang="en" sz="1100">
                <a:solidFill>
                  <a:schemeClr val="dk1"/>
                </a:solidFill>
              </a:rPr>
              <a:t>Change the data type of the pixels back to 8-bit integer, for displaying using matplotlib.</a:t>
            </a:r>
            <a:endParaRPr sz="1100">
              <a:solidFill>
                <a:schemeClr val="dk1"/>
              </a:solidFill>
            </a:endParaRPr>
          </a:p>
          <a:p>
            <a:pPr indent="0" lvl="0" marL="0" rtl="0" algn="ctr">
              <a:lnSpc>
                <a:spcPct val="115000"/>
              </a:lnSpc>
              <a:spcBef>
                <a:spcPts val="110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2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24" name="Shape 1824"/>
        <p:cNvGrpSpPr/>
        <p:nvPr/>
      </p:nvGrpSpPr>
      <p:grpSpPr>
        <a:xfrm>
          <a:off x="0" y="0"/>
          <a:ext cx="0" cy="0"/>
          <a:chOff x="0" y="0"/>
          <a:chExt cx="0" cy="0"/>
        </a:xfrm>
      </p:grpSpPr>
      <p:sp>
        <p:nvSpPr>
          <p:cNvPr id="1825" name="Google Shape;1825;p236"/>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Image Augmentation - Flip / Keras</a:t>
            </a:r>
            <a:endParaRPr>
              <a:solidFill>
                <a:srgbClr val="38761D"/>
              </a:solidFill>
            </a:endParaRPr>
          </a:p>
        </p:txBody>
      </p:sp>
      <p:pic>
        <p:nvPicPr>
          <p:cNvPr id="1826" name="Google Shape;1826;p236"/>
          <p:cNvPicPr preferRelativeResize="0"/>
          <p:nvPr/>
        </p:nvPicPr>
        <p:blipFill>
          <a:blip r:embed="rId3">
            <a:alphaModFix/>
          </a:blip>
          <a:stretch>
            <a:fillRect/>
          </a:stretch>
        </p:blipFill>
        <p:spPr>
          <a:xfrm>
            <a:off x="0" y="0"/>
            <a:ext cx="1466275" cy="730575"/>
          </a:xfrm>
          <a:prstGeom prst="rect">
            <a:avLst/>
          </a:prstGeom>
          <a:noFill/>
          <a:ln>
            <a:noFill/>
          </a:ln>
        </p:spPr>
      </p:pic>
      <p:sp>
        <p:nvSpPr>
          <p:cNvPr id="1827" name="Google Shape;1827;p236"/>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Image Augmentation - Flip with Keras</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828" name="Google Shape;1828;p236"/>
          <p:cNvGraphicFramePr/>
          <p:nvPr/>
        </p:nvGraphicFramePr>
        <p:xfrm>
          <a:off x="546825" y="1285513"/>
          <a:ext cx="3000000" cy="3000000"/>
        </p:xfrm>
        <a:graphic>
          <a:graphicData uri="http://schemas.openxmlformats.org/drawingml/2006/table">
            <a:tbl>
              <a:tblPr>
                <a:noFill/>
                <a:tableStyleId>{B919AB72-B1D8-40D2-A9E9-02AD8994AEB8}</a:tableStyleId>
              </a:tblPr>
              <a:tblGrid>
                <a:gridCol w="7862400"/>
              </a:tblGrid>
              <a:tr h="609425">
                <a:tc>
                  <a:txBody>
                    <a:bodyPr>
                      <a:noAutofit/>
                    </a:bodyPr>
                    <a:lstStyle/>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from</a:t>
                      </a:r>
                      <a:r>
                        <a:rPr lang="en" sz="1000">
                          <a:latin typeface="Consolas"/>
                          <a:ea typeface="Consolas"/>
                          <a:cs typeface="Consolas"/>
                          <a:sym typeface="Consolas"/>
                        </a:rPr>
                        <a:t> keras</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preprocessing</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image </a:t>
                      </a:r>
                      <a:r>
                        <a:rPr lang="en" sz="1000">
                          <a:solidFill>
                            <a:srgbClr val="9C27B0"/>
                          </a:solidFill>
                          <a:latin typeface="Consolas"/>
                          <a:ea typeface="Consolas"/>
                          <a:cs typeface="Consolas"/>
                          <a:sym typeface="Consolas"/>
                        </a:rPr>
                        <a:t>import</a:t>
                      </a:r>
                      <a:r>
                        <a:rPr lang="en" sz="1000">
                          <a:latin typeface="Consolas"/>
                          <a:ea typeface="Consolas"/>
                          <a:cs typeface="Consolas"/>
                          <a:sym typeface="Consolas"/>
                        </a:rPr>
                        <a:t> </a:t>
                      </a:r>
                      <a:r>
                        <a:rPr lang="en" sz="1000">
                          <a:solidFill>
                            <a:srgbClr val="3367D6"/>
                          </a:solidFill>
                          <a:latin typeface="Consolas"/>
                          <a:ea typeface="Consolas"/>
                          <a:cs typeface="Consolas"/>
                          <a:sym typeface="Consolas"/>
                        </a:rPr>
                        <a:t>ImageDataGenerator</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import</a:t>
                      </a:r>
                      <a:r>
                        <a:rPr lang="en" sz="1000">
                          <a:latin typeface="Consolas"/>
                          <a:ea typeface="Consolas"/>
                          <a:cs typeface="Consolas"/>
                          <a:sym typeface="Consolas"/>
                        </a:rPr>
                        <a:t> cv2</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import</a:t>
                      </a:r>
                      <a:r>
                        <a:rPr lang="en" sz="1000">
                          <a:latin typeface="Consolas"/>
                          <a:ea typeface="Consolas"/>
                          <a:cs typeface="Consolas"/>
                          <a:sym typeface="Consolas"/>
                        </a:rPr>
                        <a:t> numpy </a:t>
                      </a:r>
                      <a:r>
                        <a:rPr lang="en" sz="1000">
                          <a:solidFill>
                            <a:srgbClr val="9C27B0"/>
                          </a:solidFill>
                          <a:latin typeface="Consolas"/>
                          <a:ea typeface="Consolas"/>
                          <a:cs typeface="Consolas"/>
                          <a:sym typeface="Consolas"/>
                        </a:rPr>
                        <a:t>as</a:t>
                      </a:r>
                      <a:r>
                        <a:rPr lang="en" sz="1000">
                          <a:latin typeface="Consolas"/>
                          <a:ea typeface="Consolas"/>
                          <a:cs typeface="Consolas"/>
                          <a:sym typeface="Consolas"/>
                        </a:rPr>
                        <a:t> np</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from</a:t>
                      </a:r>
                      <a:r>
                        <a:rPr lang="en" sz="1000">
                          <a:latin typeface="Consolas"/>
                          <a:ea typeface="Consolas"/>
                          <a:cs typeface="Consolas"/>
                          <a:sym typeface="Consolas"/>
                        </a:rPr>
                        <a:t> matplotlib </a:t>
                      </a:r>
                      <a:r>
                        <a:rPr lang="en" sz="1000">
                          <a:solidFill>
                            <a:srgbClr val="9C27B0"/>
                          </a:solidFill>
                          <a:latin typeface="Consolas"/>
                          <a:ea typeface="Consolas"/>
                          <a:cs typeface="Consolas"/>
                          <a:sym typeface="Consolas"/>
                        </a:rPr>
                        <a:t>import</a:t>
                      </a:r>
                      <a:r>
                        <a:rPr lang="en" sz="1000">
                          <a:latin typeface="Consolas"/>
                          <a:ea typeface="Consolas"/>
                          <a:cs typeface="Consolas"/>
                          <a:sym typeface="Consolas"/>
                        </a:rPr>
                        <a:t> pyplot </a:t>
                      </a:r>
                      <a:r>
                        <a:rPr lang="en" sz="1000">
                          <a:solidFill>
                            <a:srgbClr val="9C27B0"/>
                          </a:solidFill>
                          <a:latin typeface="Consolas"/>
                          <a:ea typeface="Consolas"/>
                          <a:cs typeface="Consolas"/>
                          <a:sym typeface="Consolas"/>
                        </a:rPr>
                        <a:t>as</a:t>
                      </a:r>
                      <a:r>
                        <a:rPr lang="en" sz="1000">
                          <a:latin typeface="Consolas"/>
                          <a:ea typeface="Consolas"/>
                          <a:cs typeface="Consolas"/>
                          <a:sym typeface="Consolas"/>
                        </a:rPr>
                        <a:t> plt</a:t>
                      </a:r>
                      <a:endParaRPr sz="1000">
                        <a:latin typeface="Consolas"/>
                        <a:ea typeface="Consolas"/>
                        <a:cs typeface="Consolas"/>
                        <a:sym typeface="Consolas"/>
                      </a:endParaRPr>
                    </a:p>
                    <a:p>
                      <a:pPr indent="0" lvl="0" marL="0" rtl="0" algn="l">
                        <a:lnSpc>
                          <a:spcPct val="115000"/>
                        </a:lnSpc>
                        <a:spcBef>
                          <a:spcPts val="0"/>
                        </a:spcBef>
                        <a:spcAft>
                          <a:spcPts val="0"/>
                        </a:spcAft>
                        <a:buNone/>
                      </a:pPr>
                      <a:r>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Let's make a batch of 1 image (apple)</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image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cv2</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imread</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'apple.jpg'</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batch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np</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asarray</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image</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Create a data generator for augmenting the data</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datagen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3367D6"/>
                          </a:solidFill>
                          <a:latin typeface="Consolas"/>
                          <a:ea typeface="Consolas"/>
                          <a:cs typeface="Consolas"/>
                          <a:sym typeface="Consolas"/>
                        </a:rPr>
                        <a:t>ImageDataGenerator</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horizontal_flip</a:t>
                      </a:r>
                      <a:r>
                        <a:rPr lang="en" sz="1000">
                          <a:solidFill>
                            <a:srgbClr val="616161"/>
                          </a:solidFill>
                          <a:latin typeface="Consolas"/>
                          <a:ea typeface="Consolas"/>
                          <a:cs typeface="Consolas"/>
                          <a:sym typeface="Consolas"/>
                        </a:rPr>
                        <a:t>=</a:t>
                      </a:r>
                      <a:r>
                        <a:rPr lang="en" sz="1000">
                          <a:solidFill>
                            <a:srgbClr val="9C27B0"/>
                          </a:solidFill>
                          <a:latin typeface="Consolas"/>
                          <a:ea typeface="Consolas"/>
                          <a:cs typeface="Consolas"/>
                          <a:sym typeface="Consolas"/>
                        </a:rPr>
                        <a:t>True</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vertical_flip</a:t>
                      </a:r>
                      <a:r>
                        <a:rPr lang="en" sz="1000">
                          <a:solidFill>
                            <a:srgbClr val="616161"/>
                          </a:solidFill>
                          <a:latin typeface="Consolas"/>
                          <a:ea typeface="Consolas"/>
                          <a:cs typeface="Consolas"/>
                          <a:sym typeface="Consolas"/>
                        </a:rPr>
                        <a:t>=</a:t>
                      </a:r>
                      <a:r>
                        <a:rPr lang="en" sz="1000">
                          <a:solidFill>
                            <a:srgbClr val="9C27B0"/>
                          </a:solidFill>
                          <a:latin typeface="Consolas"/>
                          <a:ea typeface="Consolas"/>
                          <a:cs typeface="Consolas"/>
                          <a:sym typeface="Consolas"/>
                        </a:rPr>
                        <a:t>True</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Let's run the generator, where every image is a random augmentation</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step</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for</a:t>
                      </a:r>
                      <a:r>
                        <a:rPr lang="en" sz="1000">
                          <a:latin typeface="Consolas"/>
                          <a:ea typeface="Consolas"/>
                          <a:cs typeface="Consolas"/>
                          <a:sym typeface="Consolas"/>
                        </a:rPr>
                        <a:t> x </a:t>
                      </a:r>
                      <a:r>
                        <a:rPr lang="en" sz="1000">
                          <a:solidFill>
                            <a:srgbClr val="9C27B0"/>
                          </a:solidFill>
                          <a:latin typeface="Consolas"/>
                          <a:ea typeface="Consolas"/>
                          <a:cs typeface="Consolas"/>
                          <a:sym typeface="Consolas"/>
                        </a:rPr>
                        <a:t>in</a:t>
                      </a:r>
                      <a:r>
                        <a:rPr lang="en" sz="1000">
                          <a:latin typeface="Consolas"/>
                          <a:ea typeface="Consolas"/>
                          <a:cs typeface="Consolas"/>
                          <a:sym typeface="Consolas"/>
                        </a:rPr>
                        <a:t> datagen</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flow</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batch</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batch_size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        step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C53929"/>
                          </a:solidFill>
                          <a:latin typeface="Consolas"/>
                          <a:ea typeface="Consolas"/>
                          <a:cs typeface="Consolas"/>
                          <a:sym typeface="Consolas"/>
                        </a:rPr>
                        <a:t>1</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        </a:t>
                      </a:r>
                      <a:r>
                        <a:rPr lang="en" sz="1000">
                          <a:solidFill>
                            <a:srgbClr val="9C27B0"/>
                          </a:solidFill>
                          <a:latin typeface="Consolas"/>
                          <a:ea typeface="Consolas"/>
                          <a:cs typeface="Consolas"/>
                          <a:sym typeface="Consolas"/>
                        </a:rPr>
                        <a:t>if</a:t>
                      </a:r>
                      <a:r>
                        <a:rPr lang="en" sz="1000">
                          <a:latin typeface="Consolas"/>
                          <a:ea typeface="Consolas"/>
                          <a:cs typeface="Consolas"/>
                          <a:sym typeface="Consolas"/>
                        </a:rPr>
                        <a:t> step </a:t>
                      </a:r>
                      <a:r>
                        <a:rPr lang="en" sz="1000">
                          <a:solidFill>
                            <a:srgbClr val="616161"/>
                          </a:solidFill>
                          <a:latin typeface="Consolas"/>
                          <a:ea typeface="Consolas"/>
                          <a:cs typeface="Consolas"/>
                          <a:sym typeface="Consolas"/>
                        </a:rPr>
                        <a:t>&gt;</a:t>
                      </a:r>
                      <a:r>
                        <a:rPr lang="en" sz="1000">
                          <a:latin typeface="Consolas"/>
                          <a:ea typeface="Consolas"/>
                          <a:cs typeface="Consolas"/>
                          <a:sym typeface="Consolas"/>
                        </a:rPr>
                        <a:t> </a:t>
                      </a:r>
                      <a:r>
                        <a:rPr lang="en" sz="1000">
                          <a:solidFill>
                            <a:srgbClr val="C53929"/>
                          </a:solidFill>
                          <a:latin typeface="Consolas"/>
                          <a:ea typeface="Consolas"/>
                          <a:cs typeface="Consolas"/>
                          <a:sym typeface="Consolas"/>
                        </a:rPr>
                        <a:t>6</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9C27B0"/>
                          </a:solidFill>
                          <a:latin typeface="Consolas"/>
                          <a:ea typeface="Consolas"/>
                          <a:cs typeface="Consolas"/>
                          <a:sym typeface="Consolas"/>
                        </a:rPr>
                        <a:t>break</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        plt</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figure</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        </a:t>
                      </a:r>
                      <a:r>
                        <a:rPr lang="en" sz="1000">
                          <a:solidFill>
                            <a:srgbClr val="455A64"/>
                          </a:solidFill>
                          <a:latin typeface="Consolas"/>
                          <a:ea typeface="Consolas"/>
                          <a:cs typeface="Consolas"/>
                          <a:sym typeface="Consolas"/>
                        </a:rPr>
                        <a:t># the augmentation operation will change the pixel data to float</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        </a:t>
                      </a:r>
                      <a:r>
                        <a:rPr lang="en" sz="1000">
                          <a:solidFill>
                            <a:srgbClr val="455A64"/>
                          </a:solidFill>
                          <a:latin typeface="Consolas"/>
                          <a:ea typeface="Consolas"/>
                          <a:cs typeface="Consolas"/>
                          <a:sym typeface="Consolas"/>
                        </a:rPr>
                        <a:t># </a:t>
                      </a:r>
                      <a:r>
                        <a:rPr lang="en" sz="1000">
                          <a:solidFill>
                            <a:srgbClr val="455A64"/>
                          </a:solidFill>
                          <a:latin typeface="Consolas"/>
                          <a:ea typeface="Consolas"/>
                          <a:cs typeface="Consolas"/>
                          <a:sym typeface="Consolas"/>
                        </a:rPr>
                        <a:t>change it back to uint8 for displaying the image</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        plt</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imshow</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x</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astype</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np</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uint8</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2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32" name="Shape 1832"/>
        <p:cNvGrpSpPr/>
        <p:nvPr/>
      </p:nvGrpSpPr>
      <p:grpSpPr>
        <a:xfrm>
          <a:off x="0" y="0"/>
          <a:ext cx="0" cy="0"/>
          <a:chOff x="0" y="0"/>
          <a:chExt cx="0" cy="0"/>
        </a:xfrm>
      </p:grpSpPr>
      <p:sp>
        <p:nvSpPr>
          <p:cNvPr id="1833" name="Google Shape;1833;p237"/>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Image Augmentation - Rotation / Keras</a:t>
            </a:r>
            <a:endParaRPr>
              <a:solidFill>
                <a:srgbClr val="38761D"/>
              </a:solidFill>
            </a:endParaRPr>
          </a:p>
        </p:txBody>
      </p:sp>
      <p:pic>
        <p:nvPicPr>
          <p:cNvPr id="1834" name="Google Shape;1834;p237"/>
          <p:cNvPicPr preferRelativeResize="0"/>
          <p:nvPr/>
        </p:nvPicPr>
        <p:blipFill>
          <a:blip r:embed="rId3">
            <a:alphaModFix/>
          </a:blip>
          <a:stretch>
            <a:fillRect/>
          </a:stretch>
        </p:blipFill>
        <p:spPr>
          <a:xfrm>
            <a:off x="0" y="0"/>
            <a:ext cx="1466275" cy="730575"/>
          </a:xfrm>
          <a:prstGeom prst="rect">
            <a:avLst/>
          </a:prstGeom>
          <a:noFill/>
          <a:ln>
            <a:noFill/>
          </a:ln>
        </p:spPr>
      </p:pic>
      <p:sp>
        <p:nvSpPr>
          <p:cNvPr id="1835" name="Google Shape;1835;p237"/>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Image Augmentation - Rotation with Keras</a:t>
            </a:r>
            <a:endParaRPr i="1"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In the code below, we use the </a:t>
            </a:r>
            <a:r>
              <a:rPr lang="en" sz="1200">
                <a:solidFill>
                  <a:srgbClr val="0D904F"/>
                </a:solidFill>
                <a:latin typeface="Consolas"/>
                <a:ea typeface="Consolas"/>
                <a:cs typeface="Consolas"/>
                <a:sym typeface="Consolas"/>
              </a:rPr>
              <a:t>rotation_range</a:t>
            </a:r>
            <a:r>
              <a:rPr lang="en" sz="1200">
                <a:solidFill>
                  <a:schemeClr val="dk1"/>
                </a:solidFill>
              </a:rPr>
              <a:t> parameter to set random rotations between -60 and 60 degrees. Note, that rotate operation does not perform a bounds check and resize (like </a:t>
            </a:r>
            <a:r>
              <a:rPr lang="en" sz="1200">
                <a:solidFill>
                  <a:srgbClr val="0D904F"/>
                </a:solidFill>
                <a:latin typeface="Consolas"/>
                <a:ea typeface="Consolas"/>
                <a:cs typeface="Consolas"/>
                <a:sym typeface="Consolas"/>
              </a:rPr>
              <a:t>imutils.rotate_bound()</a:t>
            </a:r>
            <a:r>
              <a:rPr lang="en" sz="1200">
                <a:solidFill>
                  <a:schemeClr val="dk1"/>
                </a:solidFill>
              </a:rPr>
              <a:t>, so part of the image may end up being clipped.</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836" name="Google Shape;1836;p237"/>
          <p:cNvGraphicFramePr/>
          <p:nvPr/>
        </p:nvGraphicFramePr>
        <p:xfrm>
          <a:off x="505550" y="1962313"/>
          <a:ext cx="3000000" cy="3000000"/>
        </p:xfrm>
        <a:graphic>
          <a:graphicData uri="http://schemas.openxmlformats.org/drawingml/2006/table">
            <a:tbl>
              <a:tblPr>
                <a:noFill/>
                <a:tableStyleId>{B919AB72-B1D8-40D2-A9E9-02AD8994AEB8}</a:tableStyleId>
              </a:tblPr>
              <a:tblGrid>
                <a:gridCol w="7862400"/>
              </a:tblGrid>
              <a:tr h="609425">
                <a:tc>
                  <a:txBody>
                    <a:bodyPr>
                      <a:noAutofit/>
                    </a:bodyPr>
                    <a:lstStyle/>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Let's make a batch of 1 image (apple)</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image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cv2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imread</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'apple.jpg'</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batch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np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asarray</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image</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Create a data generator for augmenting the data</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datagen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ImageDataGenerator</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rotation_range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60</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Let's run the generator, where every image is a random augmentation</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step</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for</a:t>
                      </a:r>
                      <a:r>
                        <a:rPr lang="en" sz="1000">
                          <a:solidFill>
                            <a:schemeClr val="dk1"/>
                          </a:solidFill>
                          <a:latin typeface="Consolas"/>
                          <a:ea typeface="Consolas"/>
                          <a:cs typeface="Consolas"/>
                          <a:sym typeface="Consolas"/>
                        </a:rPr>
                        <a:t> x </a:t>
                      </a:r>
                      <a:r>
                        <a:rPr lang="en" sz="1000">
                          <a:solidFill>
                            <a:srgbClr val="9C27B0"/>
                          </a:solidFill>
                          <a:latin typeface="Consolas"/>
                          <a:ea typeface="Consolas"/>
                          <a:cs typeface="Consolas"/>
                          <a:sym typeface="Consolas"/>
                        </a:rPr>
                        <a:t>in</a:t>
                      </a:r>
                      <a:r>
                        <a:rPr lang="en" sz="1000">
                          <a:solidFill>
                            <a:schemeClr val="dk1"/>
                          </a:solidFill>
                          <a:latin typeface="Consolas"/>
                          <a:ea typeface="Consolas"/>
                          <a:cs typeface="Consolas"/>
                          <a:sym typeface="Consolas"/>
                        </a:rPr>
                        <a:t> datagen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flow</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batch</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batch_size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step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if</a:t>
                      </a:r>
                      <a:r>
                        <a:rPr lang="en" sz="1000">
                          <a:solidFill>
                            <a:schemeClr val="dk1"/>
                          </a:solidFill>
                          <a:latin typeface="Consolas"/>
                          <a:ea typeface="Consolas"/>
                          <a:cs typeface="Consolas"/>
                          <a:sym typeface="Consolas"/>
                        </a:rPr>
                        <a:t> step </a:t>
                      </a:r>
                      <a:r>
                        <a:rPr lang="en" sz="1000">
                          <a:solidFill>
                            <a:srgbClr val="616161"/>
                          </a:solidFill>
                          <a:latin typeface="Consolas"/>
                          <a:ea typeface="Consolas"/>
                          <a:cs typeface="Consolas"/>
                          <a:sym typeface="Consolas"/>
                        </a:rPr>
                        <a:t>&gt;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6</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break</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plt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figure</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the augmentation operation will change the pixel data to float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change it back to uint8 for displaying the image</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plt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imshow</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astype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np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uint8</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2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40" name="Shape 1840"/>
        <p:cNvGrpSpPr/>
        <p:nvPr/>
      </p:nvGrpSpPr>
      <p:grpSpPr>
        <a:xfrm>
          <a:off x="0" y="0"/>
          <a:ext cx="0" cy="0"/>
          <a:chOff x="0" y="0"/>
          <a:chExt cx="0" cy="0"/>
        </a:xfrm>
      </p:grpSpPr>
      <p:sp>
        <p:nvSpPr>
          <p:cNvPr id="1841" name="Google Shape;1841;p238"/>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Image Augmentation - Zoom / Keras</a:t>
            </a:r>
            <a:endParaRPr>
              <a:solidFill>
                <a:srgbClr val="38761D"/>
              </a:solidFill>
            </a:endParaRPr>
          </a:p>
        </p:txBody>
      </p:sp>
      <p:pic>
        <p:nvPicPr>
          <p:cNvPr id="1842" name="Google Shape;1842;p238"/>
          <p:cNvPicPr preferRelativeResize="0"/>
          <p:nvPr/>
        </p:nvPicPr>
        <p:blipFill>
          <a:blip r:embed="rId3">
            <a:alphaModFix/>
          </a:blip>
          <a:stretch>
            <a:fillRect/>
          </a:stretch>
        </p:blipFill>
        <p:spPr>
          <a:xfrm>
            <a:off x="0" y="0"/>
            <a:ext cx="1466275" cy="730575"/>
          </a:xfrm>
          <a:prstGeom prst="rect">
            <a:avLst/>
          </a:prstGeom>
          <a:noFill/>
          <a:ln>
            <a:noFill/>
          </a:ln>
        </p:spPr>
      </p:pic>
      <p:sp>
        <p:nvSpPr>
          <p:cNvPr id="1843" name="Google Shape;1843;p238"/>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Image Augmentation - Zoom with Keras</a:t>
            </a:r>
            <a:endParaRPr i="1"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In the code below, we use the </a:t>
            </a:r>
            <a:r>
              <a:rPr lang="en" sz="1200">
                <a:solidFill>
                  <a:srgbClr val="0D904F"/>
                </a:solidFill>
                <a:latin typeface="Consolas"/>
                <a:ea typeface="Consolas"/>
                <a:cs typeface="Consolas"/>
                <a:sym typeface="Consolas"/>
              </a:rPr>
              <a:t>zoom_range</a:t>
            </a:r>
            <a:r>
              <a:rPr lang="en" sz="1200">
                <a:solidFill>
                  <a:schemeClr val="dk1"/>
                </a:solidFill>
              </a:rPr>
              <a:t> parameter to set random values between 0.5 (zoom out) and 2 (zoom in). Note that the value can be specified either as a tuple or list of two elements.</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844" name="Google Shape;1844;p238"/>
          <p:cNvGraphicFramePr/>
          <p:nvPr/>
        </p:nvGraphicFramePr>
        <p:xfrm>
          <a:off x="505550" y="1962313"/>
          <a:ext cx="3000000" cy="3000000"/>
        </p:xfrm>
        <a:graphic>
          <a:graphicData uri="http://schemas.openxmlformats.org/drawingml/2006/table">
            <a:tbl>
              <a:tblPr>
                <a:noFill/>
                <a:tableStyleId>{B919AB72-B1D8-40D2-A9E9-02AD8994AEB8}</a:tableStyleId>
              </a:tblPr>
              <a:tblGrid>
                <a:gridCol w="7862400"/>
              </a:tblGrid>
              <a:tr h="609425">
                <a:tc>
                  <a:txBody>
                    <a:bodyPr>
                      <a:noAutofit/>
                    </a:bodyPr>
                    <a:lstStyle/>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Let's make a batch of 1 image (apple)</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image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cv2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imread</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'apple.jpg'</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batch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np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asarray</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image</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Create a data generator for augmenting the data</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datagen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ImageDataGenerator</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zoom_range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0.5</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Let's run the generator, where every image is a random augmentation</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step</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for</a:t>
                      </a:r>
                      <a:r>
                        <a:rPr lang="en" sz="1000">
                          <a:solidFill>
                            <a:schemeClr val="dk1"/>
                          </a:solidFill>
                          <a:latin typeface="Consolas"/>
                          <a:ea typeface="Consolas"/>
                          <a:cs typeface="Consolas"/>
                          <a:sym typeface="Consolas"/>
                        </a:rPr>
                        <a:t> x </a:t>
                      </a:r>
                      <a:r>
                        <a:rPr lang="en" sz="1000">
                          <a:solidFill>
                            <a:srgbClr val="9C27B0"/>
                          </a:solidFill>
                          <a:latin typeface="Consolas"/>
                          <a:ea typeface="Consolas"/>
                          <a:cs typeface="Consolas"/>
                          <a:sym typeface="Consolas"/>
                        </a:rPr>
                        <a:t>in</a:t>
                      </a:r>
                      <a:r>
                        <a:rPr lang="en" sz="1000">
                          <a:solidFill>
                            <a:schemeClr val="dk1"/>
                          </a:solidFill>
                          <a:latin typeface="Consolas"/>
                          <a:ea typeface="Consolas"/>
                          <a:cs typeface="Consolas"/>
                          <a:sym typeface="Consolas"/>
                        </a:rPr>
                        <a:t> datagen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flow</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batch</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batch_size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step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if</a:t>
                      </a:r>
                      <a:r>
                        <a:rPr lang="en" sz="1000">
                          <a:solidFill>
                            <a:schemeClr val="dk1"/>
                          </a:solidFill>
                          <a:latin typeface="Consolas"/>
                          <a:ea typeface="Consolas"/>
                          <a:cs typeface="Consolas"/>
                          <a:sym typeface="Consolas"/>
                        </a:rPr>
                        <a:t> step </a:t>
                      </a:r>
                      <a:r>
                        <a:rPr lang="en" sz="1000">
                          <a:solidFill>
                            <a:srgbClr val="616161"/>
                          </a:solidFill>
                          <a:latin typeface="Consolas"/>
                          <a:ea typeface="Consolas"/>
                          <a:cs typeface="Consolas"/>
                          <a:sym typeface="Consolas"/>
                        </a:rPr>
                        <a:t>&gt;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6</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break</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plt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figure</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the augmentation operation will change the pixel data to float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change it back to uint8 for displaying the image</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plt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imshow</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astype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np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uint8</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2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48" name="Shape 1848"/>
        <p:cNvGrpSpPr/>
        <p:nvPr/>
      </p:nvGrpSpPr>
      <p:grpSpPr>
        <a:xfrm>
          <a:off x="0" y="0"/>
          <a:ext cx="0" cy="0"/>
          <a:chOff x="0" y="0"/>
          <a:chExt cx="0" cy="0"/>
        </a:xfrm>
      </p:grpSpPr>
      <p:sp>
        <p:nvSpPr>
          <p:cNvPr id="1849" name="Google Shape;1849;p239"/>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Image Augmentation - Shift / Keras</a:t>
            </a:r>
            <a:endParaRPr>
              <a:solidFill>
                <a:srgbClr val="38761D"/>
              </a:solidFill>
            </a:endParaRPr>
          </a:p>
        </p:txBody>
      </p:sp>
      <p:pic>
        <p:nvPicPr>
          <p:cNvPr id="1850" name="Google Shape;1850;p239"/>
          <p:cNvPicPr preferRelativeResize="0"/>
          <p:nvPr/>
        </p:nvPicPr>
        <p:blipFill>
          <a:blip r:embed="rId3">
            <a:alphaModFix/>
          </a:blip>
          <a:stretch>
            <a:fillRect/>
          </a:stretch>
        </p:blipFill>
        <p:spPr>
          <a:xfrm>
            <a:off x="0" y="0"/>
            <a:ext cx="1466275" cy="730575"/>
          </a:xfrm>
          <a:prstGeom prst="rect">
            <a:avLst/>
          </a:prstGeom>
          <a:noFill/>
          <a:ln>
            <a:noFill/>
          </a:ln>
        </p:spPr>
      </p:pic>
      <p:sp>
        <p:nvSpPr>
          <p:cNvPr id="1851" name="Google Shape;1851;p239"/>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Image Augmentation - Shift with Keras</a:t>
            </a:r>
            <a:endParaRPr i="1"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In</a:t>
            </a:r>
            <a:r>
              <a:rPr lang="en" sz="1200">
                <a:solidFill>
                  <a:schemeClr val="dk1"/>
                </a:solidFill>
              </a:rPr>
              <a:t> the code below, we use the </a:t>
            </a:r>
            <a:r>
              <a:rPr lang="en" sz="1200">
                <a:solidFill>
                  <a:srgbClr val="0D904F"/>
                </a:solidFill>
                <a:latin typeface="Consolas"/>
                <a:ea typeface="Consolas"/>
                <a:cs typeface="Consolas"/>
                <a:sym typeface="Consolas"/>
              </a:rPr>
              <a:t>width_shift_range</a:t>
            </a:r>
            <a:r>
              <a:rPr lang="en" sz="1200">
                <a:solidFill>
                  <a:schemeClr val="dk1"/>
                </a:solidFill>
              </a:rPr>
              <a:t> and </a:t>
            </a:r>
            <a:r>
              <a:rPr lang="en" sz="1200">
                <a:solidFill>
                  <a:srgbClr val="0D904F"/>
                </a:solidFill>
                <a:latin typeface="Consolas"/>
                <a:ea typeface="Consolas"/>
                <a:cs typeface="Consolas"/>
                <a:sym typeface="Consolas"/>
              </a:rPr>
              <a:t>height_shift_range</a:t>
            </a:r>
            <a:r>
              <a:rPr lang="en" sz="1200">
                <a:solidFill>
                  <a:schemeClr val="dk1"/>
                </a:solidFill>
              </a:rPr>
              <a:t> to set random values between 0 and 20% in shift horizontally or vertically:</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852" name="Google Shape;1852;p239"/>
          <p:cNvGraphicFramePr/>
          <p:nvPr/>
        </p:nvGraphicFramePr>
        <p:xfrm>
          <a:off x="505550" y="1962313"/>
          <a:ext cx="3000000" cy="3000000"/>
        </p:xfrm>
        <a:graphic>
          <a:graphicData uri="http://schemas.openxmlformats.org/drawingml/2006/table">
            <a:tbl>
              <a:tblPr>
                <a:noFill/>
                <a:tableStyleId>{B919AB72-B1D8-40D2-A9E9-02AD8994AEB8}</a:tableStyleId>
              </a:tblPr>
              <a:tblGrid>
                <a:gridCol w="7862400"/>
              </a:tblGrid>
              <a:tr h="609425">
                <a:tc>
                  <a:txBody>
                    <a:bodyPr>
                      <a:noAutofit/>
                    </a:bodyPr>
                    <a:lstStyle/>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Let's make a batch of 1 image (apple)</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image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cv2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imread</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'apple.jpg'</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batch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np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asarray</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image</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Create a data generator for augmenting the data</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datagen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ImageDataGenerator</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width_shift_range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height_shift_range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0.2</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Let's run the generator, where every image is a random augmentation</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step</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for</a:t>
                      </a:r>
                      <a:r>
                        <a:rPr lang="en" sz="1000">
                          <a:solidFill>
                            <a:schemeClr val="dk1"/>
                          </a:solidFill>
                          <a:latin typeface="Consolas"/>
                          <a:ea typeface="Consolas"/>
                          <a:cs typeface="Consolas"/>
                          <a:sym typeface="Consolas"/>
                        </a:rPr>
                        <a:t> x </a:t>
                      </a:r>
                      <a:r>
                        <a:rPr lang="en" sz="1000">
                          <a:solidFill>
                            <a:srgbClr val="9C27B0"/>
                          </a:solidFill>
                          <a:latin typeface="Consolas"/>
                          <a:ea typeface="Consolas"/>
                          <a:cs typeface="Consolas"/>
                          <a:sym typeface="Consolas"/>
                        </a:rPr>
                        <a:t>in</a:t>
                      </a:r>
                      <a:r>
                        <a:rPr lang="en" sz="1000">
                          <a:solidFill>
                            <a:schemeClr val="dk1"/>
                          </a:solidFill>
                          <a:latin typeface="Consolas"/>
                          <a:ea typeface="Consolas"/>
                          <a:cs typeface="Consolas"/>
                          <a:sym typeface="Consolas"/>
                        </a:rPr>
                        <a:t> datagen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flow</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batch</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batch_size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step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if</a:t>
                      </a:r>
                      <a:r>
                        <a:rPr lang="en" sz="1000">
                          <a:solidFill>
                            <a:schemeClr val="dk1"/>
                          </a:solidFill>
                          <a:latin typeface="Consolas"/>
                          <a:ea typeface="Consolas"/>
                          <a:cs typeface="Consolas"/>
                          <a:sym typeface="Consolas"/>
                        </a:rPr>
                        <a:t> step </a:t>
                      </a:r>
                      <a:r>
                        <a:rPr lang="en" sz="1000">
                          <a:solidFill>
                            <a:srgbClr val="616161"/>
                          </a:solidFill>
                          <a:latin typeface="Consolas"/>
                          <a:ea typeface="Consolas"/>
                          <a:cs typeface="Consolas"/>
                          <a:sym typeface="Consolas"/>
                        </a:rPr>
                        <a:t>&gt;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6</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break</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plt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figure</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the augmentation operation will change the pixel data to float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change it back to uint8 for displaying the image</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plt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imshow</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astype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np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uint8</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2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56" name="Shape 1856"/>
        <p:cNvGrpSpPr/>
        <p:nvPr/>
      </p:nvGrpSpPr>
      <p:grpSpPr>
        <a:xfrm>
          <a:off x="0" y="0"/>
          <a:ext cx="0" cy="0"/>
          <a:chOff x="0" y="0"/>
          <a:chExt cx="0" cy="0"/>
        </a:xfrm>
      </p:grpSpPr>
      <p:sp>
        <p:nvSpPr>
          <p:cNvPr id="1857" name="Google Shape;1857;p240"/>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Image Augmentation - Brightness / Keras</a:t>
            </a:r>
            <a:endParaRPr>
              <a:solidFill>
                <a:srgbClr val="38761D"/>
              </a:solidFill>
            </a:endParaRPr>
          </a:p>
        </p:txBody>
      </p:sp>
      <p:pic>
        <p:nvPicPr>
          <p:cNvPr id="1858" name="Google Shape;1858;p240"/>
          <p:cNvPicPr preferRelativeResize="0"/>
          <p:nvPr/>
        </p:nvPicPr>
        <p:blipFill>
          <a:blip r:embed="rId3">
            <a:alphaModFix/>
          </a:blip>
          <a:stretch>
            <a:fillRect/>
          </a:stretch>
        </p:blipFill>
        <p:spPr>
          <a:xfrm>
            <a:off x="0" y="0"/>
            <a:ext cx="1466275" cy="730575"/>
          </a:xfrm>
          <a:prstGeom prst="rect">
            <a:avLst/>
          </a:prstGeom>
          <a:noFill/>
          <a:ln>
            <a:noFill/>
          </a:ln>
        </p:spPr>
      </p:pic>
      <p:sp>
        <p:nvSpPr>
          <p:cNvPr id="1859" name="Google Shape;1859;p240"/>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Image Augmentation - Brightness with Keras</a:t>
            </a:r>
            <a:endParaRPr i="1"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In the code below, we use the </a:t>
            </a:r>
            <a:r>
              <a:rPr lang="en" sz="1200">
                <a:solidFill>
                  <a:srgbClr val="0D904F"/>
                </a:solidFill>
                <a:latin typeface="Consolas"/>
                <a:ea typeface="Consolas"/>
                <a:cs typeface="Consolas"/>
                <a:sym typeface="Consolas"/>
              </a:rPr>
              <a:t>brightness_range</a:t>
            </a:r>
            <a:r>
              <a:rPr lang="en" sz="1200">
                <a:solidFill>
                  <a:schemeClr val="dk1"/>
                </a:solidFill>
              </a:rPr>
              <a:t> parameter to set random values between 0.5 darker) and 2 (brighter). Note that the value can be specified either as a tuple or list of two elements.</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600"/>
              </a:spcBef>
              <a:spcAft>
                <a:spcPts val="0"/>
              </a:spcAft>
              <a:buClr>
                <a:schemeClr val="dk1"/>
              </a:buClr>
              <a:buSzPts val="1100"/>
              <a:buFont typeface="Arial"/>
              <a:buNone/>
            </a:pPr>
            <a:r>
              <a:rPr lang="en" sz="1200">
                <a:solidFill>
                  <a:schemeClr val="dk1"/>
                </a:solidFill>
              </a:rPr>
              <a:t>As a final note, transformations like brightness that add a fixed amount to the pixel value are done after normalization. If done before, then normalization would squash the values into the same original range, undoing the transformation.</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860" name="Google Shape;1860;p240"/>
          <p:cNvGraphicFramePr/>
          <p:nvPr/>
        </p:nvGraphicFramePr>
        <p:xfrm>
          <a:off x="505550" y="1962313"/>
          <a:ext cx="3000000" cy="3000000"/>
        </p:xfrm>
        <a:graphic>
          <a:graphicData uri="http://schemas.openxmlformats.org/drawingml/2006/table">
            <a:tbl>
              <a:tblPr>
                <a:noFill/>
                <a:tableStyleId>{B919AB72-B1D8-40D2-A9E9-02AD8994AEB8}</a:tableStyleId>
              </a:tblPr>
              <a:tblGrid>
                <a:gridCol w="7862400"/>
              </a:tblGrid>
              <a:tr h="609425">
                <a:tc>
                  <a:txBody>
                    <a:bodyPr>
                      <a:noAutofit/>
                    </a:bodyPr>
                    <a:lstStyle/>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Let's make a batch of 1 image (apple)</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image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cv2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imread</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'apple.jpg'</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batch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np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asarray</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image</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Create a data generator for augmenting the data</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datagen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ImageDataGenerator</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brightness_range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0.5</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2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64" name="Shape 1864"/>
        <p:cNvGrpSpPr/>
        <p:nvPr/>
      </p:nvGrpSpPr>
      <p:grpSpPr>
        <a:xfrm>
          <a:off x="0" y="0"/>
          <a:ext cx="0" cy="0"/>
          <a:chOff x="0" y="0"/>
          <a:chExt cx="0" cy="0"/>
        </a:xfrm>
      </p:grpSpPr>
      <p:sp>
        <p:nvSpPr>
          <p:cNvPr id="1865" name="Google Shape;1865;p241"/>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Image Data Curation</a:t>
            </a:r>
            <a:endParaRPr>
              <a:solidFill>
                <a:srgbClr val="38761D"/>
              </a:solidFill>
            </a:endParaRPr>
          </a:p>
        </p:txBody>
      </p:sp>
      <p:pic>
        <p:nvPicPr>
          <p:cNvPr id="1866" name="Google Shape;1866;p241"/>
          <p:cNvPicPr preferRelativeResize="0"/>
          <p:nvPr/>
        </p:nvPicPr>
        <p:blipFill>
          <a:blip r:embed="rId3">
            <a:alphaModFix/>
          </a:blip>
          <a:stretch>
            <a:fillRect/>
          </a:stretch>
        </p:blipFill>
        <p:spPr>
          <a:xfrm>
            <a:off x="0" y="0"/>
            <a:ext cx="1466275" cy="730575"/>
          </a:xfrm>
          <a:prstGeom prst="rect">
            <a:avLst/>
          </a:prstGeom>
          <a:noFill/>
          <a:ln>
            <a:noFill/>
          </a:ln>
        </p:spPr>
      </p:pic>
      <p:sp>
        <p:nvSpPr>
          <p:cNvPr id="1867" name="Google Shape;1867;p241"/>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You Only Get What You Trained For</a:t>
            </a:r>
            <a:endParaRPr>
              <a:solidFill>
                <a:srgbClr val="434343"/>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As a data scientist and educator, I get a lot of questions from software engineers  on how to improve the accuracy of a model. The five basic answers to increase the performance of the model are:</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Increase training time.</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Increase the depth of the model.</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Add regularization.</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Expand dataset with data augmentation.</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Increase hyperparameter tuning.</a:t>
            </a:r>
            <a:endParaRPr sz="1200">
              <a:solidFill>
                <a:schemeClr val="dk1"/>
              </a:solidFill>
            </a:endParaRPr>
          </a:p>
          <a:p>
            <a:pPr indent="0" lvl="0" marL="0" rtl="0" algn="l">
              <a:lnSpc>
                <a:spcPct val="115000"/>
              </a:lnSpc>
              <a:spcBef>
                <a:spcPts val="1600"/>
              </a:spcBef>
              <a:spcAft>
                <a:spcPts val="0"/>
              </a:spcAft>
              <a:buNone/>
            </a:pPr>
            <a:r>
              <a:rPr lang="en" sz="1200">
                <a:solidFill>
                  <a:schemeClr val="dk1"/>
                </a:solidFill>
              </a:rPr>
              <a:t>While the above may or may not improve accuracy, the </a:t>
            </a:r>
            <a:r>
              <a:rPr b="1" lang="en" sz="1200">
                <a:solidFill>
                  <a:srgbClr val="0000FF"/>
                </a:solidFill>
              </a:rPr>
              <a:t>limitation ultimately is in the dataset used to train the model</a:t>
            </a:r>
            <a:r>
              <a:rPr lang="en" sz="1200">
                <a:solidFill>
                  <a:schemeClr val="dk1"/>
                </a:solidFill>
              </a:rPr>
              <a:t>.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0" name="Shape 220"/>
        <p:cNvGrpSpPr/>
        <p:nvPr/>
      </p:nvGrpSpPr>
      <p:grpSpPr>
        <a:xfrm>
          <a:off x="0" y="0"/>
          <a:ext cx="0" cy="0"/>
          <a:chOff x="0" y="0"/>
          <a:chExt cx="0" cy="0"/>
        </a:xfrm>
      </p:grpSpPr>
      <p:sp>
        <p:nvSpPr>
          <p:cNvPr id="221" name="Google Shape;221;p35"/>
          <p:cNvSpPr txBox="1"/>
          <p:nvPr>
            <p:ph idx="1" type="subTitle"/>
          </p:nvPr>
        </p:nvSpPr>
        <p:spPr>
          <a:xfrm>
            <a:off x="6826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Neural Networks - Activations</a:t>
            </a:r>
            <a:endParaRPr>
              <a:solidFill>
                <a:srgbClr val="38761D"/>
              </a:solidFill>
            </a:endParaRPr>
          </a:p>
        </p:txBody>
      </p:sp>
      <p:pic>
        <p:nvPicPr>
          <p:cNvPr id="222" name="Google Shape;222;p35"/>
          <p:cNvPicPr preferRelativeResize="0"/>
          <p:nvPr/>
        </p:nvPicPr>
        <p:blipFill>
          <a:blip r:embed="rId3">
            <a:alphaModFix/>
          </a:blip>
          <a:stretch>
            <a:fillRect/>
          </a:stretch>
        </p:blipFill>
        <p:spPr>
          <a:xfrm>
            <a:off x="0" y="0"/>
            <a:ext cx="1466275" cy="730575"/>
          </a:xfrm>
          <a:prstGeom prst="rect">
            <a:avLst/>
          </a:prstGeom>
          <a:noFill/>
          <a:ln>
            <a:noFill/>
          </a:ln>
        </p:spPr>
      </p:pic>
      <p:sp>
        <p:nvSpPr>
          <p:cNvPr id="223" name="Google Shape;223;p35"/>
          <p:cNvSpPr txBox="1"/>
          <p:nvPr/>
        </p:nvSpPr>
        <p:spPr>
          <a:xfrm>
            <a:off x="824850" y="730575"/>
            <a:ext cx="70701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Activations</a:t>
            </a:r>
            <a:endParaRPr b="1" sz="1200">
              <a:solidFill>
                <a:schemeClr val="dk1"/>
              </a:solidFill>
            </a:endParaRPr>
          </a:p>
          <a:p>
            <a:pPr indent="0" lvl="0" marL="0" rtl="0" algn="l">
              <a:lnSpc>
                <a:spcPct val="115000"/>
              </a:lnSpc>
              <a:spcBef>
                <a:spcPts val="1100"/>
              </a:spcBef>
              <a:spcAft>
                <a:spcPts val="0"/>
              </a:spcAft>
              <a:buNone/>
            </a:pPr>
            <a:r>
              <a:rPr lang="en" sz="1200">
                <a:solidFill>
                  <a:schemeClr val="dk1"/>
                </a:solidFill>
              </a:rPr>
              <a:t>When training or predicting (inference), each node in a layer will output a value to the nodes in the next layer. We don't want to pass the value 'as-is', but instead we want to change the value by some manner. This process is called an activation function. Think of a function that returns some result, like </a:t>
            </a:r>
            <a:r>
              <a:rPr lang="en" sz="1200">
                <a:solidFill>
                  <a:schemeClr val="dk1"/>
                </a:solidFill>
                <a:highlight>
                  <a:srgbClr val="EFF0F1"/>
                </a:highlight>
              </a:rPr>
              <a:t>return result</a:t>
            </a:r>
            <a:r>
              <a:rPr lang="en" sz="1200">
                <a:solidFill>
                  <a:schemeClr val="dk1"/>
                </a:solidFill>
              </a:rPr>
              <a:t>. In the case of an activation function, instead of returning </a:t>
            </a:r>
            <a:r>
              <a:rPr lang="en" sz="1200">
                <a:solidFill>
                  <a:schemeClr val="dk1"/>
                </a:solidFill>
                <a:highlight>
                  <a:srgbClr val="EFF0F1"/>
                </a:highlight>
              </a:rPr>
              <a:t>result</a:t>
            </a:r>
            <a:r>
              <a:rPr lang="en" sz="1200">
                <a:solidFill>
                  <a:schemeClr val="dk1"/>
                </a:solidFill>
              </a:rPr>
              <a:t>, we would return the result of passing the result value to another (activation) function, like </a:t>
            </a:r>
            <a:r>
              <a:rPr lang="en" sz="1200">
                <a:solidFill>
                  <a:schemeClr val="dk1"/>
                </a:solidFill>
                <a:highlight>
                  <a:srgbClr val="EFF0F1"/>
                </a:highlight>
              </a:rPr>
              <a:t>return A(result)</a:t>
            </a:r>
            <a:r>
              <a:rPr lang="en" sz="1200">
                <a:solidFill>
                  <a:schemeClr val="dk1"/>
                </a:solidFill>
              </a:rPr>
              <a:t>, where A() is the activation function. Conceptually, you can think of this as:</a:t>
            </a:r>
            <a:endParaRPr sz="1200">
              <a:solidFill>
                <a:schemeClr val="dk1"/>
              </a:solidFill>
            </a:endParaRPr>
          </a:p>
          <a:p>
            <a:pPr indent="0" lvl="0" marL="0" rtl="0" algn="l">
              <a:lnSpc>
                <a:spcPct val="115000"/>
              </a:lnSpc>
              <a:spcBef>
                <a:spcPts val="0"/>
              </a:spcBef>
              <a:spcAft>
                <a:spcPts val="0"/>
              </a:spcAft>
              <a:buNone/>
            </a:pPr>
            <a:r>
              <a:t/>
            </a:r>
            <a:endParaRPr sz="1050">
              <a:solidFill>
                <a:schemeClr val="dk1"/>
              </a:solidFill>
              <a:highlight>
                <a:srgbClr val="FFFFFF"/>
              </a:highlight>
            </a:endParaRPr>
          </a:p>
          <a:p>
            <a:pPr indent="0" lvl="0" marL="1828800" rtl="0" algn="l">
              <a:lnSpc>
                <a:spcPct val="115000"/>
              </a:lnSpc>
              <a:spcBef>
                <a:spcPts val="0"/>
              </a:spcBef>
              <a:spcAft>
                <a:spcPts val="0"/>
              </a:spcAft>
              <a:buNone/>
            </a:pPr>
            <a:r>
              <a:rPr b="1" lang="en" sz="1200">
                <a:highlight>
                  <a:srgbClr val="FFFFFF"/>
                </a:highlight>
              </a:rPr>
              <a:t>def layer(params):</a:t>
            </a:r>
            <a:endParaRPr b="1" sz="1200">
              <a:highlight>
                <a:srgbClr val="FFFFFF"/>
              </a:highlight>
            </a:endParaRPr>
          </a:p>
          <a:p>
            <a:pPr indent="0" lvl="0" marL="1828800" rtl="0" algn="l">
              <a:lnSpc>
                <a:spcPct val="115000"/>
              </a:lnSpc>
              <a:spcBef>
                <a:spcPts val="0"/>
              </a:spcBef>
              <a:spcAft>
                <a:spcPts val="0"/>
              </a:spcAft>
              <a:buNone/>
            </a:pPr>
            <a:r>
              <a:rPr b="1" lang="en" sz="1200">
                <a:highlight>
                  <a:srgbClr val="FFFFFF"/>
                </a:highlight>
              </a:rPr>
              <a:t>    """ inside are the nodes """</a:t>
            </a:r>
            <a:endParaRPr b="1" sz="1200">
              <a:highlight>
                <a:srgbClr val="FFFFFF"/>
              </a:highlight>
            </a:endParaRPr>
          </a:p>
          <a:p>
            <a:pPr indent="0" lvl="0" marL="1828800" rtl="0" algn="l">
              <a:lnSpc>
                <a:spcPct val="115000"/>
              </a:lnSpc>
              <a:spcBef>
                <a:spcPts val="0"/>
              </a:spcBef>
              <a:spcAft>
                <a:spcPts val="0"/>
              </a:spcAft>
              <a:buNone/>
            </a:pPr>
            <a:r>
              <a:rPr b="1" lang="en" sz="1200">
                <a:highlight>
                  <a:srgbClr val="FFFFFF"/>
                </a:highlight>
              </a:rPr>
              <a:t>    result = some_calculations</a:t>
            </a:r>
            <a:endParaRPr b="1" sz="1200">
              <a:highlight>
                <a:srgbClr val="FFFFFF"/>
              </a:highlight>
            </a:endParaRPr>
          </a:p>
          <a:p>
            <a:pPr indent="0" lvl="0" marL="1828800" rtl="0" algn="l">
              <a:lnSpc>
                <a:spcPct val="115000"/>
              </a:lnSpc>
              <a:spcBef>
                <a:spcPts val="0"/>
              </a:spcBef>
              <a:spcAft>
                <a:spcPts val="0"/>
              </a:spcAft>
              <a:buNone/>
            </a:pPr>
            <a:r>
              <a:rPr b="1" lang="en" sz="1200">
                <a:highlight>
                  <a:srgbClr val="FFFFFF"/>
                </a:highlight>
              </a:rPr>
              <a:t>    return A(result)</a:t>
            </a:r>
            <a:endParaRPr b="1" sz="1200">
              <a:highlight>
                <a:srgbClr val="FFFFFF"/>
              </a:highlight>
            </a:endParaRPr>
          </a:p>
          <a:p>
            <a:pPr indent="0" lvl="0" marL="1828800" rtl="0" algn="l">
              <a:lnSpc>
                <a:spcPct val="115000"/>
              </a:lnSpc>
              <a:spcBef>
                <a:spcPts val="0"/>
              </a:spcBef>
              <a:spcAft>
                <a:spcPts val="0"/>
              </a:spcAft>
              <a:buNone/>
            </a:pPr>
            <a:r>
              <a:t/>
            </a:r>
            <a:endParaRPr b="1" sz="1200">
              <a:highlight>
                <a:srgbClr val="FFFFFF"/>
              </a:highlight>
            </a:endParaRPr>
          </a:p>
          <a:p>
            <a:pPr indent="0" lvl="0" marL="1828800" rtl="0" algn="l">
              <a:lnSpc>
                <a:spcPct val="115000"/>
              </a:lnSpc>
              <a:spcBef>
                <a:spcPts val="0"/>
              </a:spcBef>
              <a:spcAft>
                <a:spcPts val="0"/>
              </a:spcAft>
              <a:buNone/>
            </a:pPr>
            <a:r>
              <a:rPr b="1" lang="en" sz="1200">
                <a:highlight>
                  <a:srgbClr val="FFFFFF"/>
                </a:highlight>
              </a:rPr>
              <a:t>def A(result):</a:t>
            </a:r>
            <a:endParaRPr b="1" sz="1200">
              <a:highlight>
                <a:srgbClr val="FFFFFF"/>
              </a:highlight>
            </a:endParaRPr>
          </a:p>
          <a:p>
            <a:pPr indent="0" lvl="0" marL="1828800" rtl="0" algn="l">
              <a:lnSpc>
                <a:spcPct val="115000"/>
              </a:lnSpc>
              <a:spcBef>
                <a:spcPts val="0"/>
              </a:spcBef>
              <a:spcAft>
                <a:spcPts val="0"/>
              </a:spcAft>
              <a:buNone/>
            </a:pPr>
            <a:r>
              <a:rPr b="1" lang="en" sz="1200">
                <a:highlight>
                  <a:srgbClr val="FFFFFF"/>
                </a:highlight>
              </a:rPr>
              <a:t>    """ modifies the result """</a:t>
            </a:r>
            <a:endParaRPr b="1" sz="1200">
              <a:highlight>
                <a:srgbClr val="FFFFFF"/>
              </a:highlight>
            </a:endParaRPr>
          </a:p>
          <a:p>
            <a:pPr indent="0" lvl="0" marL="2095500" marR="266700" rtl="0" algn="l">
              <a:lnSpc>
                <a:spcPct val="115000"/>
              </a:lnSpc>
              <a:spcBef>
                <a:spcPts val="1100"/>
              </a:spcBef>
              <a:spcAft>
                <a:spcPts val="0"/>
              </a:spcAft>
              <a:buNone/>
            </a:pPr>
            <a:r>
              <a:rPr b="1" lang="en" sz="1200">
                <a:highlight>
                  <a:srgbClr val="FFFFFF"/>
                </a:highlight>
              </a:rPr>
              <a:t>    return some_modified_value_of_result</a:t>
            </a:r>
            <a:endParaRPr b="1" sz="1200">
              <a:highlight>
                <a:srgbClr val="FFFFFF"/>
              </a:highlight>
            </a:endParaRPr>
          </a:p>
          <a:p>
            <a:pPr indent="0" lvl="0" marL="0" rtl="0" algn="ctr">
              <a:lnSpc>
                <a:spcPct val="115000"/>
              </a:lnSpc>
              <a:spcBef>
                <a:spcPts val="1100"/>
              </a:spcBef>
              <a:spcAft>
                <a:spcPts val="0"/>
              </a:spcAft>
              <a:buNone/>
            </a:pPr>
            <a:r>
              <a:rPr b="1" lang="en" sz="1200">
                <a:solidFill>
                  <a:srgbClr val="0000FF"/>
                </a:solidFill>
              </a:rPr>
              <a:t>Activation functions assist neural networks in learning faster and better.</a:t>
            </a:r>
            <a:endParaRPr b="1" sz="1200">
              <a:solidFill>
                <a:srgbClr val="0000FF"/>
              </a:solidFill>
              <a:highlight>
                <a:srgbClr val="FFFFFF"/>
              </a:highlight>
            </a:endParaRPr>
          </a:p>
          <a:p>
            <a:pPr indent="0" lvl="0" marL="0" rtl="0" algn="l">
              <a:lnSpc>
                <a:spcPct val="115000"/>
              </a:lnSpc>
              <a:spcBef>
                <a:spcPts val="1100"/>
              </a:spcBef>
              <a:spcAft>
                <a:spcPts val="0"/>
              </a:spcAft>
              <a:buNone/>
            </a:pPr>
            <a:r>
              <a:t/>
            </a:r>
            <a:endParaRPr sz="1200">
              <a:solidFill>
                <a:schemeClr val="dk1"/>
              </a:solidFill>
            </a:endParaRPr>
          </a:p>
        </p:txBody>
      </p:sp>
    </p:spTree>
  </p:cSld>
  <p:clrMapOvr>
    <a:masterClrMapping/>
  </p:clrMapOvr>
</p:sld>
</file>

<file path=ppt/slides/slide2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71" name="Shape 1871"/>
        <p:cNvGrpSpPr/>
        <p:nvPr/>
      </p:nvGrpSpPr>
      <p:grpSpPr>
        <a:xfrm>
          <a:off x="0" y="0"/>
          <a:ext cx="0" cy="0"/>
          <a:chOff x="0" y="0"/>
          <a:chExt cx="0" cy="0"/>
        </a:xfrm>
      </p:grpSpPr>
      <p:sp>
        <p:nvSpPr>
          <p:cNvPr id="1872" name="Google Shape;1872;p242"/>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Image Data Curation</a:t>
            </a:r>
            <a:endParaRPr>
              <a:solidFill>
                <a:srgbClr val="38761D"/>
              </a:solidFill>
            </a:endParaRPr>
          </a:p>
        </p:txBody>
      </p:sp>
      <p:pic>
        <p:nvPicPr>
          <p:cNvPr id="1873" name="Google Shape;1873;p242"/>
          <p:cNvPicPr preferRelativeResize="0"/>
          <p:nvPr/>
        </p:nvPicPr>
        <p:blipFill>
          <a:blip r:embed="rId3">
            <a:alphaModFix/>
          </a:blip>
          <a:stretch>
            <a:fillRect/>
          </a:stretch>
        </p:blipFill>
        <p:spPr>
          <a:xfrm>
            <a:off x="0" y="0"/>
            <a:ext cx="1466275" cy="730575"/>
          </a:xfrm>
          <a:prstGeom prst="rect">
            <a:avLst/>
          </a:prstGeom>
          <a:noFill/>
          <a:ln>
            <a:noFill/>
          </a:ln>
        </p:spPr>
      </p:pic>
      <p:sp>
        <p:nvSpPr>
          <p:cNvPr id="1874" name="Google Shape;1874;p242"/>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The term “Model” originates from Statistics</a:t>
            </a:r>
            <a:endParaRPr>
              <a:solidFill>
                <a:srgbClr val="434343"/>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b="1" lang="en" sz="1200">
                <a:solidFill>
                  <a:srgbClr val="0000FF"/>
                </a:solidFill>
              </a:rPr>
              <a:t>The term “model” was not created by AI</a:t>
            </a:r>
            <a:r>
              <a:rPr lang="en" sz="1200">
                <a:solidFill>
                  <a:schemeClr val="dk1"/>
                </a:solidFill>
              </a:rPr>
              <a:t>, or by machine learning, or otherwise a new thing. The</a:t>
            </a:r>
            <a:r>
              <a:rPr b="1" lang="en" sz="1200">
                <a:solidFill>
                  <a:srgbClr val="0000FF"/>
                </a:solidFill>
              </a:rPr>
              <a:t> term “model” originates from statistics</a:t>
            </a:r>
            <a:r>
              <a:rPr lang="en" sz="1200">
                <a:solidFill>
                  <a:schemeClr val="dk1"/>
                </a:solidFill>
              </a:rPr>
              <a:t>. As a software engineer, you’re used to coding an algorithm that generally has a one-to-one relationship between the input and output --we typically refer to this as the inputs have a linear relationship to the output; or in otherwise, the output is deterministic.</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The </a:t>
            </a:r>
            <a:r>
              <a:rPr b="1" lang="en" sz="1200">
                <a:solidFill>
                  <a:srgbClr val="0000FF"/>
                </a:solidFill>
              </a:rPr>
              <a:t>field of statistics deals with algorithms that are not deterministic. These algorithms are called models</a:t>
            </a:r>
            <a:r>
              <a:rPr lang="en" sz="1200">
                <a:solidFill>
                  <a:schemeClr val="dk1"/>
                </a:solidFill>
              </a:rPr>
              <a:t> --which model a behavior to make an output (outcome) prediction over a probability distribution. That sure sounds like statistics, right! In this part, we will cover </a:t>
            </a:r>
            <a:r>
              <a:rPr lang="en" sz="1200" u="sng">
                <a:solidFill>
                  <a:schemeClr val="dk1"/>
                </a:solidFill>
              </a:rPr>
              <a:t>distributions, particularly population, sub-population and sampling distributions --in how they affect the training of a model</a:t>
            </a:r>
            <a:r>
              <a:rPr lang="en" sz="1200">
                <a:solidFill>
                  <a:schemeClr val="dk1"/>
                </a:solidFill>
              </a:rPr>
              <a:t>.</a:t>
            </a:r>
            <a:endParaRPr sz="1200">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2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78" name="Shape 1878"/>
        <p:cNvGrpSpPr/>
        <p:nvPr/>
      </p:nvGrpSpPr>
      <p:grpSpPr>
        <a:xfrm>
          <a:off x="0" y="0"/>
          <a:ext cx="0" cy="0"/>
          <a:chOff x="0" y="0"/>
          <a:chExt cx="0" cy="0"/>
        </a:xfrm>
      </p:grpSpPr>
      <p:sp>
        <p:nvSpPr>
          <p:cNvPr id="1879" name="Google Shape;1879;p243"/>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Image Data Curation</a:t>
            </a:r>
            <a:endParaRPr>
              <a:solidFill>
                <a:srgbClr val="38761D"/>
              </a:solidFill>
            </a:endParaRPr>
          </a:p>
        </p:txBody>
      </p:sp>
      <p:pic>
        <p:nvPicPr>
          <p:cNvPr id="1880" name="Google Shape;1880;p243"/>
          <p:cNvPicPr preferRelativeResize="0"/>
          <p:nvPr/>
        </p:nvPicPr>
        <p:blipFill>
          <a:blip r:embed="rId3">
            <a:alphaModFix/>
          </a:blip>
          <a:stretch>
            <a:fillRect/>
          </a:stretch>
        </p:blipFill>
        <p:spPr>
          <a:xfrm>
            <a:off x="0" y="0"/>
            <a:ext cx="1466275" cy="730575"/>
          </a:xfrm>
          <a:prstGeom prst="rect">
            <a:avLst/>
          </a:prstGeom>
          <a:noFill/>
          <a:ln>
            <a:noFill/>
          </a:ln>
        </p:spPr>
      </p:pic>
      <p:sp>
        <p:nvSpPr>
          <p:cNvPr id="1881" name="Google Shape;1881;p243"/>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The term “Machine Learning” </a:t>
            </a:r>
            <a:br>
              <a:rPr b="1" lang="en" sz="1200">
                <a:solidFill>
                  <a:schemeClr val="dk1"/>
                </a:solidFill>
              </a:rPr>
            </a:br>
            <a:endParaRPr>
              <a:solidFill>
                <a:srgbClr val="434343"/>
              </a:solidFill>
            </a:endParaRPr>
          </a:p>
          <a:p>
            <a:pPr indent="0" lvl="0" marL="0" rtl="0" algn="l">
              <a:lnSpc>
                <a:spcPct val="115000"/>
              </a:lnSpc>
              <a:spcBef>
                <a:spcPts val="0"/>
              </a:spcBef>
              <a:spcAft>
                <a:spcPts val="0"/>
              </a:spcAft>
              <a:buNone/>
            </a:pPr>
            <a:r>
              <a:rPr lang="en" sz="1200">
                <a:solidFill>
                  <a:schemeClr val="dk1"/>
                </a:solidFill>
              </a:rPr>
              <a:t>In statistics, these models may start initially simple, like a linear or logistic regression, but quickly can become complex when modeling a complex behavior, such as forecasting the weather.</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The advent of </a:t>
            </a:r>
            <a:r>
              <a:rPr b="1" lang="en" sz="1200">
                <a:solidFill>
                  <a:srgbClr val="0000FF"/>
                </a:solidFill>
              </a:rPr>
              <a:t>deep learning</a:t>
            </a:r>
            <a:r>
              <a:rPr lang="en" sz="1200">
                <a:solidFill>
                  <a:schemeClr val="dk1"/>
                </a:solidFill>
              </a:rPr>
              <a:t> using neural networks to develop models is </a:t>
            </a:r>
            <a:r>
              <a:rPr b="1" lang="en" sz="1200">
                <a:solidFill>
                  <a:srgbClr val="0000FF"/>
                </a:solidFill>
              </a:rPr>
              <a:t>from the field of artificial intelligence</a:t>
            </a:r>
            <a:r>
              <a:rPr lang="en" sz="1200">
                <a:solidFill>
                  <a:schemeClr val="dk1"/>
                </a:solidFill>
              </a:rPr>
              <a:t>. In recent years, these </a:t>
            </a:r>
            <a:r>
              <a:rPr b="1" lang="en" sz="1200">
                <a:solidFill>
                  <a:srgbClr val="0000FF"/>
                </a:solidFill>
              </a:rPr>
              <a:t>two separate (sub) fields have fused together and we collectively call both now machine learning</a:t>
            </a:r>
            <a:r>
              <a:rPr lang="en" sz="1200">
                <a:solidFill>
                  <a:schemeClr val="dk1"/>
                </a:solidFill>
              </a:rPr>
              <a:t>. But whether you are doing what I refer to as classical machine learning (statistics) or deep learning, </a:t>
            </a:r>
            <a:r>
              <a:rPr lang="en" sz="1200" u="sng">
                <a:solidFill>
                  <a:schemeClr val="dk1"/>
                </a:solidFill>
              </a:rPr>
              <a:t>the limitation in what you can model (learn) is with the dataset</a:t>
            </a:r>
            <a:r>
              <a:rPr lang="en" sz="1200">
                <a:solidFill>
                  <a:schemeClr val="dk1"/>
                </a:solidFill>
              </a:rPr>
              <a:t>.</a:t>
            </a:r>
            <a:endParaRPr sz="1200">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2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85" name="Shape 1885"/>
        <p:cNvGrpSpPr/>
        <p:nvPr/>
      </p:nvGrpSpPr>
      <p:grpSpPr>
        <a:xfrm>
          <a:off x="0" y="0"/>
          <a:ext cx="0" cy="0"/>
          <a:chOff x="0" y="0"/>
          <a:chExt cx="0" cy="0"/>
        </a:xfrm>
      </p:grpSpPr>
      <p:sp>
        <p:nvSpPr>
          <p:cNvPr id="1886" name="Google Shape;1886;p244"/>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Data Curation - Population Distribution</a:t>
            </a:r>
            <a:endParaRPr>
              <a:solidFill>
                <a:srgbClr val="38761D"/>
              </a:solidFill>
            </a:endParaRPr>
          </a:p>
        </p:txBody>
      </p:sp>
      <p:pic>
        <p:nvPicPr>
          <p:cNvPr id="1887" name="Google Shape;1887;p244"/>
          <p:cNvPicPr preferRelativeResize="0"/>
          <p:nvPr/>
        </p:nvPicPr>
        <p:blipFill>
          <a:blip r:embed="rId3">
            <a:alphaModFix/>
          </a:blip>
          <a:stretch>
            <a:fillRect/>
          </a:stretch>
        </p:blipFill>
        <p:spPr>
          <a:xfrm>
            <a:off x="0" y="0"/>
            <a:ext cx="1466275" cy="730575"/>
          </a:xfrm>
          <a:prstGeom prst="rect">
            <a:avLst/>
          </a:prstGeom>
          <a:noFill/>
          <a:ln>
            <a:noFill/>
          </a:ln>
        </p:spPr>
      </p:pic>
      <p:sp>
        <p:nvSpPr>
          <p:cNvPr id="1888" name="Google Shape;1888;p244"/>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Population Distribution</a:t>
            </a:r>
            <a:endParaRPr b="1" sz="11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1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This is important and likely the primary source when you make a model and it turns out to not perform as you expected “in the wild” (i.e., production). If you were to build a model to predict the shoe size of an adult male in the United States, then the population distribution of this model would be </a:t>
            </a:r>
            <a:r>
              <a:rPr i="1" lang="en" sz="1200">
                <a:solidFill>
                  <a:schemeClr val="dk1"/>
                </a:solidFill>
              </a:rPr>
              <a:t>all</a:t>
            </a:r>
            <a:r>
              <a:rPr lang="en" sz="1200">
                <a:solidFill>
                  <a:schemeClr val="dk1"/>
                </a:solidFill>
              </a:rPr>
              <a:t> adult males in the United States, and their different shoe sizes and corresponding features (e.g., height, ethnicity, etc) would be the distribution of shoe sizes in the population. That’s what we want to model and predict.</a:t>
            </a:r>
            <a:endParaRPr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2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92" name="Shape 1892"/>
        <p:cNvGrpSpPr/>
        <p:nvPr/>
      </p:nvGrpSpPr>
      <p:grpSpPr>
        <a:xfrm>
          <a:off x="0" y="0"/>
          <a:ext cx="0" cy="0"/>
          <a:chOff x="0" y="0"/>
          <a:chExt cx="0" cy="0"/>
        </a:xfrm>
      </p:grpSpPr>
      <p:sp>
        <p:nvSpPr>
          <p:cNvPr id="1893" name="Google Shape;1893;p245"/>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Data Curation - Population Distribution</a:t>
            </a:r>
            <a:endParaRPr>
              <a:solidFill>
                <a:srgbClr val="38761D"/>
              </a:solidFill>
            </a:endParaRPr>
          </a:p>
        </p:txBody>
      </p:sp>
      <p:pic>
        <p:nvPicPr>
          <p:cNvPr id="1894" name="Google Shape;1894;p245"/>
          <p:cNvPicPr preferRelativeResize="0"/>
          <p:nvPr/>
        </p:nvPicPr>
        <p:blipFill>
          <a:blip r:embed="rId3">
            <a:alphaModFix/>
          </a:blip>
          <a:stretch>
            <a:fillRect/>
          </a:stretch>
        </p:blipFill>
        <p:spPr>
          <a:xfrm>
            <a:off x="0" y="0"/>
            <a:ext cx="1466275" cy="730575"/>
          </a:xfrm>
          <a:prstGeom prst="rect">
            <a:avLst/>
          </a:prstGeom>
          <a:noFill/>
          <a:ln>
            <a:noFill/>
          </a:ln>
        </p:spPr>
      </p:pic>
      <p:sp>
        <p:nvSpPr>
          <p:cNvPr id="1895" name="Google Shape;1895;p245"/>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Population Distribution - Random Sampling</a:t>
            </a:r>
            <a:endParaRPr b="1"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The problem is that you would not have data for all adult males in the United States. Instead, you will have some subset of data; whereby, one takes batches of the data at random, which we call a random sample, to determine a distribution within the batch.</a:t>
            </a:r>
            <a:endParaRPr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pic>
        <p:nvPicPr>
          <p:cNvPr id="1896" name="Google Shape;1896;p245"/>
          <p:cNvPicPr preferRelativeResize="0"/>
          <p:nvPr/>
        </p:nvPicPr>
        <p:blipFill>
          <a:blip r:embed="rId4">
            <a:alphaModFix/>
          </a:blip>
          <a:stretch>
            <a:fillRect/>
          </a:stretch>
        </p:blipFill>
        <p:spPr>
          <a:xfrm>
            <a:off x="1600200" y="1957325"/>
            <a:ext cx="5943600" cy="2962275"/>
          </a:xfrm>
          <a:prstGeom prst="rect">
            <a:avLst/>
          </a:prstGeom>
          <a:noFill/>
          <a:ln>
            <a:noFill/>
          </a:ln>
        </p:spPr>
      </p:pic>
    </p:spTree>
  </p:cSld>
  <p:clrMapOvr>
    <a:masterClrMapping/>
  </p:clrMapOvr>
</p:sld>
</file>

<file path=ppt/slides/slide2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00" name="Shape 1900"/>
        <p:cNvGrpSpPr/>
        <p:nvPr/>
      </p:nvGrpSpPr>
      <p:grpSpPr>
        <a:xfrm>
          <a:off x="0" y="0"/>
          <a:ext cx="0" cy="0"/>
          <a:chOff x="0" y="0"/>
          <a:chExt cx="0" cy="0"/>
        </a:xfrm>
      </p:grpSpPr>
      <p:sp>
        <p:nvSpPr>
          <p:cNvPr id="1901" name="Google Shape;1901;p246"/>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Data Curation - Sampling Distribution</a:t>
            </a:r>
            <a:endParaRPr>
              <a:solidFill>
                <a:srgbClr val="38761D"/>
              </a:solidFill>
            </a:endParaRPr>
          </a:p>
        </p:txBody>
      </p:sp>
      <p:pic>
        <p:nvPicPr>
          <p:cNvPr id="1902" name="Google Shape;1902;p246"/>
          <p:cNvPicPr preferRelativeResize="0"/>
          <p:nvPr/>
        </p:nvPicPr>
        <p:blipFill>
          <a:blip r:embed="rId3">
            <a:alphaModFix/>
          </a:blip>
          <a:stretch>
            <a:fillRect/>
          </a:stretch>
        </p:blipFill>
        <p:spPr>
          <a:xfrm>
            <a:off x="0" y="0"/>
            <a:ext cx="1466275" cy="730575"/>
          </a:xfrm>
          <a:prstGeom prst="rect">
            <a:avLst/>
          </a:prstGeom>
          <a:noFill/>
          <a:ln>
            <a:noFill/>
          </a:ln>
        </p:spPr>
      </p:pic>
      <p:sp>
        <p:nvSpPr>
          <p:cNvPr id="1903" name="Google Shape;1903;p246"/>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Sampling</a:t>
            </a:r>
            <a:r>
              <a:rPr b="1" lang="en" sz="1200">
                <a:solidFill>
                  <a:schemeClr val="dk1"/>
                </a:solidFill>
              </a:rPr>
              <a:t> Distribution </a:t>
            </a:r>
            <a:br>
              <a:rPr b="1" lang="en" sz="1200">
                <a:solidFill>
                  <a:schemeClr val="dk1"/>
                </a:solidFill>
              </a:rPr>
            </a:br>
            <a:endParaRPr b="1" sz="1200">
              <a:solidFill>
                <a:schemeClr val="dk1"/>
              </a:solidFill>
            </a:endParaRPr>
          </a:p>
          <a:p>
            <a:pPr indent="0" lvl="0" marL="0" rtl="0" algn="l">
              <a:lnSpc>
                <a:spcPct val="115000"/>
              </a:lnSpc>
              <a:spcBef>
                <a:spcPts val="0"/>
              </a:spcBef>
              <a:spcAft>
                <a:spcPts val="0"/>
              </a:spcAft>
              <a:buNone/>
            </a:pPr>
            <a:r>
              <a:rPr lang="en" sz="1200">
                <a:solidFill>
                  <a:schemeClr val="dk1"/>
                </a:solidFill>
              </a:rPr>
              <a:t>The goal is to have enough random samples of the population; that collectively the distributions within these samples can be used to predict the distribution within the population as a whole; which is referred to as a sampling distribution. The keyword here is “predict”, meaning we are determining a probabilistic distribution vs. a deterministic distribution.</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pic>
        <p:nvPicPr>
          <p:cNvPr id="1904" name="Google Shape;1904;p246"/>
          <p:cNvPicPr preferRelativeResize="0"/>
          <p:nvPr/>
        </p:nvPicPr>
        <p:blipFill>
          <a:blip r:embed="rId4">
            <a:alphaModFix/>
          </a:blip>
          <a:stretch>
            <a:fillRect/>
          </a:stretch>
        </p:blipFill>
        <p:spPr>
          <a:xfrm>
            <a:off x="2035200" y="1929575"/>
            <a:ext cx="5073600" cy="3114075"/>
          </a:xfrm>
          <a:prstGeom prst="rect">
            <a:avLst/>
          </a:prstGeom>
          <a:noFill/>
          <a:ln>
            <a:noFill/>
          </a:ln>
        </p:spPr>
      </p:pic>
    </p:spTree>
  </p:cSld>
  <p:clrMapOvr>
    <a:masterClrMapping/>
  </p:clrMapOvr>
</p:sld>
</file>

<file path=ppt/slides/slide2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08" name="Shape 1908"/>
        <p:cNvGrpSpPr/>
        <p:nvPr/>
      </p:nvGrpSpPr>
      <p:grpSpPr>
        <a:xfrm>
          <a:off x="0" y="0"/>
          <a:ext cx="0" cy="0"/>
          <a:chOff x="0" y="0"/>
          <a:chExt cx="0" cy="0"/>
        </a:xfrm>
      </p:grpSpPr>
      <p:sp>
        <p:nvSpPr>
          <p:cNvPr id="1909" name="Google Shape;1909;p247"/>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Data Curation - Subpopulation Distribution</a:t>
            </a:r>
            <a:endParaRPr>
              <a:solidFill>
                <a:srgbClr val="38761D"/>
              </a:solidFill>
            </a:endParaRPr>
          </a:p>
        </p:txBody>
      </p:sp>
      <p:pic>
        <p:nvPicPr>
          <p:cNvPr id="1910" name="Google Shape;1910;p247"/>
          <p:cNvPicPr preferRelativeResize="0"/>
          <p:nvPr/>
        </p:nvPicPr>
        <p:blipFill>
          <a:blip r:embed="rId3">
            <a:alphaModFix/>
          </a:blip>
          <a:stretch>
            <a:fillRect/>
          </a:stretch>
        </p:blipFill>
        <p:spPr>
          <a:xfrm>
            <a:off x="0" y="0"/>
            <a:ext cx="1466275" cy="730575"/>
          </a:xfrm>
          <a:prstGeom prst="rect">
            <a:avLst/>
          </a:prstGeom>
          <a:noFill/>
          <a:ln>
            <a:noFill/>
          </a:ln>
        </p:spPr>
      </p:pic>
      <p:sp>
        <p:nvSpPr>
          <p:cNvPr id="1911" name="Google Shape;1911;p247"/>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Subpopulation</a:t>
            </a:r>
            <a:r>
              <a:rPr b="1" lang="en" sz="1200">
                <a:solidFill>
                  <a:schemeClr val="dk1"/>
                </a:solidFill>
              </a:rPr>
              <a:t> Distribution </a:t>
            </a:r>
            <a:endParaRPr b="1"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Regardless of how large and comprehensive </a:t>
            </a:r>
            <a:r>
              <a:rPr b="1" lang="en" sz="1200">
                <a:solidFill>
                  <a:srgbClr val="0000FF"/>
                </a:solidFill>
              </a:rPr>
              <a:t>your dataset is</a:t>
            </a:r>
            <a:r>
              <a:rPr lang="en" sz="1200">
                <a:solidFill>
                  <a:schemeClr val="dk1"/>
                </a:solidFill>
              </a:rPr>
              <a:t>, it is </a:t>
            </a:r>
            <a:r>
              <a:rPr b="1" lang="en" sz="1200">
                <a:solidFill>
                  <a:srgbClr val="0000FF"/>
                </a:solidFill>
              </a:rPr>
              <a:t>likely a sampling distribution of a subpopulation</a:t>
            </a:r>
            <a:r>
              <a:rPr lang="en" sz="1200">
                <a:solidFill>
                  <a:schemeClr val="dk1"/>
                </a:solidFill>
              </a:rPr>
              <a:t> and not the population. A s</a:t>
            </a:r>
            <a:r>
              <a:rPr b="1" lang="en" sz="1200">
                <a:solidFill>
                  <a:srgbClr val="0000FF"/>
                </a:solidFill>
              </a:rPr>
              <a:t>ubpopulation is a subset of a population that is defined by a set of characteristics, which would not have the same probability distribution of the population</a:t>
            </a:r>
            <a:r>
              <a:rPr lang="en" sz="1200">
                <a:solidFill>
                  <a:schemeClr val="dk1"/>
                </a:solidFill>
              </a:rPr>
              <a:t>. As in our earlier adult male shoe example, let’s assume our samples are all from a chain of stores that specialize in selling sports shoes to professional athletes. While with sufficient samples, we can develop a sampling distribution which is representative (predictive) of the subpopulation, it is unlikely to be representative of the population.</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pic>
        <p:nvPicPr>
          <p:cNvPr id="1912" name="Google Shape;1912;p247"/>
          <p:cNvPicPr preferRelativeResize="0"/>
          <p:nvPr/>
        </p:nvPicPr>
        <p:blipFill>
          <a:blip r:embed="rId4">
            <a:alphaModFix/>
          </a:blip>
          <a:stretch>
            <a:fillRect/>
          </a:stretch>
        </p:blipFill>
        <p:spPr>
          <a:xfrm>
            <a:off x="2155600" y="2523500"/>
            <a:ext cx="5126625" cy="2530450"/>
          </a:xfrm>
          <a:prstGeom prst="rect">
            <a:avLst/>
          </a:prstGeom>
          <a:noFill/>
          <a:ln>
            <a:noFill/>
          </a:ln>
        </p:spPr>
      </p:pic>
    </p:spTree>
  </p:cSld>
  <p:clrMapOvr>
    <a:masterClrMapping/>
  </p:clrMapOvr>
</p:sld>
</file>

<file path=ppt/slides/slide2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16" name="Shape 1916"/>
        <p:cNvGrpSpPr/>
        <p:nvPr/>
      </p:nvGrpSpPr>
      <p:grpSpPr>
        <a:xfrm>
          <a:off x="0" y="0"/>
          <a:ext cx="0" cy="0"/>
          <a:chOff x="0" y="0"/>
          <a:chExt cx="0" cy="0"/>
        </a:xfrm>
      </p:grpSpPr>
      <p:sp>
        <p:nvSpPr>
          <p:cNvPr id="1917" name="Google Shape;1917;p248"/>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Data Curation - Curated Datasets</a:t>
            </a:r>
            <a:endParaRPr>
              <a:solidFill>
                <a:srgbClr val="38761D"/>
              </a:solidFill>
            </a:endParaRPr>
          </a:p>
        </p:txBody>
      </p:sp>
      <p:pic>
        <p:nvPicPr>
          <p:cNvPr id="1918" name="Google Shape;1918;p248"/>
          <p:cNvPicPr preferRelativeResize="0"/>
          <p:nvPr/>
        </p:nvPicPr>
        <p:blipFill>
          <a:blip r:embed="rId3">
            <a:alphaModFix/>
          </a:blip>
          <a:stretch>
            <a:fillRect/>
          </a:stretch>
        </p:blipFill>
        <p:spPr>
          <a:xfrm>
            <a:off x="0" y="0"/>
            <a:ext cx="1466275" cy="730575"/>
          </a:xfrm>
          <a:prstGeom prst="rect">
            <a:avLst/>
          </a:prstGeom>
          <a:noFill/>
          <a:ln>
            <a:noFill/>
          </a:ln>
        </p:spPr>
      </p:pic>
      <p:sp>
        <p:nvSpPr>
          <p:cNvPr id="1919" name="Google Shape;1919;p248"/>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Curated Datasets - MNIST as an example</a:t>
            </a:r>
            <a:endParaRPr b="1"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MNIST is a dataset of </a:t>
            </a:r>
            <a:r>
              <a:rPr b="1" lang="en" sz="1200">
                <a:solidFill>
                  <a:srgbClr val="0000FF"/>
                </a:solidFill>
              </a:rPr>
              <a:t>70,000 images of handwritten digits, proportionally balanced across each digit</a:t>
            </a:r>
            <a:r>
              <a:rPr lang="en" sz="1200">
                <a:solidFill>
                  <a:schemeClr val="dk1"/>
                </a:solidFill>
              </a:rPr>
              <a:t>. It’s super easy to train a model to get near 100% accuracy on the dataset (and hence why it’s the hello world example of machine learning). But almost all “in the wild” application of the trained model will fail --because the distribution of images in MNIST is a subpopulation.</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b="1" lang="en" sz="1200">
                <a:solidFill>
                  <a:schemeClr val="dk1"/>
                </a:solidFill>
              </a:rPr>
              <a:t>MNIST is a curated dataset.</a:t>
            </a:r>
            <a:r>
              <a:rPr lang="en" sz="1200">
                <a:solidFill>
                  <a:schemeClr val="dk1"/>
                </a:solidFill>
              </a:rPr>
              <a:t> That is, the data curator selected samples for inclusion whose characteristics meet a definition. In the case of MNIST, each sample is:</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304800" lvl="0" marL="457200" rtl="0" algn="l">
              <a:lnSpc>
                <a:spcPct val="115000"/>
              </a:lnSpc>
              <a:spcBef>
                <a:spcPts val="0"/>
              </a:spcBef>
              <a:spcAft>
                <a:spcPts val="0"/>
              </a:spcAft>
              <a:buClr>
                <a:schemeClr val="dk1"/>
              </a:buClr>
              <a:buSzPts val="1200"/>
              <a:buChar char="●"/>
            </a:pPr>
            <a:r>
              <a:rPr b="1" lang="en" sz="1200">
                <a:solidFill>
                  <a:schemeClr val="dk1"/>
                </a:solidFill>
              </a:rPr>
              <a:t>a 28x28</a:t>
            </a:r>
            <a:r>
              <a:rPr lang="en" sz="1200">
                <a:solidFill>
                  <a:schemeClr val="dk1"/>
                </a:solidFill>
              </a:rPr>
              <a:t> pixel image, </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with the </a:t>
            </a:r>
            <a:r>
              <a:rPr b="1" lang="en" sz="1200">
                <a:solidFill>
                  <a:schemeClr val="dk1"/>
                </a:solidFill>
              </a:rPr>
              <a:t>digit centered in the middle</a:t>
            </a:r>
            <a:r>
              <a:rPr lang="en" sz="1200">
                <a:solidFill>
                  <a:schemeClr val="dk1"/>
                </a:solidFill>
              </a:rPr>
              <a:t>, </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the </a:t>
            </a:r>
            <a:r>
              <a:rPr b="1" lang="en" sz="1200">
                <a:solidFill>
                  <a:schemeClr val="dk1"/>
                </a:solidFill>
              </a:rPr>
              <a:t>digit is white and the background is gray</a:t>
            </a:r>
            <a:r>
              <a:rPr lang="en" sz="1200">
                <a:solidFill>
                  <a:schemeClr val="dk1"/>
                </a:solidFill>
              </a:rPr>
              <a:t>, </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and there is </a:t>
            </a:r>
            <a:r>
              <a:rPr b="1" lang="en" sz="1200">
                <a:solidFill>
                  <a:schemeClr val="dk1"/>
                </a:solidFill>
              </a:rPr>
              <a:t>at least a 4 pixel padding around the digit</a:t>
            </a:r>
            <a:r>
              <a:rPr lang="en" sz="1200">
                <a:solidFill>
                  <a:schemeClr val="dk1"/>
                </a:solidFill>
              </a:rPr>
              <a:t>.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2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23" name="Shape 1923"/>
        <p:cNvGrpSpPr/>
        <p:nvPr/>
      </p:nvGrpSpPr>
      <p:grpSpPr>
        <a:xfrm>
          <a:off x="0" y="0"/>
          <a:ext cx="0" cy="0"/>
          <a:chOff x="0" y="0"/>
          <a:chExt cx="0" cy="0"/>
        </a:xfrm>
      </p:grpSpPr>
      <p:sp>
        <p:nvSpPr>
          <p:cNvPr id="1924" name="Google Shape;1924;p249"/>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Curated Dataset - Environment Setup</a:t>
            </a:r>
            <a:endParaRPr>
              <a:solidFill>
                <a:srgbClr val="38761D"/>
              </a:solidFill>
            </a:endParaRPr>
          </a:p>
        </p:txBody>
      </p:sp>
      <p:pic>
        <p:nvPicPr>
          <p:cNvPr id="1925" name="Google Shape;1925;p249"/>
          <p:cNvPicPr preferRelativeResize="0"/>
          <p:nvPr/>
        </p:nvPicPr>
        <p:blipFill>
          <a:blip r:embed="rId3">
            <a:alphaModFix/>
          </a:blip>
          <a:stretch>
            <a:fillRect/>
          </a:stretch>
        </p:blipFill>
        <p:spPr>
          <a:xfrm>
            <a:off x="0" y="0"/>
            <a:ext cx="1466275" cy="730575"/>
          </a:xfrm>
          <a:prstGeom prst="rect">
            <a:avLst/>
          </a:prstGeom>
          <a:noFill/>
          <a:ln>
            <a:noFill/>
          </a:ln>
        </p:spPr>
      </p:pic>
      <p:sp>
        <p:nvSpPr>
          <p:cNvPr id="1926" name="Google Shape;1926;p249"/>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Environment Setup</a:t>
            </a:r>
            <a:br>
              <a:rPr b="1" lang="en" sz="1200">
                <a:solidFill>
                  <a:schemeClr val="dk1"/>
                </a:solidFill>
              </a:rPr>
            </a:br>
            <a:endParaRPr b="1" sz="11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Below is a code snippet we will use throughout our examples. It includes </a:t>
            </a:r>
            <a:r>
              <a:rPr b="1" lang="en" sz="1200">
                <a:solidFill>
                  <a:srgbClr val="0000FF"/>
                </a:solidFill>
              </a:rPr>
              <a:t>importing the Keras framework </a:t>
            </a:r>
            <a:r>
              <a:rPr lang="en" sz="1200"/>
              <a:t>for designing/training models, various Python libraries we will use</a:t>
            </a:r>
            <a:r>
              <a:rPr lang="en" sz="1200">
                <a:solidFill>
                  <a:schemeClr val="dk1"/>
                </a:solidFill>
              </a:rPr>
              <a:t>, and finally the </a:t>
            </a:r>
            <a:r>
              <a:rPr b="1" lang="en" sz="1200">
                <a:solidFill>
                  <a:srgbClr val="0000FF"/>
                </a:solidFill>
              </a:rPr>
              <a:t>loading of the MNIST dataset </a:t>
            </a:r>
            <a:r>
              <a:rPr lang="en" sz="1200"/>
              <a:t>that is </a:t>
            </a:r>
            <a:r>
              <a:rPr b="1" lang="en" sz="1200">
                <a:solidFill>
                  <a:srgbClr val="0000FF"/>
                </a:solidFill>
              </a:rPr>
              <a:t>prebuilt into the Keras framework</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927" name="Google Shape;1927;p249"/>
          <p:cNvGraphicFramePr/>
          <p:nvPr/>
        </p:nvGraphicFramePr>
        <p:xfrm>
          <a:off x="505550" y="1962313"/>
          <a:ext cx="3000000" cy="3000000"/>
        </p:xfrm>
        <a:graphic>
          <a:graphicData uri="http://schemas.openxmlformats.org/drawingml/2006/table">
            <a:tbl>
              <a:tblPr>
                <a:noFill/>
                <a:tableStyleId>{B919AB72-B1D8-40D2-A9E9-02AD8994AEB8}</a:tableStyleId>
              </a:tblPr>
              <a:tblGrid>
                <a:gridCol w="7862400"/>
              </a:tblGrid>
              <a:tr h="609425">
                <a:tc>
                  <a:txBody>
                    <a:bodyPr>
                      <a:noAutofit/>
                    </a:bodyPr>
                    <a:lstStyle/>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Keras classes we will use to build models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keras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Sequential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Input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keras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layers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Flatten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Dense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Activation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ReLU</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Conv2D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MaxPooling2D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Dropout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keras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utils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to_categorical</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Keras library for the builtin MNIST dataset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keras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datasets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mnist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Other python modules for preparation/manipulating the images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numpy </a:t>
                      </a:r>
                      <a:r>
                        <a:rPr lang="en" sz="1000">
                          <a:solidFill>
                            <a:srgbClr val="9C27B0"/>
                          </a:solidFill>
                          <a:latin typeface="Consolas"/>
                          <a:ea typeface="Consolas"/>
                          <a:cs typeface="Consolas"/>
                          <a:sym typeface="Consolas"/>
                        </a:rPr>
                        <a:t>as</a:t>
                      </a:r>
                      <a:r>
                        <a:rPr lang="en" sz="1000">
                          <a:solidFill>
                            <a:schemeClr val="dk1"/>
                          </a:solidFill>
                          <a:latin typeface="Consolas"/>
                          <a:ea typeface="Consolas"/>
                          <a:cs typeface="Consolas"/>
                          <a:sym typeface="Consolas"/>
                        </a:rPr>
                        <a:t> np</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random</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cv2</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Get the builtin dataset from Keras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x_train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y_train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x_test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y_test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mnist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load_data</a:t>
                      </a:r>
                      <a:r>
                        <a:rPr lang="en" sz="1000">
                          <a:solidFill>
                            <a:srgbClr val="616161"/>
                          </a:solidFill>
                          <a:latin typeface="Consolas"/>
                          <a:ea typeface="Consolas"/>
                          <a:cs typeface="Consolas"/>
                          <a:sym typeface="Consolas"/>
                        </a:rPr>
                        <a:t>()</a:t>
                      </a:r>
                      <a:endParaRPr sz="1000">
                        <a:solidFill>
                          <a:srgbClr val="455A64"/>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2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31" name="Shape 1931"/>
        <p:cNvGrpSpPr/>
        <p:nvPr/>
      </p:nvGrpSpPr>
      <p:grpSpPr>
        <a:xfrm>
          <a:off x="0" y="0"/>
          <a:ext cx="0" cy="0"/>
          <a:chOff x="0" y="0"/>
          <a:chExt cx="0" cy="0"/>
        </a:xfrm>
      </p:grpSpPr>
      <p:sp>
        <p:nvSpPr>
          <p:cNvPr id="1932" name="Google Shape;1932;p250"/>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Curated Dataset - Dataset Preparation</a:t>
            </a:r>
            <a:endParaRPr>
              <a:solidFill>
                <a:srgbClr val="38761D"/>
              </a:solidFill>
            </a:endParaRPr>
          </a:p>
        </p:txBody>
      </p:sp>
      <p:pic>
        <p:nvPicPr>
          <p:cNvPr id="1933" name="Google Shape;1933;p250"/>
          <p:cNvPicPr preferRelativeResize="0"/>
          <p:nvPr/>
        </p:nvPicPr>
        <p:blipFill>
          <a:blip r:embed="rId3">
            <a:alphaModFix/>
          </a:blip>
          <a:stretch>
            <a:fillRect/>
          </a:stretch>
        </p:blipFill>
        <p:spPr>
          <a:xfrm>
            <a:off x="0" y="0"/>
            <a:ext cx="1466275" cy="730575"/>
          </a:xfrm>
          <a:prstGeom prst="rect">
            <a:avLst/>
          </a:prstGeom>
          <a:noFill/>
          <a:ln>
            <a:noFill/>
          </a:ln>
        </p:spPr>
      </p:pic>
      <p:sp>
        <p:nvSpPr>
          <p:cNvPr id="1934" name="Google Shape;1934;p250"/>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Prepare Builtin Dataset</a:t>
            </a:r>
            <a:br>
              <a:rPr b="1" lang="en" sz="1200">
                <a:solidFill>
                  <a:schemeClr val="dk1"/>
                </a:solidFill>
              </a:rPr>
            </a:br>
            <a:endParaRPr b="1" sz="1100">
              <a:solidFill>
                <a:schemeClr val="dk1"/>
              </a:solidFill>
            </a:endParaRPr>
          </a:p>
          <a:p>
            <a:pPr indent="0" lvl="0" marL="0" rtl="0" algn="l">
              <a:lnSpc>
                <a:spcPct val="115000"/>
              </a:lnSpc>
              <a:spcBef>
                <a:spcPts val="0"/>
              </a:spcBef>
              <a:spcAft>
                <a:spcPts val="0"/>
              </a:spcAft>
              <a:buNone/>
            </a:pPr>
            <a:r>
              <a:rPr lang="en" sz="1200">
                <a:solidFill>
                  <a:schemeClr val="dk1"/>
                </a:solidFill>
              </a:rPr>
              <a:t>The dataset from Keras is </a:t>
            </a:r>
            <a:r>
              <a:rPr b="1" lang="en" sz="1200">
                <a:solidFill>
                  <a:srgbClr val="0000FF"/>
                </a:solidFill>
              </a:rPr>
              <a:t>in a generic format</a:t>
            </a:r>
            <a:r>
              <a:rPr lang="en" sz="1200">
                <a:solidFill>
                  <a:schemeClr val="dk1"/>
                </a:solidFill>
              </a:rPr>
              <a:t>, so we need to do some </a:t>
            </a:r>
            <a:r>
              <a:rPr b="1" lang="en" sz="1200">
                <a:solidFill>
                  <a:srgbClr val="0000FF"/>
                </a:solidFill>
              </a:rPr>
              <a:t>initial data preparation</a:t>
            </a:r>
            <a:r>
              <a:rPr lang="en" sz="1200">
                <a:solidFill>
                  <a:schemeClr val="dk1"/>
                </a:solidFill>
              </a:rPr>
              <a:t> to use it for training a dense neural network (DNN) and convolutional neural network (CNN). These include:</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The pixel data (x_train and x_test) are in the original INT8 values (0 .. 255). We will </a:t>
            </a:r>
            <a:r>
              <a:rPr b="1" lang="en" sz="1200">
                <a:solidFill>
                  <a:schemeClr val="dk1"/>
                </a:solidFill>
              </a:rPr>
              <a:t>normalize the pixel data to be between 0 and 1 as a FLOAT32</a:t>
            </a:r>
            <a:r>
              <a:rPr lang="en" sz="1200">
                <a:solidFill>
                  <a:schemeClr val="dk1"/>
                </a:solidFill>
              </a:rPr>
              <a:t>.</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The image data are matrices of shape Height x Width (H x W). Keras expects tensors in the shape of </a:t>
            </a:r>
            <a:r>
              <a:rPr b="1" lang="en" sz="1200">
                <a:solidFill>
                  <a:schemeClr val="dk1"/>
                </a:solidFill>
              </a:rPr>
              <a:t>Height x Width x Channel. These are grayscale images, </a:t>
            </a:r>
            <a:r>
              <a:rPr lang="en" sz="1200">
                <a:solidFill>
                  <a:schemeClr val="dk1"/>
                </a:solidFill>
              </a:rPr>
              <a:t>so we will reshape the train and test data to (H x W x 1).</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The labels (y_train and y_test) are the original scalar value. We will </a:t>
            </a:r>
            <a:r>
              <a:rPr b="1" lang="en" sz="1200">
                <a:solidFill>
                  <a:schemeClr val="dk1"/>
                </a:solidFill>
              </a:rPr>
              <a:t>one-hot encode them into vectors</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u="sng">
                <a:solidFill>
                  <a:schemeClr val="dk1"/>
                </a:solidFill>
              </a:rPr>
              <a:t>We are also going to set aside a copy of the test and training data before it’s been prepared.</a:t>
            </a:r>
            <a:endParaRPr sz="1200" u="sng">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2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38" name="Shape 1938"/>
        <p:cNvGrpSpPr/>
        <p:nvPr/>
      </p:nvGrpSpPr>
      <p:grpSpPr>
        <a:xfrm>
          <a:off x="0" y="0"/>
          <a:ext cx="0" cy="0"/>
          <a:chOff x="0" y="0"/>
          <a:chExt cx="0" cy="0"/>
        </a:xfrm>
      </p:grpSpPr>
      <p:sp>
        <p:nvSpPr>
          <p:cNvPr id="1939" name="Google Shape;1939;p251"/>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Curated Dataset - Dataset Preparation</a:t>
            </a:r>
            <a:endParaRPr>
              <a:solidFill>
                <a:srgbClr val="38761D"/>
              </a:solidFill>
            </a:endParaRPr>
          </a:p>
        </p:txBody>
      </p:sp>
      <p:pic>
        <p:nvPicPr>
          <p:cNvPr id="1940" name="Google Shape;1940;p251"/>
          <p:cNvPicPr preferRelativeResize="0"/>
          <p:nvPr/>
        </p:nvPicPr>
        <p:blipFill>
          <a:blip r:embed="rId3">
            <a:alphaModFix/>
          </a:blip>
          <a:stretch>
            <a:fillRect/>
          </a:stretch>
        </p:blipFill>
        <p:spPr>
          <a:xfrm>
            <a:off x="0" y="0"/>
            <a:ext cx="1466275" cy="730575"/>
          </a:xfrm>
          <a:prstGeom prst="rect">
            <a:avLst/>
          </a:prstGeom>
          <a:noFill/>
          <a:ln>
            <a:noFill/>
          </a:ln>
        </p:spPr>
      </p:pic>
      <p:sp>
        <p:nvSpPr>
          <p:cNvPr id="1941" name="Google Shape;1941;p251"/>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Prepare Builtin Dataset</a:t>
            </a:r>
            <a:br>
              <a:rPr b="1" lang="en" sz="1200">
                <a:solidFill>
                  <a:schemeClr val="dk1"/>
                </a:solidFill>
              </a:rPr>
            </a:br>
            <a:endParaRPr b="1"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942" name="Google Shape;1942;p251"/>
          <p:cNvGraphicFramePr/>
          <p:nvPr/>
        </p:nvGraphicFramePr>
        <p:xfrm>
          <a:off x="670250" y="1220663"/>
          <a:ext cx="3000000" cy="3000000"/>
        </p:xfrm>
        <a:graphic>
          <a:graphicData uri="http://schemas.openxmlformats.org/drawingml/2006/table">
            <a:tbl>
              <a:tblPr>
                <a:noFill/>
                <a:tableStyleId>{B919AB72-B1D8-40D2-A9E9-02AD8994AEB8}</a:tableStyleId>
              </a:tblPr>
              <a:tblGrid>
                <a:gridCol w="7862400"/>
              </a:tblGrid>
              <a:tr h="609425">
                <a:tc>
                  <a:txBody>
                    <a:bodyPr>
                      <a:noAutofit/>
                    </a:bodyPr>
                    <a:lstStyle/>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Let's set aside a copy of the original test data and training data</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x_test_copy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x_test</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x_train_copy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x_train</a:t>
                      </a:r>
                      <a:endParaRPr sz="1000">
                        <a:latin typeface="Consolas"/>
                        <a:ea typeface="Consolas"/>
                        <a:cs typeface="Consolas"/>
                        <a:sym typeface="Consolas"/>
                      </a:endParaRPr>
                    </a:p>
                    <a:p>
                      <a:pPr indent="0" lvl="0" marL="0" rtl="0" algn="l">
                        <a:lnSpc>
                          <a:spcPct val="115000"/>
                        </a:lnSpc>
                        <a:spcBef>
                          <a:spcPts val="0"/>
                        </a:spcBef>
                        <a:spcAft>
                          <a:spcPts val="0"/>
                        </a:spcAft>
                        <a:buNone/>
                      </a:pPr>
                      <a:r>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Let's normalize the training/test data and cast to float32</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x_train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x_train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C53929"/>
                          </a:solidFill>
                          <a:latin typeface="Consolas"/>
                          <a:ea typeface="Consolas"/>
                          <a:cs typeface="Consolas"/>
                          <a:sym typeface="Consolas"/>
                        </a:rPr>
                        <a:t>255.0</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astype</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np</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float32</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x_test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x_test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C53929"/>
                          </a:solidFill>
                          <a:latin typeface="Consolas"/>
                          <a:ea typeface="Consolas"/>
                          <a:cs typeface="Consolas"/>
                          <a:sym typeface="Consolas"/>
                        </a:rPr>
                        <a:t>255.0</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astype</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np</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float32</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Let's reshape for Keras from (H,W) to (H,W,C)</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x_train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x_train</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reshape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C53929"/>
                          </a:solidFill>
                          <a:latin typeface="Consolas"/>
                          <a:ea typeface="Consolas"/>
                          <a:cs typeface="Consolas"/>
                          <a:sym typeface="Consolas"/>
                        </a:rPr>
                        <a:t>28</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C53929"/>
                          </a:solidFill>
                          <a:latin typeface="Consolas"/>
                          <a:ea typeface="Consolas"/>
                          <a:cs typeface="Consolas"/>
                          <a:sym typeface="Consolas"/>
                        </a:rPr>
                        <a:t>28</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x_test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x_test</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reshape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C53929"/>
                          </a:solidFill>
                          <a:latin typeface="Consolas"/>
                          <a:ea typeface="Consolas"/>
                          <a:cs typeface="Consolas"/>
                          <a:sym typeface="Consolas"/>
                        </a:rPr>
                        <a:t>28</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C53929"/>
                          </a:solidFill>
                          <a:latin typeface="Consolas"/>
                          <a:ea typeface="Consolas"/>
                          <a:cs typeface="Consolas"/>
                          <a:sym typeface="Consolas"/>
                        </a:rPr>
                        <a:t>28</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this will output (60000, 28, 28, 1) and (10000, 28, 28, 1)</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print</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"x_train"</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x_train</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shape</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0F9D58"/>
                          </a:solidFill>
                          <a:latin typeface="Consolas"/>
                          <a:ea typeface="Consolas"/>
                          <a:cs typeface="Consolas"/>
                          <a:sym typeface="Consolas"/>
                        </a:rPr>
                        <a:t>"x_test"</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x_test</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shape</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We need to convert the labels to one-hot-encoding</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y_train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to_categorical</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y_train</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y_test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to_categorical</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y_test</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this will output (60000, 10) and (10000, 10)</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print</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"y_train"</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y_train</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shape</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0F9D58"/>
                          </a:solidFill>
                          <a:latin typeface="Consolas"/>
                          <a:ea typeface="Consolas"/>
                          <a:cs typeface="Consolas"/>
                          <a:sym typeface="Consolas"/>
                        </a:rPr>
                        <a:t>"y_test"</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y_test</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shape</a:t>
                      </a:r>
                      <a:r>
                        <a:rPr lang="en" sz="1000">
                          <a:solidFill>
                            <a:srgbClr val="616161"/>
                          </a:solidFill>
                          <a:latin typeface="Consolas"/>
                          <a:ea typeface="Consolas"/>
                          <a:cs typeface="Consolas"/>
                          <a:sym typeface="Consolas"/>
                        </a:rPr>
                        <a:t>)</a:t>
                      </a:r>
                      <a:endParaRPr sz="1000">
                        <a:solidFill>
                          <a:srgbClr val="455A64"/>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7" name="Shape 227"/>
        <p:cNvGrpSpPr/>
        <p:nvPr/>
      </p:nvGrpSpPr>
      <p:grpSpPr>
        <a:xfrm>
          <a:off x="0" y="0"/>
          <a:ext cx="0" cy="0"/>
          <a:chOff x="0" y="0"/>
          <a:chExt cx="0" cy="0"/>
        </a:xfrm>
      </p:grpSpPr>
      <p:sp>
        <p:nvSpPr>
          <p:cNvPr id="228" name="Google Shape;228;p36"/>
          <p:cNvSpPr txBox="1"/>
          <p:nvPr>
            <p:ph idx="1" type="subTitle"/>
          </p:nvPr>
        </p:nvSpPr>
        <p:spPr>
          <a:xfrm>
            <a:off x="6826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Neural Networks - ReLU Activations</a:t>
            </a:r>
            <a:endParaRPr>
              <a:solidFill>
                <a:srgbClr val="38761D"/>
              </a:solidFill>
            </a:endParaRPr>
          </a:p>
        </p:txBody>
      </p:sp>
      <p:pic>
        <p:nvPicPr>
          <p:cNvPr id="229" name="Google Shape;229;p36"/>
          <p:cNvPicPr preferRelativeResize="0"/>
          <p:nvPr/>
        </p:nvPicPr>
        <p:blipFill>
          <a:blip r:embed="rId3">
            <a:alphaModFix/>
          </a:blip>
          <a:stretch>
            <a:fillRect/>
          </a:stretch>
        </p:blipFill>
        <p:spPr>
          <a:xfrm>
            <a:off x="0" y="0"/>
            <a:ext cx="1466275" cy="730575"/>
          </a:xfrm>
          <a:prstGeom prst="rect">
            <a:avLst/>
          </a:prstGeom>
          <a:noFill/>
          <a:ln>
            <a:noFill/>
          </a:ln>
        </p:spPr>
      </p:pic>
      <p:sp>
        <p:nvSpPr>
          <p:cNvPr id="230" name="Google Shape;230;p36"/>
          <p:cNvSpPr txBox="1"/>
          <p:nvPr/>
        </p:nvSpPr>
        <p:spPr>
          <a:xfrm>
            <a:off x="824850" y="730575"/>
            <a:ext cx="70701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Rectified Linear Unit (ReLU)</a:t>
            </a:r>
            <a:endParaRPr b="1" sz="1200">
              <a:solidFill>
                <a:schemeClr val="dk1"/>
              </a:solidFill>
            </a:endParaRPr>
          </a:p>
          <a:p>
            <a:pPr indent="0" lvl="0" marL="0" rtl="0" algn="l">
              <a:lnSpc>
                <a:spcPct val="115000"/>
              </a:lnSpc>
              <a:spcBef>
                <a:spcPts val="1100"/>
              </a:spcBef>
              <a:spcAft>
                <a:spcPts val="0"/>
              </a:spcAft>
              <a:buNone/>
            </a:pPr>
            <a:r>
              <a:rPr lang="en" sz="1200">
                <a:solidFill>
                  <a:schemeClr val="dk1"/>
                </a:solidFill>
              </a:rPr>
              <a:t>By default, when no activation function is specified, the values from one layer are passed as-is (unchanged) to the next layer. There are three activation functions you will use most of the time; they are the </a:t>
            </a:r>
            <a:r>
              <a:rPr b="1" lang="en" sz="1200">
                <a:solidFill>
                  <a:srgbClr val="0000FF"/>
                </a:solidFill>
              </a:rPr>
              <a:t>rectified linear unit (ReLU)</a:t>
            </a:r>
            <a:r>
              <a:rPr lang="en" sz="1200">
                <a:solidFill>
                  <a:schemeClr val="dk1"/>
                </a:solidFill>
              </a:rPr>
              <a:t>, </a:t>
            </a:r>
            <a:r>
              <a:rPr b="1" lang="en" sz="1200">
                <a:solidFill>
                  <a:srgbClr val="0000FF"/>
                </a:solidFill>
              </a:rPr>
              <a:t>sigmoid</a:t>
            </a:r>
            <a:r>
              <a:rPr lang="en" sz="1200">
                <a:solidFill>
                  <a:schemeClr val="dk1"/>
                </a:solidFill>
              </a:rPr>
              <a:t> and </a:t>
            </a:r>
            <a:r>
              <a:rPr b="1" lang="en" sz="1200">
                <a:solidFill>
                  <a:srgbClr val="0000FF"/>
                </a:solidFill>
              </a:rPr>
              <a:t>softmax</a:t>
            </a:r>
            <a:r>
              <a:rPr lang="en" sz="1200">
                <a:solidFill>
                  <a:schemeClr val="dk1"/>
                </a:solidFill>
              </a:rPr>
              <a:t>. The rectified linear unit passes values greater than zero as-is (unchanged); otherwise zero (no signal).</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ctr">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p:txBody>
      </p:sp>
      <p:pic>
        <p:nvPicPr>
          <p:cNvPr id="231" name="Google Shape;231;p36"/>
          <p:cNvPicPr preferRelativeResize="0"/>
          <p:nvPr/>
        </p:nvPicPr>
        <p:blipFill>
          <a:blip r:embed="rId4">
            <a:alphaModFix/>
          </a:blip>
          <a:stretch>
            <a:fillRect/>
          </a:stretch>
        </p:blipFill>
        <p:spPr>
          <a:xfrm>
            <a:off x="3019650" y="2308300"/>
            <a:ext cx="2524125" cy="2190750"/>
          </a:xfrm>
          <a:prstGeom prst="rect">
            <a:avLst/>
          </a:prstGeom>
          <a:noFill/>
          <a:ln>
            <a:noFill/>
          </a:ln>
        </p:spPr>
      </p:pic>
    </p:spTree>
  </p:cSld>
  <p:clrMapOvr>
    <a:masterClrMapping/>
  </p:clrMapOvr>
</p:sld>
</file>

<file path=ppt/slides/slide2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46" name="Shape 1946"/>
        <p:cNvGrpSpPr/>
        <p:nvPr/>
      </p:nvGrpSpPr>
      <p:grpSpPr>
        <a:xfrm>
          <a:off x="0" y="0"/>
          <a:ext cx="0" cy="0"/>
          <a:chOff x="0" y="0"/>
          <a:chExt cx="0" cy="0"/>
        </a:xfrm>
      </p:grpSpPr>
      <p:sp>
        <p:nvSpPr>
          <p:cNvPr id="1947" name="Google Shape;1947;p252"/>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Curated Dataset - In the Wild</a:t>
            </a:r>
            <a:endParaRPr>
              <a:solidFill>
                <a:srgbClr val="38761D"/>
              </a:solidFill>
            </a:endParaRPr>
          </a:p>
        </p:txBody>
      </p:sp>
      <p:pic>
        <p:nvPicPr>
          <p:cNvPr id="1948" name="Google Shape;1948;p252"/>
          <p:cNvPicPr preferRelativeResize="0"/>
          <p:nvPr/>
        </p:nvPicPr>
        <p:blipFill>
          <a:blip r:embed="rId3">
            <a:alphaModFix/>
          </a:blip>
          <a:stretch>
            <a:fillRect/>
          </a:stretch>
        </p:blipFill>
        <p:spPr>
          <a:xfrm>
            <a:off x="0" y="0"/>
            <a:ext cx="1466275" cy="730575"/>
          </a:xfrm>
          <a:prstGeom prst="rect">
            <a:avLst/>
          </a:prstGeom>
          <a:noFill/>
          <a:ln>
            <a:noFill/>
          </a:ln>
        </p:spPr>
      </p:pic>
      <p:sp>
        <p:nvSpPr>
          <p:cNvPr id="1949" name="Google Shape;1949;p252"/>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The Challenge (“In the Wild”)</a:t>
            </a:r>
            <a:endParaRPr b="1"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In addition to randomly choosing test data (holdout set) from this curated dataset, we will </a:t>
            </a:r>
            <a:r>
              <a:rPr b="1" lang="en" sz="1200">
                <a:solidFill>
                  <a:srgbClr val="0000FF"/>
                </a:solidFill>
              </a:rPr>
              <a:t>create two additional test datasets as examples of what the trained model may see in the wild</a:t>
            </a:r>
            <a:r>
              <a:rPr lang="en" sz="1200">
                <a:solidFill>
                  <a:schemeClr val="dk1"/>
                </a:solidFill>
              </a:rPr>
              <a:t>. We will use these two additional test datasets to </a:t>
            </a:r>
            <a:r>
              <a:rPr b="1" lang="en" sz="1200">
                <a:solidFill>
                  <a:srgbClr val="0000FF"/>
                </a:solidFill>
              </a:rPr>
              <a:t>demonstrate how the model will fail</a:t>
            </a:r>
            <a:r>
              <a:rPr lang="en" sz="1200">
                <a:solidFill>
                  <a:schemeClr val="dk1"/>
                </a:solidFill>
              </a:rPr>
              <a:t>, ways we might</a:t>
            </a:r>
            <a:r>
              <a:rPr b="1" lang="en" sz="1200">
                <a:solidFill>
                  <a:srgbClr val="0000FF"/>
                </a:solidFill>
              </a:rPr>
              <a:t> modify the training and dataset to overcome this</a:t>
            </a:r>
            <a:r>
              <a:rPr lang="en" sz="1200">
                <a:solidFill>
                  <a:schemeClr val="dk1"/>
                </a:solidFill>
              </a:rPr>
              <a:t>, and the limitations. The two additional test datasets are:</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317500" lvl="0" marL="457200" rtl="0" algn="l">
              <a:lnSpc>
                <a:spcPct val="115000"/>
              </a:lnSpc>
              <a:spcBef>
                <a:spcPts val="0"/>
              </a:spcBef>
              <a:spcAft>
                <a:spcPts val="0"/>
              </a:spcAft>
              <a:buClr>
                <a:srgbClr val="38761D"/>
              </a:buClr>
              <a:buSzPts val="1400"/>
              <a:buChar char="●"/>
            </a:pPr>
            <a:r>
              <a:rPr b="1" lang="en">
                <a:solidFill>
                  <a:srgbClr val="38761D"/>
                </a:solidFill>
              </a:rPr>
              <a:t>Inverted - The pixel data is inverted such that the images are now gray digits on white background.</a:t>
            </a:r>
            <a:endParaRPr b="1">
              <a:solidFill>
                <a:srgbClr val="38761D"/>
              </a:solidFill>
            </a:endParaRPr>
          </a:p>
          <a:p>
            <a:pPr indent="-317500" lvl="0" marL="457200" rtl="0" algn="l">
              <a:lnSpc>
                <a:spcPct val="115000"/>
              </a:lnSpc>
              <a:spcBef>
                <a:spcPts val="0"/>
              </a:spcBef>
              <a:spcAft>
                <a:spcPts val="0"/>
              </a:spcAft>
              <a:buClr>
                <a:srgbClr val="38761D"/>
              </a:buClr>
              <a:buSzPts val="1400"/>
              <a:buChar char="●"/>
            </a:pPr>
            <a:r>
              <a:rPr b="1" lang="en">
                <a:solidFill>
                  <a:srgbClr val="38761D"/>
                </a:solidFill>
              </a:rPr>
              <a:t>Shifted - The images are shifted 4 pixels to the right, and thus are not centered anymore. Since there is at least a padding of 4 pixels, none of the digits will be clipped.</a:t>
            </a:r>
            <a:endParaRPr b="1">
              <a:solidFill>
                <a:srgbClr val="38761D"/>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2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53" name="Shape 1953"/>
        <p:cNvGrpSpPr/>
        <p:nvPr/>
      </p:nvGrpSpPr>
      <p:grpSpPr>
        <a:xfrm>
          <a:off x="0" y="0"/>
          <a:ext cx="0" cy="0"/>
          <a:chOff x="0" y="0"/>
          <a:chExt cx="0" cy="0"/>
        </a:xfrm>
      </p:grpSpPr>
      <p:sp>
        <p:nvSpPr>
          <p:cNvPr id="1954" name="Google Shape;1954;p253"/>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Curated Dataset - In the Wild</a:t>
            </a:r>
            <a:endParaRPr>
              <a:solidFill>
                <a:srgbClr val="38761D"/>
              </a:solidFill>
            </a:endParaRPr>
          </a:p>
        </p:txBody>
      </p:sp>
      <p:pic>
        <p:nvPicPr>
          <p:cNvPr id="1955" name="Google Shape;1955;p253"/>
          <p:cNvPicPr preferRelativeResize="0"/>
          <p:nvPr/>
        </p:nvPicPr>
        <p:blipFill>
          <a:blip r:embed="rId3">
            <a:alphaModFix/>
          </a:blip>
          <a:stretch>
            <a:fillRect/>
          </a:stretch>
        </p:blipFill>
        <p:spPr>
          <a:xfrm>
            <a:off x="0" y="0"/>
            <a:ext cx="1466275" cy="730575"/>
          </a:xfrm>
          <a:prstGeom prst="rect">
            <a:avLst/>
          </a:prstGeom>
          <a:noFill/>
          <a:ln>
            <a:noFill/>
          </a:ln>
        </p:spPr>
      </p:pic>
      <p:sp>
        <p:nvSpPr>
          <p:cNvPr id="1956" name="Google Shape;1956;p253"/>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The Challenge (“In the Wild”)</a:t>
            </a:r>
            <a:endParaRPr b="1"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Below are an example of a single test image from the original test data, the inverted test data and the shifted test data.</a:t>
            </a:r>
            <a:endParaRPr sz="12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			</a:t>
            </a:r>
            <a:r>
              <a:rPr b="1" lang="en" sz="1000">
                <a:solidFill>
                  <a:schemeClr val="dk1"/>
                </a:solidFill>
              </a:rPr>
              <a:t>Original		Inverted			Shifted</a:t>
            </a:r>
            <a:endParaRPr b="1" sz="10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957" name="Google Shape;1957;p253"/>
          <p:cNvGraphicFramePr/>
          <p:nvPr/>
        </p:nvGraphicFramePr>
        <p:xfrm>
          <a:off x="573950" y="1565263"/>
          <a:ext cx="3000000" cy="3000000"/>
        </p:xfrm>
        <a:graphic>
          <a:graphicData uri="http://schemas.openxmlformats.org/drawingml/2006/table">
            <a:tbl>
              <a:tblPr>
                <a:noFill/>
                <a:tableStyleId>{B919AB72-B1D8-40D2-A9E9-02AD8994AEB8}</a:tableStyleId>
              </a:tblPr>
              <a:tblGrid>
                <a:gridCol w="7862400"/>
              </a:tblGrid>
              <a:tr h="609425">
                <a:tc>
                  <a:txBody>
                    <a:bodyPr>
                      <a:noAutofit/>
                    </a:bodyPr>
                    <a:lstStyle/>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This is the inverted test dataset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x_test_invert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np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invert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x_test_copy</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x_test_invert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x_test_invert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255.0</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astype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np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float32</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This is the shifted test dataset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x_test_shift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np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roll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x_test_copy</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4</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x_test_shift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x_test_shift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255.0</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astype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np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float32</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Let's reshape for Keras from (H,W) to (H,W,C)</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x_test_invert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x_test_invert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reshape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28</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28</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x_test_shift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x_test_shift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reshape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28</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28</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endParaRPr sz="1000">
                        <a:solidFill>
                          <a:srgbClr val="455A64"/>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pic>
        <p:nvPicPr>
          <p:cNvPr id="1958" name="Google Shape;1958;p253"/>
          <p:cNvPicPr preferRelativeResize="0"/>
          <p:nvPr/>
        </p:nvPicPr>
        <p:blipFill>
          <a:blip r:embed="rId4">
            <a:alphaModFix/>
          </a:blip>
          <a:stretch>
            <a:fillRect/>
          </a:stretch>
        </p:blipFill>
        <p:spPr>
          <a:xfrm>
            <a:off x="1402325" y="3914775"/>
            <a:ext cx="1228725" cy="1228725"/>
          </a:xfrm>
          <a:prstGeom prst="rect">
            <a:avLst/>
          </a:prstGeom>
          <a:noFill/>
          <a:ln>
            <a:noFill/>
          </a:ln>
        </p:spPr>
      </p:pic>
      <p:pic>
        <p:nvPicPr>
          <p:cNvPr id="1959" name="Google Shape;1959;p253"/>
          <p:cNvPicPr preferRelativeResize="0"/>
          <p:nvPr/>
        </p:nvPicPr>
        <p:blipFill>
          <a:blip r:embed="rId5">
            <a:alphaModFix/>
          </a:blip>
          <a:stretch>
            <a:fillRect/>
          </a:stretch>
        </p:blipFill>
        <p:spPr>
          <a:xfrm>
            <a:off x="3120200" y="3914775"/>
            <a:ext cx="1228725" cy="1228725"/>
          </a:xfrm>
          <a:prstGeom prst="rect">
            <a:avLst/>
          </a:prstGeom>
          <a:noFill/>
          <a:ln>
            <a:noFill/>
          </a:ln>
        </p:spPr>
      </p:pic>
      <p:pic>
        <p:nvPicPr>
          <p:cNvPr id="1960" name="Google Shape;1960;p253"/>
          <p:cNvPicPr preferRelativeResize="0"/>
          <p:nvPr/>
        </p:nvPicPr>
        <p:blipFill>
          <a:blip r:embed="rId6">
            <a:alphaModFix/>
          </a:blip>
          <a:stretch>
            <a:fillRect/>
          </a:stretch>
        </p:blipFill>
        <p:spPr>
          <a:xfrm>
            <a:off x="4838075" y="3910000"/>
            <a:ext cx="1238250" cy="1238250"/>
          </a:xfrm>
          <a:prstGeom prst="rect">
            <a:avLst/>
          </a:prstGeom>
          <a:noFill/>
          <a:ln>
            <a:noFill/>
          </a:ln>
        </p:spPr>
      </p:pic>
    </p:spTree>
  </p:cSld>
  <p:clrMapOvr>
    <a:masterClrMapping/>
  </p:clrMapOvr>
</p:sld>
</file>

<file path=ppt/slides/slide2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64" name="Shape 1964"/>
        <p:cNvGrpSpPr/>
        <p:nvPr/>
      </p:nvGrpSpPr>
      <p:grpSpPr>
        <a:xfrm>
          <a:off x="0" y="0"/>
          <a:ext cx="0" cy="0"/>
          <a:chOff x="0" y="0"/>
          <a:chExt cx="0" cy="0"/>
        </a:xfrm>
      </p:grpSpPr>
      <p:sp>
        <p:nvSpPr>
          <p:cNvPr id="1965" name="Google Shape;1965;p254"/>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Curated Dataset - In the Wild</a:t>
            </a:r>
            <a:endParaRPr>
              <a:solidFill>
                <a:srgbClr val="38761D"/>
              </a:solidFill>
            </a:endParaRPr>
          </a:p>
        </p:txBody>
      </p:sp>
      <p:pic>
        <p:nvPicPr>
          <p:cNvPr id="1966" name="Google Shape;1966;p254"/>
          <p:cNvPicPr preferRelativeResize="0"/>
          <p:nvPr/>
        </p:nvPicPr>
        <p:blipFill>
          <a:blip r:embed="rId3">
            <a:alphaModFix/>
          </a:blip>
          <a:stretch>
            <a:fillRect/>
          </a:stretch>
        </p:blipFill>
        <p:spPr>
          <a:xfrm>
            <a:off x="0" y="0"/>
            <a:ext cx="1466275" cy="730575"/>
          </a:xfrm>
          <a:prstGeom prst="rect">
            <a:avLst/>
          </a:prstGeom>
          <a:noFill/>
          <a:ln>
            <a:noFill/>
          </a:ln>
        </p:spPr>
      </p:pic>
      <p:sp>
        <p:nvSpPr>
          <p:cNvPr id="1967" name="Google Shape;1967;p254"/>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b="1" lang="en" sz="1100">
                <a:solidFill>
                  <a:schemeClr val="dk1"/>
                </a:solidFill>
              </a:rPr>
              <a:t>Training as a DNN</a:t>
            </a:r>
            <a:endParaRPr b="1" sz="11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1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MNIST is so easy, we can build a classifier with 97%+ accuracy with a DNN (w/o the need for a CNN). Below is a code example of a function for constructing simple DNNs, consisting of:</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The parameter nodes is a list specifying the number of nodes per layer. </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The input to the DNN are images in the shape 28x28x1</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The input is flattened into a 1D vector of length 784.</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There is an optional dropout (for regularization) after each layer.</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The last dense layer of 10 nodes with a softmax activation function is the classifier.</a:t>
            </a:r>
            <a:endParaRPr sz="12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	</a:t>
            </a:r>
            <a:endParaRPr b="1" sz="10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968" name="Google Shape;1968;p254"/>
          <p:cNvGraphicFramePr/>
          <p:nvPr/>
        </p:nvGraphicFramePr>
        <p:xfrm>
          <a:off x="564300" y="2769238"/>
          <a:ext cx="3000000" cy="3000000"/>
        </p:xfrm>
        <a:graphic>
          <a:graphicData uri="http://schemas.openxmlformats.org/drawingml/2006/table">
            <a:tbl>
              <a:tblPr>
                <a:noFill/>
                <a:tableStyleId>{B919AB72-B1D8-40D2-A9E9-02AD8994AEB8}</a:tableStyleId>
              </a:tblPr>
              <a:tblGrid>
                <a:gridCol w="7862400"/>
              </a:tblGrid>
              <a:tr h="1702000">
                <a:tc>
                  <a:txBody>
                    <a:bodyPr>
                      <a:noAutofit/>
                    </a:bodyPr>
                    <a:lstStyle/>
                    <a:p>
                      <a:pPr indent="0" lvl="0" marL="0" rtl="0" algn="l">
                        <a:lnSpc>
                          <a:spcPct val="115000"/>
                        </a:lnSpc>
                        <a:spcBef>
                          <a:spcPts val="0"/>
                        </a:spcBef>
                        <a:spcAft>
                          <a:spcPts val="0"/>
                        </a:spcAft>
                        <a:buNone/>
                      </a:pPr>
                      <a:r>
                        <a:rPr lang="en" sz="800">
                          <a:solidFill>
                            <a:srgbClr val="9C27B0"/>
                          </a:solidFill>
                          <a:latin typeface="Consolas"/>
                          <a:ea typeface="Consolas"/>
                          <a:cs typeface="Consolas"/>
                          <a:sym typeface="Consolas"/>
                        </a:rPr>
                        <a:t>def</a:t>
                      </a:r>
                      <a:r>
                        <a:rPr lang="en" sz="800">
                          <a:solidFill>
                            <a:schemeClr val="dk1"/>
                          </a:solidFill>
                          <a:latin typeface="Consolas"/>
                          <a:ea typeface="Consolas"/>
                          <a:cs typeface="Consolas"/>
                          <a:sym typeface="Consolas"/>
                        </a:rPr>
                        <a:t> DNN</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nodes</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dropout</a:t>
                      </a:r>
                      <a:r>
                        <a:rPr lang="en" sz="800">
                          <a:solidFill>
                            <a:srgbClr val="616161"/>
                          </a:solidFill>
                          <a:latin typeface="Consolas"/>
                          <a:ea typeface="Consolas"/>
                          <a:cs typeface="Consolas"/>
                          <a:sym typeface="Consolas"/>
                        </a:rPr>
                        <a:t>=</a:t>
                      </a:r>
                      <a:r>
                        <a:rPr lang="en" sz="800">
                          <a:solidFill>
                            <a:srgbClr val="9C27B0"/>
                          </a:solidFill>
                          <a:latin typeface="Consolas"/>
                          <a:ea typeface="Consolas"/>
                          <a:cs typeface="Consolas"/>
                          <a:sym typeface="Consolas"/>
                        </a:rPr>
                        <a:t>False</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chemeClr val="dk1"/>
                          </a:solidFill>
                          <a:latin typeface="Consolas"/>
                          <a:ea typeface="Consolas"/>
                          <a:cs typeface="Consolas"/>
                          <a:sym typeface="Consolas"/>
                        </a:rPr>
                        <a:t>  model </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a:t>
                      </a:r>
                      <a:r>
                        <a:rPr lang="en" sz="800">
                          <a:solidFill>
                            <a:srgbClr val="3367D6"/>
                          </a:solidFill>
                          <a:latin typeface="Consolas"/>
                          <a:ea typeface="Consolas"/>
                          <a:cs typeface="Consolas"/>
                          <a:sym typeface="Consolas"/>
                        </a:rPr>
                        <a:t>Sequential</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chemeClr val="dk1"/>
                          </a:solidFill>
                          <a:latin typeface="Consolas"/>
                          <a:ea typeface="Consolas"/>
                          <a:cs typeface="Consolas"/>
                          <a:sym typeface="Consolas"/>
                        </a:rPr>
                        <a:t>  model</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add</a:t>
                      </a:r>
                      <a:r>
                        <a:rPr lang="en" sz="800">
                          <a:solidFill>
                            <a:srgbClr val="616161"/>
                          </a:solidFill>
                          <a:latin typeface="Consolas"/>
                          <a:ea typeface="Consolas"/>
                          <a:cs typeface="Consolas"/>
                          <a:sym typeface="Consolas"/>
                        </a:rPr>
                        <a:t>(</a:t>
                      </a:r>
                      <a:r>
                        <a:rPr lang="en" sz="800">
                          <a:solidFill>
                            <a:srgbClr val="3367D6"/>
                          </a:solidFill>
                          <a:latin typeface="Consolas"/>
                          <a:ea typeface="Consolas"/>
                          <a:cs typeface="Consolas"/>
                          <a:sym typeface="Consolas"/>
                        </a:rPr>
                        <a:t>Flatten</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input_shape</a:t>
                      </a:r>
                      <a:r>
                        <a:rPr lang="en" sz="800">
                          <a:solidFill>
                            <a:srgbClr val="616161"/>
                          </a:solidFill>
                          <a:latin typeface="Consolas"/>
                          <a:ea typeface="Consolas"/>
                          <a:cs typeface="Consolas"/>
                          <a:sym typeface="Consolas"/>
                        </a:rPr>
                        <a:t>=(</a:t>
                      </a:r>
                      <a:r>
                        <a:rPr lang="en" sz="800">
                          <a:solidFill>
                            <a:srgbClr val="C53929"/>
                          </a:solidFill>
                          <a:latin typeface="Consolas"/>
                          <a:ea typeface="Consolas"/>
                          <a:cs typeface="Consolas"/>
                          <a:sym typeface="Consolas"/>
                        </a:rPr>
                        <a:t>28</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a:t>
                      </a:r>
                      <a:r>
                        <a:rPr lang="en" sz="800">
                          <a:solidFill>
                            <a:srgbClr val="C53929"/>
                          </a:solidFill>
                          <a:latin typeface="Consolas"/>
                          <a:ea typeface="Consolas"/>
                          <a:cs typeface="Consolas"/>
                          <a:sym typeface="Consolas"/>
                        </a:rPr>
                        <a:t>28</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a:t>
                      </a:r>
                      <a:r>
                        <a:rPr lang="en" sz="800">
                          <a:solidFill>
                            <a:srgbClr val="C53929"/>
                          </a:solidFill>
                          <a:latin typeface="Consolas"/>
                          <a:ea typeface="Consolas"/>
                          <a:cs typeface="Consolas"/>
                          <a:sym typeface="Consolas"/>
                        </a:rPr>
                        <a:t>1</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chemeClr val="dk1"/>
                          </a:solidFill>
                          <a:latin typeface="Consolas"/>
                          <a:ea typeface="Consolas"/>
                          <a:cs typeface="Consolas"/>
                          <a:sym typeface="Consolas"/>
                        </a:rPr>
                        <a:t>  </a:t>
                      </a:r>
                      <a:r>
                        <a:rPr lang="en" sz="800">
                          <a:solidFill>
                            <a:srgbClr val="9C27B0"/>
                          </a:solidFill>
                          <a:latin typeface="Consolas"/>
                          <a:ea typeface="Consolas"/>
                          <a:cs typeface="Consolas"/>
                          <a:sym typeface="Consolas"/>
                        </a:rPr>
                        <a:t>for</a:t>
                      </a:r>
                      <a:r>
                        <a:rPr lang="en" sz="800">
                          <a:solidFill>
                            <a:schemeClr val="dk1"/>
                          </a:solidFill>
                          <a:latin typeface="Consolas"/>
                          <a:ea typeface="Consolas"/>
                          <a:cs typeface="Consolas"/>
                          <a:sym typeface="Consolas"/>
                        </a:rPr>
                        <a:t> n_nodes </a:t>
                      </a:r>
                      <a:r>
                        <a:rPr lang="en" sz="800">
                          <a:solidFill>
                            <a:srgbClr val="9C27B0"/>
                          </a:solidFill>
                          <a:latin typeface="Consolas"/>
                          <a:ea typeface="Consolas"/>
                          <a:cs typeface="Consolas"/>
                          <a:sym typeface="Consolas"/>
                        </a:rPr>
                        <a:t>in</a:t>
                      </a:r>
                      <a:r>
                        <a:rPr lang="en" sz="800">
                          <a:solidFill>
                            <a:schemeClr val="dk1"/>
                          </a:solidFill>
                          <a:latin typeface="Consolas"/>
                          <a:ea typeface="Consolas"/>
                          <a:cs typeface="Consolas"/>
                          <a:sym typeface="Consolas"/>
                        </a:rPr>
                        <a:t> nodes</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chemeClr val="dk1"/>
                          </a:solidFill>
                          <a:latin typeface="Consolas"/>
                          <a:ea typeface="Consolas"/>
                          <a:cs typeface="Consolas"/>
                          <a:sym typeface="Consolas"/>
                        </a:rPr>
                        <a:t>    model</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add</a:t>
                      </a:r>
                      <a:r>
                        <a:rPr lang="en" sz="800">
                          <a:solidFill>
                            <a:srgbClr val="616161"/>
                          </a:solidFill>
                          <a:latin typeface="Consolas"/>
                          <a:ea typeface="Consolas"/>
                          <a:cs typeface="Consolas"/>
                          <a:sym typeface="Consolas"/>
                        </a:rPr>
                        <a:t>(</a:t>
                      </a:r>
                      <a:r>
                        <a:rPr lang="en" sz="800">
                          <a:solidFill>
                            <a:srgbClr val="3367D6"/>
                          </a:solidFill>
                          <a:latin typeface="Consolas"/>
                          <a:ea typeface="Consolas"/>
                          <a:cs typeface="Consolas"/>
                          <a:sym typeface="Consolas"/>
                        </a:rPr>
                        <a:t>Dense</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n_nodes</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chemeClr val="dk1"/>
                          </a:solidFill>
                          <a:latin typeface="Consolas"/>
                          <a:ea typeface="Consolas"/>
                          <a:cs typeface="Consolas"/>
                          <a:sym typeface="Consolas"/>
                        </a:rPr>
                        <a:t>    model</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add</a:t>
                      </a:r>
                      <a:r>
                        <a:rPr lang="en" sz="800">
                          <a:solidFill>
                            <a:srgbClr val="616161"/>
                          </a:solidFill>
                          <a:latin typeface="Consolas"/>
                          <a:ea typeface="Consolas"/>
                          <a:cs typeface="Consolas"/>
                          <a:sym typeface="Consolas"/>
                        </a:rPr>
                        <a:t>(</a:t>
                      </a:r>
                      <a:r>
                        <a:rPr lang="en" sz="800">
                          <a:solidFill>
                            <a:srgbClr val="3367D6"/>
                          </a:solidFill>
                          <a:latin typeface="Consolas"/>
                          <a:ea typeface="Consolas"/>
                          <a:cs typeface="Consolas"/>
                          <a:sym typeface="Consolas"/>
                        </a:rPr>
                        <a:t>ReLU</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chemeClr val="dk1"/>
                          </a:solidFill>
                          <a:latin typeface="Consolas"/>
                          <a:ea typeface="Consolas"/>
                          <a:cs typeface="Consolas"/>
                          <a:sym typeface="Consolas"/>
                        </a:rPr>
                        <a:t>    </a:t>
                      </a:r>
                      <a:r>
                        <a:rPr lang="en" sz="800">
                          <a:solidFill>
                            <a:srgbClr val="9C27B0"/>
                          </a:solidFill>
                          <a:latin typeface="Consolas"/>
                          <a:ea typeface="Consolas"/>
                          <a:cs typeface="Consolas"/>
                          <a:sym typeface="Consolas"/>
                        </a:rPr>
                        <a:t>if</a:t>
                      </a:r>
                      <a:r>
                        <a:rPr lang="en" sz="800">
                          <a:solidFill>
                            <a:schemeClr val="dk1"/>
                          </a:solidFill>
                          <a:latin typeface="Consolas"/>
                          <a:ea typeface="Consolas"/>
                          <a:cs typeface="Consolas"/>
                          <a:sym typeface="Consolas"/>
                        </a:rPr>
                        <a:t> dropout</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chemeClr val="dk1"/>
                          </a:solidFill>
                          <a:latin typeface="Consolas"/>
                          <a:ea typeface="Consolas"/>
                          <a:cs typeface="Consolas"/>
                          <a:sym typeface="Consolas"/>
                        </a:rPr>
                        <a:t>      model</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add</a:t>
                      </a:r>
                      <a:r>
                        <a:rPr lang="en" sz="800">
                          <a:solidFill>
                            <a:srgbClr val="616161"/>
                          </a:solidFill>
                          <a:latin typeface="Consolas"/>
                          <a:ea typeface="Consolas"/>
                          <a:cs typeface="Consolas"/>
                          <a:sym typeface="Consolas"/>
                        </a:rPr>
                        <a:t>(</a:t>
                      </a:r>
                      <a:r>
                        <a:rPr lang="en" sz="800">
                          <a:solidFill>
                            <a:srgbClr val="3367D6"/>
                          </a:solidFill>
                          <a:latin typeface="Consolas"/>
                          <a:ea typeface="Consolas"/>
                          <a:cs typeface="Consolas"/>
                          <a:sym typeface="Consolas"/>
                        </a:rPr>
                        <a:t>Dropout</a:t>
                      </a:r>
                      <a:r>
                        <a:rPr lang="en" sz="800">
                          <a:solidFill>
                            <a:srgbClr val="616161"/>
                          </a:solidFill>
                          <a:latin typeface="Consolas"/>
                          <a:ea typeface="Consolas"/>
                          <a:cs typeface="Consolas"/>
                          <a:sym typeface="Consolas"/>
                        </a:rPr>
                        <a:t>(</a:t>
                      </a:r>
                      <a:r>
                        <a:rPr lang="en" sz="800">
                          <a:solidFill>
                            <a:srgbClr val="C53929"/>
                          </a:solidFill>
                          <a:latin typeface="Consolas"/>
                          <a:ea typeface="Consolas"/>
                          <a:cs typeface="Consolas"/>
                          <a:sym typeface="Consolas"/>
                        </a:rPr>
                        <a:t>0.5</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chemeClr val="dk1"/>
                          </a:solidFill>
                          <a:latin typeface="Consolas"/>
                          <a:ea typeface="Consolas"/>
                          <a:cs typeface="Consolas"/>
                          <a:sym typeface="Consolas"/>
                        </a:rPr>
                        <a:t>      dropout </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a:t>
                      </a:r>
                      <a:r>
                        <a:rPr lang="en" sz="800">
                          <a:solidFill>
                            <a:srgbClr val="C53929"/>
                          </a:solidFill>
                          <a:latin typeface="Consolas"/>
                          <a:ea typeface="Consolas"/>
                          <a:cs typeface="Consolas"/>
                          <a:sym typeface="Consolas"/>
                        </a:rPr>
                        <a:t>2.0</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chemeClr val="dk1"/>
                          </a:solidFill>
                          <a:latin typeface="Consolas"/>
                          <a:ea typeface="Consolas"/>
                          <a:cs typeface="Consolas"/>
                          <a:sym typeface="Consolas"/>
                        </a:rPr>
                        <a:t>  model</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add</a:t>
                      </a:r>
                      <a:r>
                        <a:rPr lang="en" sz="800">
                          <a:solidFill>
                            <a:srgbClr val="616161"/>
                          </a:solidFill>
                          <a:latin typeface="Consolas"/>
                          <a:ea typeface="Consolas"/>
                          <a:cs typeface="Consolas"/>
                          <a:sym typeface="Consolas"/>
                        </a:rPr>
                        <a:t>(</a:t>
                      </a:r>
                      <a:r>
                        <a:rPr lang="en" sz="800">
                          <a:solidFill>
                            <a:srgbClr val="3367D6"/>
                          </a:solidFill>
                          <a:latin typeface="Consolas"/>
                          <a:ea typeface="Consolas"/>
                          <a:cs typeface="Consolas"/>
                          <a:sym typeface="Consolas"/>
                        </a:rPr>
                        <a:t>Dense</a:t>
                      </a:r>
                      <a:r>
                        <a:rPr lang="en" sz="800">
                          <a:solidFill>
                            <a:srgbClr val="616161"/>
                          </a:solidFill>
                          <a:latin typeface="Consolas"/>
                          <a:ea typeface="Consolas"/>
                          <a:cs typeface="Consolas"/>
                          <a:sym typeface="Consolas"/>
                        </a:rPr>
                        <a:t>(</a:t>
                      </a:r>
                      <a:r>
                        <a:rPr lang="en" sz="800">
                          <a:solidFill>
                            <a:srgbClr val="C53929"/>
                          </a:solidFill>
                          <a:latin typeface="Consolas"/>
                          <a:ea typeface="Consolas"/>
                          <a:cs typeface="Consolas"/>
                          <a:sym typeface="Consolas"/>
                        </a:rPr>
                        <a:t>10</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chemeClr val="dk1"/>
                          </a:solidFill>
                          <a:latin typeface="Consolas"/>
                          <a:ea typeface="Consolas"/>
                          <a:cs typeface="Consolas"/>
                          <a:sym typeface="Consolas"/>
                        </a:rPr>
                        <a:t>  model</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add</a:t>
                      </a:r>
                      <a:r>
                        <a:rPr lang="en" sz="800">
                          <a:solidFill>
                            <a:srgbClr val="616161"/>
                          </a:solidFill>
                          <a:latin typeface="Consolas"/>
                          <a:ea typeface="Consolas"/>
                          <a:cs typeface="Consolas"/>
                          <a:sym typeface="Consolas"/>
                        </a:rPr>
                        <a:t>(</a:t>
                      </a:r>
                      <a:r>
                        <a:rPr lang="en" sz="800">
                          <a:solidFill>
                            <a:srgbClr val="3367D6"/>
                          </a:solidFill>
                          <a:latin typeface="Consolas"/>
                          <a:ea typeface="Consolas"/>
                          <a:cs typeface="Consolas"/>
                          <a:sym typeface="Consolas"/>
                        </a:rPr>
                        <a:t>Activation</a:t>
                      </a:r>
                      <a:r>
                        <a:rPr lang="en" sz="800">
                          <a:solidFill>
                            <a:srgbClr val="616161"/>
                          </a:solidFill>
                          <a:latin typeface="Consolas"/>
                          <a:ea typeface="Consolas"/>
                          <a:cs typeface="Consolas"/>
                          <a:sym typeface="Consolas"/>
                        </a:rPr>
                        <a:t>(</a:t>
                      </a:r>
                      <a:r>
                        <a:rPr lang="en" sz="800">
                          <a:solidFill>
                            <a:srgbClr val="0F9D58"/>
                          </a:solidFill>
                          <a:latin typeface="Consolas"/>
                          <a:ea typeface="Consolas"/>
                          <a:cs typeface="Consolas"/>
                          <a:sym typeface="Consolas"/>
                        </a:rPr>
                        <a:t>'softmax'</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chemeClr val="dk1"/>
                          </a:solidFill>
                          <a:latin typeface="Consolas"/>
                          <a:ea typeface="Consolas"/>
                          <a:cs typeface="Consolas"/>
                          <a:sym typeface="Consolas"/>
                        </a:rPr>
                        <a:t>  </a:t>
                      </a:r>
                      <a:r>
                        <a:rPr lang="en" sz="800">
                          <a:solidFill>
                            <a:srgbClr val="455A64"/>
                          </a:solidFill>
                          <a:latin typeface="Consolas"/>
                          <a:ea typeface="Consolas"/>
                          <a:cs typeface="Consolas"/>
                          <a:sym typeface="Consolas"/>
                        </a:rPr>
                        <a:t># For a multi-class classification problem</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chemeClr val="dk1"/>
                          </a:solidFill>
                          <a:latin typeface="Consolas"/>
                          <a:ea typeface="Consolas"/>
                          <a:cs typeface="Consolas"/>
                          <a:sym typeface="Consolas"/>
                        </a:rPr>
                        <a:t>  model</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compile</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optimizer</a:t>
                      </a:r>
                      <a:r>
                        <a:rPr lang="en" sz="800">
                          <a:solidFill>
                            <a:srgbClr val="616161"/>
                          </a:solidFill>
                          <a:latin typeface="Consolas"/>
                          <a:ea typeface="Consolas"/>
                          <a:cs typeface="Consolas"/>
                          <a:sym typeface="Consolas"/>
                        </a:rPr>
                        <a:t>=</a:t>
                      </a:r>
                      <a:r>
                        <a:rPr lang="en" sz="800">
                          <a:solidFill>
                            <a:srgbClr val="0F9D58"/>
                          </a:solidFill>
                          <a:latin typeface="Consolas"/>
                          <a:ea typeface="Consolas"/>
                          <a:cs typeface="Consolas"/>
                          <a:sym typeface="Consolas"/>
                        </a:rPr>
                        <a:t>'rmsprop'</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loss</a:t>
                      </a:r>
                      <a:r>
                        <a:rPr lang="en" sz="800">
                          <a:solidFill>
                            <a:srgbClr val="616161"/>
                          </a:solidFill>
                          <a:latin typeface="Consolas"/>
                          <a:ea typeface="Consolas"/>
                          <a:cs typeface="Consolas"/>
                          <a:sym typeface="Consolas"/>
                        </a:rPr>
                        <a:t>=</a:t>
                      </a:r>
                      <a:r>
                        <a:rPr lang="en" sz="800">
                          <a:solidFill>
                            <a:srgbClr val="0F9D58"/>
                          </a:solidFill>
                          <a:latin typeface="Consolas"/>
                          <a:ea typeface="Consolas"/>
                          <a:cs typeface="Consolas"/>
                          <a:sym typeface="Consolas"/>
                        </a:rPr>
                        <a:t>'categorical_crossentropy'</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metrics</a:t>
                      </a:r>
                      <a:r>
                        <a:rPr lang="en" sz="800">
                          <a:solidFill>
                            <a:srgbClr val="616161"/>
                          </a:solidFill>
                          <a:latin typeface="Consolas"/>
                          <a:ea typeface="Consolas"/>
                          <a:cs typeface="Consolas"/>
                          <a:sym typeface="Consolas"/>
                        </a:rPr>
                        <a:t>=[</a:t>
                      </a:r>
                      <a:r>
                        <a:rPr lang="en" sz="800">
                          <a:solidFill>
                            <a:srgbClr val="0F9D58"/>
                          </a:solidFill>
                          <a:latin typeface="Consolas"/>
                          <a:ea typeface="Consolas"/>
                          <a:cs typeface="Consolas"/>
                          <a:sym typeface="Consolas"/>
                        </a:rPr>
                        <a:t>'accuracy'</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chemeClr val="dk1"/>
                          </a:solidFill>
                          <a:latin typeface="Consolas"/>
                          <a:ea typeface="Consolas"/>
                          <a:cs typeface="Consolas"/>
                          <a:sym typeface="Consolas"/>
                        </a:rPr>
                        <a:t>  model</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summary</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chemeClr val="dk1"/>
                          </a:solidFill>
                          <a:latin typeface="Consolas"/>
                          <a:ea typeface="Consolas"/>
                          <a:cs typeface="Consolas"/>
                          <a:sym typeface="Consolas"/>
                        </a:rPr>
                        <a:t>  </a:t>
                      </a:r>
                      <a:r>
                        <a:rPr lang="en" sz="800">
                          <a:solidFill>
                            <a:srgbClr val="9C27B0"/>
                          </a:solidFill>
                          <a:latin typeface="Consolas"/>
                          <a:ea typeface="Consolas"/>
                          <a:cs typeface="Consolas"/>
                          <a:sym typeface="Consolas"/>
                        </a:rPr>
                        <a:t>return</a:t>
                      </a:r>
                      <a:r>
                        <a:rPr lang="en" sz="800">
                          <a:solidFill>
                            <a:schemeClr val="dk1"/>
                          </a:solidFill>
                          <a:latin typeface="Consolas"/>
                          <a:ea typeface="Consolas"/>
                          <a:cs typeface="Consolas"/>
                          <a:sym typeface="Consolas"/>
                        </a:rPr>
                        <a:t> model</a:t>
                      </a:r>
                      <a:endParaRPr sz="800">
                        <a:solidFill>
                          <a:srgbClr val="455A64"/>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2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72" name="Shape 1972"/>
        <p:cNvGrpSpPr/>
        <p:nvPr/>
      </p:nvGrpSpPr>
      <p:grpSpPr>
        <a:xfrm>
          <a:off x="0" y="0"/>
          <a:ext cx="0" cy="0"/>
          <a:chOff x="0" y="0"/>
          <a:chExt cx="0" cy="0"/>
        </a:xfrm>
      </p:grpSpPr>
      <p:sp>
        <p:nvSpPr>
          <p:cNvPr id="1973" name="Google Shape;1973;p255"/>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Curated Dataset - In the Wild</a:t>
            </a:r>
            <a:endParaRPr>
              <a:solidFill>
                <a:srgbClr val="38761D"/>
              </a:solidFill>
            </a:endParaRPr>
          </a:p>
        </p:txBody>
      </p:sp>
      <p:pic>
        <p:nvPicPr>
          <p:cNvPr id="1974" name="Google Shape;1974;p255"/>
          <p:cNvPicPr preferRelativeResize="0"/>
          <p:nvPr/>
        </p:nvPicPr>
        <p:blipFill>
          <a:blip r:embed="rId3">
            <a:alphaModFix/>
          </a:blip>
          <a:stretch>
            <a:fillRect/>
          </a:stretch>
        </p:blipFill>
        <p:spPr>
          <a:xfrm>
            <a:off x="0" y="0"/>
            <a:ext cx="1466275" cy="730575"/>
          </a:xfrm>
          <a:prstGeom prst="rect">
            <a:avLst/>
          </a:prstGeom>
          <a:noFill/>
          <a:ln>
            <a:noFill/>
          </a:ln>
        </p:spPr>
      </p:pic>
      <p:sp>
        <p:nvSpPr>
          <p:cNvPr id="1975" name="Google Shape;1975;p255"/>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100">
                <a:solidFill>
                  <a:schemeClr val="dk1"/>
                </a:solidFill>
              </a:rPr>
              <a:t>Training as a DNN</a:t>
            </a:r>
            <a:endParaRPr b="1"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For our first test, we will train the dataset on a single layer (excluding the output layer) of 512 nodes.</a:t>
            </a:r>
            <a:endParaRPr sz="12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	</a:t>
            </a:r>
            <a:endParaRPr b="1" sz="10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976" name="Google Shape;1976;p255"/>
          <p:cNvGraphicFramePr/>
          <p:nvPr/>
        </p:nvGraphicFramePr>
        <p:xfrm>
          <a:off x="564300" y="1507438"/>
          <a:ext cx="3000000" cy="3000000"/>
        </p:xfrm>
        <a:graphic>
          <a:graphicData uri="http://schemas.openxmlformats.org/drawingml/2006/table">
            <a:tbl>
              <a:tblPr>
                <a:noFill/>
                <a:tableStyleId>{B919AB72-B1D8-40D2-A9E9-02AD8994AEB8}</a:tableStyleId>
              </a:tblPr>
              <a:tblGrid>
                <a:gridCol w="7862400"/>
              </a:tblGrid>
              <a:tr h="1407550">
                <a:tc>
                  <a:txBody>
                    <a:bodyPr>
                      <a:noAutofit/>
                    </a:bodyPr>
                    <a:lstStyle/>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model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DNN</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512</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fit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x_train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y_train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epochs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10</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batch_size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shuffle</a:t>
                      </a:r>
                      <a:r>
                        <a:rPr lang="en" sz="1000">
                          <a:solidFill>
                            <a:srgbClr val="616161"/>
                          </a:solidFill>
                          <a:latin typeface="Consolas"/>
                          <a:ea typeface="Consolas"/>
                          <a:cs typeface="Consolas"/>
                          <a:sym typeface="Consolas"/>
                        </a:rPr>
                        <a:t>=</a:t>
                      </a:r>
                      <a:r>
                        <a:rPr lang="en" sz="1000">
                          <a:solidFill>
                            <a:srgbClr val="9C27B0"/>
                          </a:solidFill>
                          <a:latin typeface="Consolas"/>
                          <a:ea typeface="Consolas"/>
                          <a:cs typeface="Consolas"/>
                          <a:sym typeface="Consolas"/>
                        </a:rPr>
                        <a:t>True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verbose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score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evaluate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x_test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y_test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verbose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print</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"test"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score</a:t>
                      </a:r>
                      <a:r>
                        <a:rPr lang="en" sz="1000">
                          <a:solidFill>
                            <a:srgbClr val="616161"/>
                          </a:solidFill>
                          <a:latin typeface="Consolas"/>
                          <a:ea typeface="Consolas"/>
                          <a:cs typeface="Consolas"/>
                          <a:sym typeface="Consolas"/>
                        </a:rPr>
                        <a:t>)</a:t>
                      </a:r>
                      <a:endParaRPr sz="1000">
                        <a:solidFill>
                          <a:srgbClr val="61616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rgbClr val="61616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616161"/>
                          </a:solidFill>
                          <a:latin typeface="Consolas"/>
                          <a:ea typeface="Consolas"/>
                          <a:cs typeface="Consolas"/>
                          <a:sym typeface="Consolas"/>
                        </a:rPr>
                        <a:t>Output:</a:t>
                      </a:r>
                      <a:endParaRPr sz="1000">
                        <a:solidFill>
                          <a:srgbClr val="61616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test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0.11250439590732676</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0.9791</a:t>
                      </a:r>
                      <a:r>
                        <a:rPr lang="en" sz="1000">
                          <a:solidFill>
                            <a:srgbClr val="616161"/>
                          </a:solidFill>
                          <a:latin typeface="Consolas"/>
                          <a:ea typeface="Consolas"/>
                          <a:cs typeface="Consolas"/>
                          <a:sym typeface="Consolas"/>
                        </a:rPr>
                        <a:t>]</a:t>
                      </a:r>
                      <a:endParaRPr sz="1000">
                        <a:solidFill>
                          <a:srgbClr val="616161"/>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2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80" name="Shape 1980"/>
        <p:cNvGrpSpPr/>
        <p:nvPr/>
      </p:nvGrpSpPr>
      <p:grpSpPr>
        <a:xfrm>
          <a:off x="0" y="0"/>
          <a:ext cx="0" cy="0"/>
          <a:chOff x="0" y="0"/>
          <a:chExt cx="0" cy="0"/>
        </a:xfrm>
      </p:grpSpPr>
      <p:sp>
        <p:nvSpPr>
          <p:cNvPr id="1981" name="Google Shape;1981;p256"/>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Curated Dataset - In the Wild</a:t>
            </a:r>
            <a:endParaRPr>
              <a:solidFill>
                <a:srgbClr val="38761D"/>
              </a:solidFill>
            </a:endParaRPr>
          </a:p>
        </p:txBody>
      </p:sp>
      <p:pic>
        <p:nvPicPr>
          <p:cNvPr id="1982" name="Google Shape;1982;p256"/>
          <p:cNvPicPr preferRelativeResize="0"/>
          <p:nvPr/>
        </p:nvPicPr>
        <p:blipFill>
          <a:blip r:embed="rId3">
            <a:alphaModFix/>
          </a:blip>
          <a:stretch>
            <a:fillRect/>
          </a:stretch>
        </p:blipFill>
        <p:spPr>
          <a:xfrm>
            <a:off x="0" y="0"/>
            <a:ext cx="1466275" cy="730575"/>
          </a:xfrm>
          <a:prstGeom prst="rect">
            <a:avLst/>
          </a:prstGeom>
          <a:noFill/>
          <a:ln>
            <a:noFill/>
          </a:ln>
        </p:spPr>
      </p:pic>
      <p:sp>
        <p:nvSpPr>
          <p:cNvPr id="1983" name="Google Shape;1983;p256"/>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100">
                <a:solidFill>
                  <a:schemeClr val="dk1"/>
                </a:solidFill>
              </a:rPr>
              <a:t>Training as a DNN</a:t>
            </a:r>
            <a:endParaRPr b="1"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So far looks good. Let’s </a:t>
            </a:r>
            <a:r>
              <a:rPr b="1" lang="en" sz="1200">
                <a:solidFill>
                  <a:srgbClr val="0000FF"/>
                </a:solidFill>
              </a:rPr>
              <a:t>now try the model on the inverted and shifted test datasets</a:t>
            </a:r>
            <a:r>
              <a:rPr lang="en" sz="1200">
                <a:solidFill>
                  <a:schemeClr val="dk1"/>
                </a:solidFill>
              </a:rPr>
              <a:t>. Our accuracy on the inverted is only 2%, and on the shifted it does better but only 41%.</a:t>
            </a:r>
            <a:endParaRPr sz="12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rPr lang="en" sz="1200">
                <a:solidFill>
                  <a:schemeClr val="dk1"/>
                </a:solidFill>
              </a:rPr>
              <a:t>What happened? For the inverted, it </a:t>
            </a:r>
            <a:r>
              <a:rPr b="1" lang="en" sz="1200">
                <a:solidFill>
                  <a:srgbClr val="0000FF"/>
                </a:solidFill>
              </a:rPr>
              <a:t>looks like our model learned the gray background and the whiteness of the digit as part of the digit recognition</a:t>
            </a:r>
            <a:r>
              <a:rPr lang="en" sz="1200">
                <a:solidFill>
                  <a:schemeClr val="dk1"/>
                </a:solidFill>
              </a:rPr>
              <a:t>. Thus, when we inverted it, it totally failed to classify it.</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b="1" lang="en" sz="1200">
                <a:solidFill>
                  <a:srgbClr val="0000FF"/>
                </a:solidFill>
              </a:rPr>
              <a:t>For the shifted, a dense layer does not preserve spatial relationships between the pixels</a:t>
            </a:r>
            <a:r>
              <a:rPr lang="en" sz="1200">
                <a:solidFill>
                  <a:schemeClr val="dk1"/>
                </a:solidFill>
              </a:rPr>
              <a:t>. Each pixel is a unique feature. Thus, even the shift of a few pixels was enough to dramatically drop the accuracy.</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	</a:t>
            </a:r>
            <a:endParaRPr b="1" sz="10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984" name="Google Shape;1984;p256"/>
          <p:cNvGraphicFramePr/>
          <p:nvPr/>
        </p:nvGraphicFramePr>
        <p:xfrm>
          <a:off x="564300" y="1594113"/>
          <a:ext cx="3000000" cy="3000000"/>
        </p:xfrm>
        <a:graphic>
          <a:graphicData uri="http://schemas.openxmlformats.org/drawingml/2006/table">
            <a:tbl>
              <a:tblPr>
                <a:noFill/>
                <a:tableStyleId>{B919AB72-B1D8-40D2-A9E9-02AD8994AEB8}</a:tableStyleId>
              </a:tblPr>
              <a:tblGrid>
                <a:gridCol w="7862400"/>
              </a:tblGrid>
              <a:tr h="1459875">
                <a:tc>
                  <a:txBody>
                    <a:bodyPr>
                      <a:noAutofit/>
                    </a:bodyPr>
                    <a:lstStyle/>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score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evaluate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x_test_invert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y_test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verbose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print</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"inverted"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score</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score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evaluate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x_test_shift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y_test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verbose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print</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"shifted"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score</a:t>
                      </a:r>
                      <a:r>
                        <a:rPr lang="en" sz="1000">
                          <a:solidFill>
                            <a:srgbClr val="616161"/>
                          </a:solidFill>
                          <a:latin typeface="Consolas"/>
                          <a:ea typeface="Consolas"/>
                          <a:cs typeface="Consolas"/>
                          <a:sym typeface="Consolas"/>
                        </a:rPr>
                        <a:t>)</a:t>
                      </a:r>
                      <a:endParaRPr sz="1000">
                        <a:solidFill>
                          <a:srgbClr val="61616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rgbClr val="61616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616161"/>
                          </a:solidFill>
                          <a:latin typeface="Consolas"/>
                          <a:ea typeface="Consolas"/>
                          <a:cs typeface="Consolas"/>
                          <a:sym typeface="Consolas"/>
                        </a:rPr>
                        <a:t>Output:</a:t>
                      </a:r>
                      <a:br>
                        <a:rPr lang="en" sz="1000">
                          <a:solidFill>
                            <a:srgbClr val="616161"/>
                          </a:solidFill>
                          <a:latin typeface="Consolas"/>
                          <a:ea typeface="Consolas"/>
                          <a:cs typeface="Consolas"/>
                          <a:sym typeface="Consolas"/>
                        </a:rPr>
                      </a:br>
                      <a:r>
                        <a:rPr lang="en" sz="1000">
                          <a:solidFill>
                            <a:schemeClr val="dk1"/>
                          </a:solidFill>
                          <a:latin typeface="Consolas"/>
                          <a:ea typeface="Consolas"/>
                          <a:cs typeface="Consolas"/>
                          <a:sym typeface="Consolas"/>
                        </a:rPr>
                        <a:t>inverted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15.660332287597656</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0.0206</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shifted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7.46930496673584</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0.4107</a:t>
                      </a:r>
                      <a:r>
                        <a:rPr lang="en" sz="1000">
                          <a:solidFill>
                            <a:srgbClr val="616161"/>
                          </a:solidFill>
                          <a:latin typeface="Consolas"/>
                          <a:ea typeface="Consolas"/>
                          <a:cs typeface="Consolas"/>
                          <a:sym typeface="Consolas"/>
                        </a:rPr>
                        <a:t>]</a:t>
                      </a:r>
                      <a:endParaRPr sz="1000">
                        <a:solidFill>
                          <a:srgbClr val="616161"/>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2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88" name="Shape 1988"/>
        <p:cNvGrpSpPr/>
        <p:nvPr/>
      </p:nvGrpSpPr>
      <p:grpSpPr>
        <a:xfrm>
          <a:off x="0" y="0"/>
          <a:ext cx="0" cy="0"/>
          <a:chOff x="0" y="0"/>
          <a:chExt cx="0" cy="0"/>
        </a:xfrm>
      </p:grpSpPr>
      <p:sp>
        <p:nvSpPr>
          <p:cNvPr id="1989" name="Google Shape;1989;p257"/>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Curated Dataset - In the Wild</a:t>
            </a:r>
            <a:endParaRPr>
              <a:solidFill>
                <a:srgbClr val="38761D"/>
              </a:solidFill>
            </a:endParaRPr>
          </a:p>
        </p:txBody>
      </p:sp>
      <p:pic>
        <p:nvPicPr>
          <p:cNvPr id="1990" name="Google Shape;1990;p257"/>
          <p:cNvPicPr preferRelativeResize="0"/>
          <p:nvPr/>
        </p:nvPicPr>
        <p:blipFill>
          <a:blip r:embed="rId3">
            <a:alphaModFix/>
          </a:blip>
          <a:stretch>
            <a:fillRect/>
          </a:stretch>
        </p:blipFill>
        <p:spPr>
          <a:xfrm>
            <a:off x="0" y="0"/>
            <a:ext cx="1466275" cy="730575"/>
          </a:xfrm>
          <a:prstGeom prst="rect">
            <a:avLst/>
          </a:prstGeom>
          <a:noFill/>
          <a:ln>
            <a:noFill/>
          </a:ln>
        </p:spPr>
      </p:pic>
      <p:sp>
        <p:nvSpPr>
          <p:cNvPr id="1991" name="Google Shape;1991;p257"/>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DNN - Add More Nodes</a:t>
            </a:r>
            <a:endParaRPr b="1"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So an approach one might guess to improve the accuracy is to </a:t>
            </a:r>
            <a:r>
              <a:rPr lang="en" sz="1200" u="sng">
                <a:solidFill>
                  <a:schemeClr val="dk1"/>
                </a:solidFill>
              </a:rPr>
              <a:t>increase the number of nodes in the input layer </a:t>
            </a:r>
            <a:r>
              <a:rPr lang="en" sz="1200">
                <a:solidFill>
                  <a:schemeClr val="dk1"/>
                </a:solidFill>
              </a:rPr>
              <a:t>--more nodes, better learning. Let’s repeat the same test with 1024 nodes.</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100">
                <a:solidFill>
                  <a:schemeClr val="dk1"/>
                </a:solidFill>
              </a:rPr>
              <a:t>W</a:t>
            </a:r>
            <a:r>
              <a:rPr lang="en" sz="1200">
                <a:solidFill>
                  <a:schemeClr val="dk1"/>
                </a:solidFill>
              </a:rPr>
              <a:t>e see a marginal increase on the inverted to about 5%, but it’s so low that’s probably just noise, and the accuracy on the shifted is about the same at 40%</a:t>
            </a:r>
            <a:r>
              <a:rPr lang="en" sz="1100">
                <a:solidFill>
                  <a:schemeClr val="dk1"/>
                </a:solidFill>
              </a:rPr>
              <a:t>.</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	</a:t>
            </a:r>
            <a:endParaRPr b="1" sz="10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992" name="Google Shape;1992;p257"/>
          <p:cNvGraphicFramePr/>
          <p:nvPr/>
        </p:nvGraphicFramePr>
        <p:xfrm>
          <a:off x="564300" y="1594113"/>
          <a:ext cx="3000000" cy="3000000"/>
        </p:xfrm>
        <a:graphic>
          <a:graphicData uri="http://schemas.openxmlformats.org/drawingml/2006/table">
            <a:tbl>
              <a:tblPr>
                <a:noFill/>
                <a:tableStyleId>{B919AB72-B1D8-40D2-A9E9-02AD8994AEB8}</a:tableStyleId>
              </a:tblPr>
              <a:tblGrid>
                <a:gridCol w="7862400"/>
              </a:tblGrid>
              <a:tr h="1459875">
                <a:tc>
                  <a:txBody>
                    <a:bodyPr>
                      <a:noAutofit/>
                    </a:bodyPr>
                    <a:lstStyle/>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model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DNN</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1024</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fit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x_train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y_train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epochs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10</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batch_size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shuffle</a:t>
                      </a:r>
                      <a:r>
                        <a:rPr lang="en" sz="1000">
                          <a:solidFill>
                            <a:srgbClr val="616161"/>
                          </a:solidFill>
                          <a:latin typeface="Consolas"/>
                          <a:ea typeface="Consolas"/>
                          <a:cs typeface="Consolas"/>
                          <a:sym typeface="Consolas"/>
                        </a:rPr>
                        <a:t>=</a:t>
                      </a:r>
                      <a:r>
                        <a:rPr lang="en" sz="1000">
                          <a:solidFill>
                            <a:srgbClr val="9C27B0"/>
                          </a:solidFill>
                          <a:latin typeface="Consolas"/>
                          <a:ea typeface="Consolas"/>
                          <a:cs typeface="Consolas"/>
                          <a:sym typeface="Consolas"/>
                        </a:rPr>
                        <a:t>True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verbose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score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evaluate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x_test_invert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y_test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verbose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print</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"inverted"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score</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score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evaluate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x_test_shift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y_test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verbose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print</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"shifted"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score</a:t>
                      </a:r>
                      <a:r>
                        <a:rPr lang="en" sz="1000">
                          <a:solidFill>
                            <a:srgbClr val="616161"/>
                          </a:solidFill>
                          <a:latin typeface="Consolas"/>
                          <a:ea typeface="Consolas"/>
                          <a:cs typeface="Consolas"/>
                          <a:sym typeface="Consolas"/>
                        </a:rPr>
                        <a:t>)</a:t>
                      </a:r>
                      <a:endParaRPr sz="1000">
                        <a:solidFill>
                          <a:srgbClr val="61616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rgbClr val="61616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616161"/>
                          </a:solidFill>
                          <a:latin typeface="Consolas"/>
                          <a:ea typeface="Consolas"/>
                          <a:cs typeface="Consolas"/>
                          <a:sym typeface="Consolas"/>
                        </a:rPr>
                        <a:t>Output:</a:t>
                      </a:r>
                      <a:br>
                        <a:rPr lang="en" sz="1000">
                          <a:solidFill>
                            <a:srgbClr val="616161"/>
                          </a:solidFill>
                          <a:latin typeface="Consolas"/>
                          <a:ea typeface="Consolas"/>
                          <a:cs typeface="Consolas"/>
                          <a:sym typeface="Consolas"/>
                        </a:rPr>
                      </a:br>
                      <a:r>
                        <a:rPr lang="en" sz="1000">
                          <a:solidFill>
                            <a:schemeClr val="dk1"/>
                          </a:solidFill>
                          <a:latin typeface="Consolas"/>
                          <a:ea typeface="Consolas"/>
                          <a:cs typeface="Consolas"/>
                          <a:sym typeface="Consolas"/>
                        </a:rPr>
                        <a:t>inverted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15.157325344848633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0.0489</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shifted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7.736222146606445</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0.4038</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2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96" name="Shape 1996"/>
        <p:cNvGrpSpPr/>
        <p:nvPr/>
      </p:nvGrpSpPr>
      <p:grpSpPr>
        <a:xfrm>
          <a:off x="0" y="0"/>
          <a:ext cx="0" cy="0"/>
          <a:chOff x="0" y="0"/>
          <a:chExt cx="0" cy="0"/>
        </a:xfrm>
      </p:grpSpPr>
      <p:sp>
        <p:nvSpPr>
          <p:cNvPr id="1997" name="Google Shape;1997;p258"/>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Curated Dataset - In the Wild</a:t>
            </a:r>
            <a:endParaRPr>
              <a:solidFill>
                <a:srgbClr val="38761D"/>
              </a:solidFill>
            </a:endParaRPr>
          </a:p>
        </p:txBody>
      </p:sp>
      <p:pic>
        <p:nvPicPr>
          <p:cNvPr id="1998" name="Google Shape;1998;p258"/>
          <p:cNvPicPr preferRelativeResize="0"/>
          <p:nvPr/>
        </p:nvPicPr>
        <p:blipFill>
          <a:blip r:embed="rId3">
            <a:alphaModFix/>
          </a:blip>
          <a:stretch>
            <a:fillRect/>
          </a:stretch>
        </p:blipFill>
        <p:spPr>
          <a:xfrm>
            <a:off x="0" y="0"/>
            <a:ext cx="1466275" cy="730575"/>
          </a:xfrm>
          <a:prstGeom prst="rect">
            <a:avLst/>
          </a:prstGeom>
          <a:noFill/>
          <a:ln>
            <a:noFill/>
          </a:ln>
        </p:spPr>
      </p:pic>
      <p:sp>
        <p:nvSpPr>
          <p:cNvPr id="1999" name="Google Shape;1999;p258"/>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DNN - Add More Layers</a:t>
            </a:r>
            <a:endParaRPr b="1"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So another approach one might guess is to</a:t>
            </a:r>
            <a:r>
              <a:rPr lang="en" sz="1200" u="sng">
                <a:solidFill>
                  <a:schemeClr val="dk1"/>
                </a:solidFill>
              </a:rPr>
              <a:t> increase the number of layers</a:t>
            </a:r>
            <a:r>
              <a:rPr lang="en" sz="1200">
                <a:solidFill>
                  <a:schemeClr val="dk1"/>
                </a:solidFill>
              </a:rPr>
              <a:t>. This time let’s make the DNN with two 512 node layers.</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rPr lang="en" sz="1200">
                <a:solidFill>
                  <a:schemeClr val="dk1"/>
                </a:solidFill>
              </a:rPr>
              <a:t>We see another slight increase in the shifted to 10%. But did it really improve. We have 10 classes (digits). If we made random guesses we be right 10% of the time. </a:t>
            </a:r>
            <a:r>
              <a:rPr b="1" lang="en" sz="1200">
                <a:solidFill>
                  <a:srgbClr val="0000FF"/>
                </a:solidFill>
              </a:rPr>
              <a:t>This is still purely a random outcome --nothing learned here</a:t>
            </a:r>
            <a:r>
              <a:rPr lang="en" sz="1200">
                <a:solidFill>
                  <a:schemeClr val="dk1"/>
                </a:solidFill>
              </a:rPr>
              <a:t>. Looks like adding layers did not aid in learning the spatial relationships either.</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	</a:t>
            </a:r>
            <a:endParaRPr b="1" sz="10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2000" name="Google Shape;2000;p258"/>
          <p:cNvGraphicFramePr/>
          <p:nvPr/>
        </p:nvGraphicFramePr>
        <p:xfrm>
          <a:off x="564300" y="1594113"/>
          <a:ext cx="3000000" cy="3000000"/>
        </p:xfrm>
        <a:graphic>
          <a:graphicData uri="http://schemas.openxmlformats.org/drawingml/2006/table">
            <a:tbl>
              <a:tblPr>
                <a:noFill/>
                <a:tableStyleId>{B919AB72-B1D8-40D2-A9E9-02AD8994AEB8}</a:tableStyleId>
              </a:tblPr>
              <a:tblGrid>
                <a:gridCol w="7862400"/>
              </a:tblGrid>
              <a:tr h="1459875">
                <a:tc>
                  <a:txBody>
                    <a:bodyPr>
                      <a:noAutofit/>
                    </a:bodyPr>
                    <a:lstStyle/>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model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DNN</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512, 512</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fit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x_train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y_train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epochs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10</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batch_size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shuffle</a:t>
                      </a:r>
                      <a:r>
                        <a:rPr lang="en" sz="1000">
                          <a:solidFill>
                            <a:srgbClr val="616161"/>
                          </a:solidFill>
                          <a:latin typeface="Consolas"/>
                          <a:ea typeface="Consolas"/>
                          <a:cs typeface="Consolas"/>
                          <a:sym typeface="Consolas"/>
                        </a:rPr>
                        <a:t>=</a:t>
                      </a:r>
                      <a:r>
                        <a:rPr lang="en" sz="1000">
                          <a:solidFill>
                            <a:srgbClr val="9C27B0"/>
                          </a:solidFill>
                          <a:latin typeface="Consolas"/>
                          <a:ea typeface="Consolas"/>
                          <a:cs typeface="Consolas"/>
                          <a:sym typeface="Consolas"/>
                        </a:rPr>
                        <a:t>True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verbose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score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evaluate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x_test_invert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y_test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verbose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print</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"inverted"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score</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score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evaluate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x_test_shift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y_test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verbose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print</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"shifted"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score</a:t>
                      </a:r>
                      <a:r>
                        <a:rPr lang="en" sz="1000">
                          <a:solidFill>
                            <a:srgbClr val="616161"/>
                          </a:solidFill>
                          <a:latin typeface="Consolas"/>
                          <a:ea typeface="Consolas"/>
                          <a:cs typeface="Consolas"/>
                          <a:sym typeface="Consolas"/>
                        </a:rPr>
                        <a:t>)</a:t>
                      </a:r>
                      <a:endParaRPr sz="1000">
                        <a:solidFill>
                          <a:srgbClr val="61616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rgbClr val="61616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616161"/>
                          </a:solidFill>
                          <a:latin typeface="Consolas"/>
                          <a:ea typeface="Consolas"/>
                          <a:cs typeface="Consolas"/>
                          <a:sym typeface="Consolas"/>
                        </a:rPr>
                        <a:t>Output:</a:t>
                      </a:r>
                      <a:br>
                        <a:rPr lang="en" sz="1000">
                          <a:solidFill>
                            <a:srgbClr val="616161"/>
                          </a:solidFill>
                          <a:latin typeface="Consolas"/>
                          <a:ea typeface="Consolas"/>
                          <a:cs typeface="Consolas"/>
                          <a:sym typeface="Consolas"/>
                        </a:rPr>
                      </a:br>
                      <a:r>
                        <a:rPr lang="en" sz="1000">
                          <a:solidFill>
                            <a:schemeClr val="dk1"/>
                          </a:solidFill>
                          <a:latin typeface="Consolas"/>
                          <a:ea typeface="Consolas"/>
                          <a:cs typeface="Consolas"/>
                          <a:sym typeface="Consolas"/>
                        </a:rPr>
                        <a:t>inverted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14.464950880432129</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0.1025</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shifted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8.786513813018798</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0.3887</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2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04" name="Shape 2004"/>
        <p:cNvGrpSpPr/>
        <p:nvPr/>
      </p:nvGrpSpPr>
      <p:grpSpPr>
        <a:xfrm>
          <a:off x="0" y="0"/>
          <a:ext cx="0" cy="0"/>
          <a:chOff x="0" y="0"/>
          <a:chExt cx="0" cy="0"/>
        </a:xfrm>
      </p:grpSpPr>
      <p:sp>
        <p:nvSpPr>
          <p:cNvPr id="2005" name="Google Shape;2005;p259"/>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Curated Dataset - In the Wild</a:t>
            </a:r>
            <a:endParaRPr>
              <a:solidFill>
                <a:srgbClr val="38761D"/>
              </a:solidFill>
            </a:endParaRPr>
          </a:p>
        </p:txBody>
      </p:sp>
      <p:pic>
        <p:nvPicPr>
          <p:cNvPr id="2006" name="Google Shape;2006;p259"/>
          <p:cNvPicPr preferRelativeResize="0"/>
          <p:nvPr/>
        </p:nvPicPr>
        <p:blipFill>
          <a:blip r:embed="rId3">
            <a:alphaModFix/>
          </a:blip>
          <a:stretch>
            <a:fillRect/>
          </a:stretch>
        </p:blipFill>
        <p:spPr>
          <a:xfrm>
            <a:off x="0" y="0"/>
            <a:ext cx="1466275" cy="730575"/>
          </a:xfrm>
          <a:prstGeom prst="rect">
            <a:avLst/>
          </a:prstGeom>
          <a:noFill/>
          <a:ln>
            <a:noFill/>
          </a:ln>
        </p:spPr>
      </p:pic>
      <p:sp>
        <p:nvSpPr>
          <p:cNvPr id="2007" name="Google Shape;2007;p259"/>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DNN - Add Regularization</a:t>
            </a:r>
            <a:endParaRPr b="1"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Another approach would be to </a:t>
            </a:r>
            <a:r>
              <a:rPr lang="en" sz="1200" u="sng">
                <a:solidFill>
                  <a:schemeClr val="dk1"/>
                </a:solidFill>
              </a:rPr>
              <a:t>add some regularization to prevent overfitting the model to the training data</a:t>
            </a:r>
            <a:r>
              <a:rPr lang="en" sz="1200">
                <a:solidFill>
                  <a:schemeClr val="dk1"/>
                </a:solidFill>
              </a:rPr>
              <a:t> and be more generalized. We will use the same two layer DNN of 512 nodes per layer, and add a 50% dropout after the first layer and 25% dropout after the second layer. It’s a common practice to use a higher dropout at the first layer where the layer is learning coarse features and smaller dropout at subsequent layers which are learning finer features.</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rPr lang="en" sz="1200">
                <a:solidFill>
                  <a:schemeClr val="dk1"/>
                </a:solidFill>
              </a:rPr>
              <a:t>Nope, no improvement. Thus widening a layer, adding layers, and regularization did not help in training the model to recognize the digits in our alternate test datasets.</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	</a:t>
            </a:r>
            <a:endParaRPr b="1" sz="10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2008" name="Google Shape;2008;p259"/>
          <p:cNvGraphicFramePr/>
          <p:nvPr/>
        </p:nvGraphicFramePr>
        <p:xfrm>
          <a:off x="459650" y="2104588"/>
          <a:ext cx="3000000" cy="3000000"/>
        </p:xfrm>
        <a:graphic>
          <a:graphicData uri="http://schemas.openxmlformats.org/drawingml/2006/table">
            <a:tbl>
              <a:tblPr>
                <a:noFill/>
                <a:tableStyleId>{B919AB72-B1D8-40D2-A9E9-02AD8994AEB8}</a:tableStyleId>
              </a:tblPr>
              <a:tblGrid>
                <a:gridCol w="7862400"/>
              </a:tblGrid>
              <a:tr h="1459875">
                <a:tc>
                  <a:txBody>
                    <a:bodyPr>
                      <a:noAutofit/>
                    </a:bodyPr>
                    <a:lstStyle/>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model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DNN</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512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512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True</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fit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x_train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y_train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epochs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10</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batch_size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shuffle</a:t>
                      </a:r>
                      <a:r>
                        <a:rPr lang="en" sz="1000">
                          <a:solidFill>
                            <a:srgbClr val="616161"/>
                          </a:solidFill>
                          <a:latin typeface="Consolas"/>
                          <a:ea typeface="Consolas"/>
                          <a:cs typeface="Consolas"/>
                          <a:sym typeface="Consolas"/>
                        </a:rPr>
                        <a:t>=</a:t>
                      </a:r>
                      <a:r>
                        <a:rPr lang="en" sz="1000">
                          <a:solidFill>
                            <a:srgbClr val="9C27B0"/>
                          </a:solidFill>
                          <a:latin typeface="Consolas"/>
                          <a:ea typeface="Consolas"/>
                          <a:cs typeface="Consolas"/>
                          <a:sym typeface="Consolas"/>
                        </a:rPr>
                        <a:t>True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verbose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score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evaluate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x_test_invert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y_test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verbose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print</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"inverted"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score</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score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evaluate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x_test_shift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y_test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verbose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print</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"shifted"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score</a:t>
                      </a:r>
                      <a:r>
                        <a:rPr lang="en" sz="1000">
                          <a:solidFill>
                            <a:srgbClr val="616161"/>
                          </a:solidFill>
                          <a:latin typeface="Consolas"/>
                          <a:ea typeface="Consolas"/>
                          <a:cs typeface="Consolas"/>
                          <a:sym typeface="Consolas"/>
                        </a:rPr>
                        <a:t>)</a:t>
                      </a:r>
                      <a:endParaRPr sz="1000">
                        <a:solidFill>
                          <a:srgbClr val="61616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rgbClr val="61616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616161"/>
                          </a:solidFill>
                          <a:latin typeface="Consolas"/>
                          <a:ea typeface="Consolas"/>
                          <a:cs typeface="Consolas"/>
                          <a:sym typeface="Consolas"/>
                        </a:rPr>
                        <a:t>Output:</a:t>
                      </a:r>
                      <a:br>
                        <a:rPr lang="en" sz="1000">
                          <a:solidFill>
                            <a:srgbClr val="616161"/>
                          </a:solidFill>
                          <a:latin typeface="Consolas"/>
                          <a:ea typeface="Consolas"/>
                          <a:cs typeface="Consolas"/>
                          <a:sym typeface="Consolas"/>
                        </a:rPr>
                      </a:br>
                      <a:r>
                        <a:rPr lang="en" sz="1000">
                          <a:solidFill>
                            <a:schemeClr val="dk1"/>
                          </a:solidFill>
                          <a:latin typeface="Consolas"/>
                          <a:ea typeface="Consolas"/>
                          <a:cs typeface="Consolas"/>
                          <a:sym typeface="Consolas"/>
                        </a:rPr>
                        <a:t>inverted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15.862942279052735</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0.0144</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shifted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8.341207506561279</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0.3965</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2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12" name="Shape 2012"/>
        <p:cNvGrpSpPr/>
        <p:nvPr/>
      </p:nvGrpSpPr>
      <p:grpSpPr>
        <a:xfrm>
          <a:off x="0" y="0"/>
          <a:ext cx="0" cy="0"/>
          <a:chOff x="0" y="0"/>
          <a:chExt cx="0" cy="0"/>
        </a:xfrm>
      </p:grpSpPr>
      <p:sp>
        <p:nvSpPr>
          <p:cNvPr id="2013" name="Google Shape;2013;p260"/>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Curated Dataset - In the Wild</a:t>
            </a:r>
            <a:endParaRPr>
              <a:solidFill>
                <a:srgbClr val="38761D"/>
              </a:solidFill>
            </a:endParaRPr>
          </a:p>
        </p:txBody>
      </p:sp>
      <p:pic>
        <p:nvPicPr>
          <p:cNvPr id="2014" name="Google Shape;2014;p260"/>
          <p:cNvPicPr preferRelativeResize="0"/>
          <p:nvPr/>
        </p:nvPicPr>
        <p:blipFill>
          <a:blip r:embed="rId3">
            <a:alphaModFix/>
          </a:blip>
          <a:stretch>
            <a:fillRect/>
          </a:stretch>
        </p:blipFill>
        <p:spPr>
          <a:xfrm>
            <a:off x="0" y="0"/>
            <a:ext cx="1466275" cy="730575"/>
          </a:xfrm>
          <a:prstGeom prst="rect">
            <a:avLst/>
          </a:prstGeom>
          <a:noFill/>
          <a:ln>
            <a:noFill/>
          </a:ln>
        </p:spPr>
      </p:pic>
      <p:sp>
        <p:nvSpPr>
          <p:cNvPr id="2015" name="Google Shape;2015;p260"/>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Training as a CNN</a:t>
            </a:r>
            <a:endParaRPr b="1" sz="1200">
              <a:solidFill>
                <a:schemeClr val="dk1"/>
              </a:solidFill>
            </a:endParaRPr>
          </a:p>
          <a:p>
            <a:pPr indent="0" lvl="0" marL="0" rtl="0" algn="l">
              <a:lnSpc>
                <a:spcPct val="115000"/>
              </a:lnSpc>
              <a:spcBef>
                <a:spcPts val="0"/>
              </a:spcBef>
              <a:spcAft>
                <a:spcPts val="0"/>
              </a:spcAft>
              <a:buNone/>
            </a:pPr>
            <a:r>
              <a:rPr b="1" lang="en" sz="1200">
                <a:solidFill>
                  <a:srgbClr val="0000FF"/>
                </a:solidFill>
              </a:rPr>
              <a:t>With convolutional layers, we should at least learn the spatial relationships</a:t>
            </a:r>
            <a:r>
              <a:rPr lang="en" sz="1200">
                <a:solidFill>
                  <a:schemeClr val="dk1"/>
                </a:solidFill>
              </a:rPr>
              <a:t>. Perhaps the convolutional layers will also filter out the background as well as the whiteness of the digits. Below is the code for constructing our CNNs:</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The parameter filters is a list specifying the number of filters per convolution. </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The input to the CNN are images in the shape 28x28x1</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A max pooling which reduces the feature map sizes by 75% after each convolution.</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A dropout (regularization) of 25% after each convolution/max pooling layer.</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The last dense layer of 10 nodes with a softmax activation function is the classifier.</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	</a:t>
            </a:r>
            <a:endParaRPr b="1" sz="10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2016" name="Google Shape;2016;p260"/>
          <p:cNvGraphicFramePr/>
          <p:nvPr/>
        </p:nvGraphicFramePr>
        <p:xfrm>
          <a:off x="573925" y="2634388"/>
          <a:ext cx="3000000" cy="3000000"/>
        </p:xfrm>
        <a:graphic>
          <a:graphicData uri="http://schemas.openxmlformats.org/drawingml/2006/table">
            <a:tbl>
              <a:tblPr>
                <a:noFill/>
                <a:tableStyleId>{B919AB72-B1D8-40D2-A9E9-02AD8994AEB8}</a:tableStyleId>
              </a:tblPr>
              <a:tblGrid>
                <a:gridCol w="7862400"/>
              </a:tblGrid>
              <a:tr h="1702000">
                <a:tc>
                  <a:txBody>
                    <a:bodyPr>
                      <a:noAutofit/>
                    </a:bodyPr>
                    <a:lstStyle/>
                    <a:p>
                      <a:pPr indent="0" lvl="0" marL="0" rtl="0" algn="l">
                        <a:lnSpc>
                          <a:spcPct val="115000"/>
                        </a:lnSpc>
                        <a:spcBef>
                          <a:spcPts val="0"/>
                        </a:spcBef>
                        <a:spcAft>
                          <a:spcPts val="0"/>
                        </a:spcAft>
                        <a:buNone/>
                      </a:pPr>
                      <a:r>
                        <a:rPr lang="en" sz="800">
                          <a:solidFill>
                            <a:srgbClr val="9C27B0"/>
                          </a:solidFill>
                          <a:latin typeface="Consolas"/>
                          <a:ea typeface="Consolas"/>
                          <a:cs typeface="Consolas"/>
                          <a:sym typeface="Consolas"/>
                        </a:rPr>
                        <a:t>def</a:t>
                      </a:r>
                      <a:r>
                        <a:rPr lang="en" sz="800">
                          <a:solidFill>
                            <a:schemeClr val="dk1"/>
                          </a:solidFill>
                          <a:latin typeface="Consolas"/>
                          <a:ea typeface="Consolas"/>
                          <a:cs typeface="Consolas"/>
                          <a:sym typeface="Consolas"/>
                        </a:rPr>
                        <a:t> CNN</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filters</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chemeClr val="dk1"/>
                          </a:solidFill>
                          <a:latin typeface="Consolas"/>
                          <a:ea typeface="Consolas"/>
                          <a:cs typeface="Consolas"/>
                          <a:sym typeface="Consolas"/>
                        </a:rPr>
                        <a:t>  model </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a:t>
                      </a:r>
                      <a:r>
                        <a:rPr lang="en" sz="800">
                          <a:solidFill>
                            <a:srgbClr val="3367D6"/>
                          </a:solidFill>
                          <a:latin typeface="Consolas"/>
                          <a:ea typeface="Consolas"/>
                          <a:cs typeface="Consolas"/>
                          <a:sym typeface="Consolas"/>
                        </a:rPr>
                        <a:t>Sequential</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chemeClr val="dk1"/>
                          </a:solidFill>
                          <a:latin typeface="Consolas"/>
                          <a:ea typeface="Consolas"/>
                          <a:cs typeface="Consolas"/>
                          <a:sym typeface="Consolas"/>
                        </a:rPr>
                        <a:t>  first </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a:t>
                      </a:r>
                      <a:r>
                        <a:rPr lang="en" sz="800">
                          <a:solidFill>
                            <a:srgbClr val="9C27B0"/>
                          </a:solidFill>
                          <a:latin typeface="Consolas"/>
                          <a:ea typeface="Consolas"/>
                          <a:cs typeface="Consolas"/>
                          <a:sym typeface="Consolas"/>
                        </a:rPr>
                        <a:t>True</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chemeClr val="dk1"/>
                          </a:solidFill>
                          <a:latin typeface="Consolas"/>
                          <a:ea typeface="Consolas"/>
                          <a:cs typeface="Consolas"/>
                          <a:sym typeface="Consolas"/>
                        </a:rPr>
                        <a:t>  </a:t>
                      </a:r>
                      <a:r>
                        <a:rPr lang="en" sz="800">
                          <a:solidFill>
                            <a:srgbClr val="9C27B0"/>
                          </a:solidFill>
                          <a:latin typeface="Consolas"/>
                          <a:ea typeface="Consolas"/>
                          <a:cs typeface="Consolas"/>
                          <a:sym typeface="Consolas"/>
                        </a:rPr>
                        <a:t>for</a:t>
                      </a:r>
                      <a:r>
                        <a:rPr lang="en" sz="800">
                          <a:solidFill>
                            <a:schemeClr val="dk1"/>
                          </a:solidFill>
                          <a:latin typeface="Consolas"/>
                          <a:ea typeface="Consolas"/>
                          <a:cs typeface="Consolas"/>
                          <a:sym typeface="Consolas"/>
                        </a:rPr>
                        <a:t> n_filters </a:t>
                      </a:r>
                      <a:r>
                        <a:rPr lang="en" sz="800">
                          <a:solidFill>
                            <a:srgbClr val="9C27B0"/>
                          </a:solidFill>
                          <a:latin typeface="Consolas"/>
                          <a:ea typeface="Consolas"/>
                          <a:cs typeface="Consolas"/>
                          <a:sym typeface="Consolas"/>
                        </a:rPr>
                        <a:t>in</a:t>
                      </a:r>
                      <a:r>
                        <a:rPr lang="en" sz="800">
                          <a:solidFill>
                            <a:schemeClr val="dk1"/>
                          </a:solidFill>
                          <a:latin typeface="Consolas"/>
                          <a:ea typeface="Consolas"/>
                          <a:cs typeface="Consolas"/>
                          <a:sym typeface="Consolas"/>
                        </a:rPr>
                        <a:t> filters</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chemeClr val="dk1"/>
                          </a:solidFill>
                          <a:latin typeface="Consolas"/>
                          <a:ea typeface="Consolas"/>
                          <a:cs typeface="Consolas"/>
                          <a:sym typeface="Consolas"/>
                        </a:rPr>
                        <a:t>    </a:t>
                      </a:r>
                      <a:r>
                        <a:rPr lang="en" sz="800">
                          <a:solidFill>
                            <a:srgbClr val="9C27B0"/>
                          </a:solidFill>
                          <a:latin typeface="Consolas"/>
                          <a:ea typeface="Consolas"/>
                          <a:cs typeface="Consolas"/>
                          <a:sym typeface="Consolas"/>
                        </a:rPr>
                        <a:t>if</a:t>
                      </a:r>
                      <a:r>
                        <a:rPr lang="en" sz="800">
                          <a:solidFill>
                            <a:schemeClr val="dk1"/>
                          </a:solidFill>
                          <a:latin typeface="Consolas"/>
                          <a:ea typeface="Consolas"/>
                          <a:cs typeface="Consolas"/>
                          <a:sym typeface="Consolas"/>
                        </a:rPr>
                        <a:t> first</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chemeClr val="dk1"/>
                          </a:solidFill>
                          <a:latin typeface="Consolas"/>
                          <a:ea typeface="Consolas"/>
                          <a:cs typeface="Consolas"/>
                          <a:sym typeface="Consolas"/>
                        </a:rPr>
                        <a:t>      model</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add</a:t>
                      </a:r>
                      <a:r>
                        <a:rPr lang="en" sz="800">
                          <a:solidFill>
                            <a:srgbClr val="616161"/>
                          </a:solidFill>
                          <a:latin typeface="Consolas"/>
                          <a:ea typeface="Consolas"/>
                          <a:cs typeface="Consolas"/>
                          <a:sym typeface="Consolas"/>
                        </a:rPr>
                        <a:t>(</a:t>
                      </a:r>
                      <a:r>
                        <a:rPr lang="en" sz="800">
                          <a:solidFill>
                            <a:srgbClr val="3367D6"/>
                          </a:solidFill>
                          <a:latin typeface="Consolas"/>
                          <a:ea typeface="Consolas"/>
                          <a:cs typeface="Consolas"/>
                          <a:sym typeface="Consolas"/>
                        </a:rPr>
                        <a:t>Conv2D</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n_filters</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a:t>
                      </a:r>
                      <a:r>
                        <a:rPr lang="en" sz="800">
                          <a:solidFill>
                            <a:srgbClr val="616161"/>
                          </a:solidFill>
                          <a:latin typeface="Consolas"/>
                          <a:ea typeface="Consolas"/>
                          <a:cs typeface="Consolas"/>
                          <a:sym typeface="Consolas"/>
                        </a:rPr>
                        <a:t>(</a:t>
                      </a:r>
                      <a:r>
                        <a:rPr lang="en" sz="800">
                          <a:solidFill>
                            <a:srgbClr val="C53929"/>
                          </a:solidFill>
                          <a:latin typeface="Consolas"/>
                          <a:ea typeface="Consolas"/>
                          <a:cs typeface="Consolas"/>
                          <a:sym typeface="Consolas"/>
                        </a:rPr>
                        <a:t>3</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a:t>
                      </a:r>
                      <a:r>
                        <a:rPr lang="en" sz="800">
                          <a:solidFill>
                            <a:srgbClr val="C53929"/>
                          </a:solidFill>
                          <a:latin typeface="Consolas"/>
                          <a:ea typeface="Consolas"/>
                          <a:cs typeface="Consolas"/>
                          <a:sym typeface="Consolas"/>
                        </a:rPr>
                        <a:t>3</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strides</a:t>
                      </a:r>
                      <a:r>
                        <a:rPr lang="en" sz="800">
                          <a:solidFill>
                            <a:srgbClr val="616161"/>
                          </a:solidFill>
                          <a:latin typeface="Consolas"/>
                          <a:ea typeface="Consolas"/>
                          <a:cs typeface="Consolas"/>
                          <a:sym typeface="Consolas"/>
                        </a:rPr>
                        <a:t>=</a:t>
                      </a:r>
                      <a:r>
                        <a:rPr lang="en" sz="800">
                          <a:solidFill>
                            <a:srgbClr val="C53929"/>
                          </a:solidFill>
                          <a:latin typeface="Consolas"/>
                          <a:ea typeface="Consolas"/>
                          <a:cs typeface="Consolas"/>
                          <a:sym typeface="Consolas"/>
                        </a:rPr>
                        <a:t>1</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input_shape</a:t>
                      </a:r>
                      <a:r>
                        <a:rPr lang="en" sz="800">
                          <a:solidFill>
                            <a:srgbClr val="616161"/>
                          </a:solidFill>
                          <a:latin typeface="Consolas"/>
                          <a:ea typeface="Consolas"/>
                          <a:cs typeface="Consolas"/>
                          <a:sym typeface="Consolas"/>
                        </a:rPr>
                        <a:t>=(</a:t>
                      </a:r>
                      <a:r>
                        <a:rPr lang="en" sz="800">
                          <a:solidFill>
                            <a:srgbClr val="C53929"/>
                          </a:solidFill>
                          <a:latin typeface="Consolas"/>
                          <a:ea typeface="Consolas"/>
                          <a:cs typeface="Consolas"/>
                          <a:sym typeface="Consolas"/>
                        </a:rPr>
                        <a:t>28</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a:t>
                      </a:r>
                      <a:r>
                        <a:rPr lang="en" sz="800">
                          <a:solidFill>
                            <a:srgbClr val="C53929"/>
                          </a:solidFill>
                          <a:latin typeface="Consolas"/>
                          <a:ea typeface="Consolas"/>
                          <a:cs typeface="Consolas"/>
                          <a:sym typeface="Consolas"/>
                        </a:rPr>
                        <a:t>28</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a:t>
                      </a:r>
                      <a:r>
                        <a:rPr lang="en" sz="800">
                          <a:solidFill>
                            <a:srgbClr val="C53929"/>
                          </a:solidFill>
                          <a:latin typeface="Consolas"/>
                          <a:ea typeface="Consolas"/>
                          <a:cs typeface="Consolas"/>
                          <a:sym typeface="Consolas"/>
                        </a:rPr>
                        <a:t>1</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chemeClr val="dk1"/>
                          </a:solidFill>
                          <a:latin typeface="Consolas"/>
                          <a:ea typeface="Consolas"/>
                          <a:cs typeface="Consolas"/>
                          <a:sym typeface="Consolas"/>
                        </a:rPr>
                        <a:t>    </a:t>
                      </a:r>
                      <a:r>
                        <a:rPr lang="en" sz="800">
                          <a:solidFill>
                            <a:srgbClr val="9C27B0"/>
                          </a:solidFill>
                          <a:latin typeface="Consolas"/>
                          <a:ea typeface="Consolas"/>
                          <a:cs typeface="Consolas"/>
                          <a:sym typeface="Consolas"/>
                        </a:rPr>
                        <a:t>else</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chemeClr val="dk1"/>
                          </a:solidFill>
                          <a:latin typeface="Consolas"/>
                          <a:ea typeface="Consolas"/>
                          <a:cs typeface="Consolas"/>
                          <a:sym typeface="Consolas"/>
                        </a:rPr>
                        <a:t>      model</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add</a:t>
                      </a:r>
                      <a:r>
                        <a:rPr lang="en" sz="800">
                          <a:solidFill>
                            <a:srgbClr val="616161"/>
                          </a:solidFill>
                          <a:latin typeface="Consolas"/>
                          <a:ea typeface="Consolas"/>
                          <a:cs typeface="Consolas"/>
                          <a:sym typeface="Consolas"/>
                        </a:rPr>
                        <a:t>(</a:t>
                      </a:r>
                      <a:r>
                        <a:rPr lang="en" sz="800">
                          <a:solidFill>
                            <a:srgbClr val="3367D6"/>
                          </a:solidFill>
                          <a:latin typeface="Consolas"/>
                          <a:ea typeface="Consolas"/>
                          <a:cs typeface="Consolas"/>
                          <a:sym typeface="Consolas"/>
                        </a:rPr>
                        <a:t>Conv2D</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n_filters</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a:t>
                      </a:r>
                      <a:r>
                        <a:rPr lang="en" sz="800">
                          <a:solidFill>
                            <a:srgbClr val="616161"/>
                          </a:solidFill>
                          <a:latin typeface="Consolas"/>
                          <a:ea typeface="Consolas"/>
                          <a:cs typeface="Consolas"/>
                          <a:sym typeface="Consolas"/>
                        </a:rPr>
                        <a:t>(</a:t>
                      </a:r>
                      <a:r>
                        <a:rPr lang="en" sz="800">
                          <a:solidFill>
                            <a:srgbClr val="C53929"/>
                          </a:solidFill>
                          <a:latin typeface="Consolas"/>
                          <a:ea typeface="Consolas"/>
                          <a:cs typeface="Consolas"/>
                          <a:sym typeface="Consolas"/>
                        </a:rPr>
                        <a:t>3</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a:t>
                      </a:r>
                      <a:r>
                        <a:rPr lang="en" sz="800">
                          <a:solidFill>
                            <a:srgbClr val="C53929"/>
                          </a:solidFill>
                          <a:latin typeface="Consolas"/>
                          <a:ea typeface="Consolas"/>
                          <a:cs typeface="Consolas"/>
                          <a:sym typeface="Consolas"/>
                        </a:rPr>
                        <a:t>3</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strides</a:t>
                      </a:r>
                      <a:r>
                        <a:rPr lang="en" sz="800">
                          <a:solidFill>
                            <a:srgbClr val="616161"/>
                          </a:solidFill>
                          <a:latin typeface="Consolas"/>
                          <a:ea typeface="Consolas"/>
                          <a:cs typeface="Consolas"/>
                          <a:sym typeface="Consolas"/>
                        </a:rPr>
                        <a:t>=</a:t>
                      </a:r>
                      <a:r>
                        <a:rPr lang="en" sz="800">
                          <a:solidFill>
                            <a:srgbClr val="C53929"/>
                          </a:solidFill>
                          <a:latin typeface="Consolas"/>
                          <a:ea typeface="Consolas"/>
                          <a:cs typeface="Consolas"/>
                          <a:sym typeface="Consolas"/>
                        </a:rPr>
                        <a:t>1</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chemeClr val="dk1"/>
                          </a:solidFill>
                          <a:latin typeface="Consolas"/>
                          <a:ea typeface="Consolas"/>
                          <a:cs typeface="Consolas"/>
                          <a:sym typeface="Consolas"/>
                        </a:rPr>
                        <a:t>    model</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add</a:t>
                      </a:r>
                      <a:r>
                        <a:rPr lang="en" sz="800">
                          <a:solidFill>
                            <a:srgbClr val="616161"/>
                          </a:solidFill>
                          <a:latin typeface="Consolas"/>
                          <a:ea typeface="Consolas"/>
                          <a:cs typeface="Consolas"/>
                          <a:sym typeface="Consolas"/>
                        </a:rPr>
                        <a:t>(</a:t>
                      </a:r>
                      <a:r>
                        <a:rPr lang="en" sz="800">
                          <a:solidFill>
                            <a:srgbClr val="3367D6"/>
                          </a:solidFill>
                          <a:latin typeface="Consolas"/>
                          <a:ea typeface="Consolas"/>
                          <a:cs typeface="Consolas"/>
                          <a:sym typeface="Consolas"/>
                        </a:rPr>
                        <a:t>ReLU</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chemeClr val="dk1"/>
                          </a:solidFill>
                          <a:latin typeface="Consolas"/>
                          <a:ea typeface="Consolas"/>
                          <a:cs typeface="Consolas"/>
                          <a:sym typeface="Consolas"/>
                        </a:rPr>
                        <a:t>    model</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add</a:t>
                      </a:r>
                      <a:r>
                        <a:rPr lang="en" sz="800">
                          <a:solidFill>
                            <a:srgbClr val="616161"/>
                          </a:solidFill>
                          <a:latin typeface="Consolas"/>
                          <a:ea typeface="Consolas"/>
                          <a:cs typeface="Consolas"/>
                          <a:sym typeface="Consolas"/>
                        </a:rPr>
                        <a:t>(</a:t>
                      </a:r>
                      <a:r>
                        <a:rPr lang="en" sz="800">
                          <a:solidFill>
                            <a:srgbClr val="3367D6"/>
                          </a:solidFill>
                          <a:latin typeface="Consolas"/>
                          <a:ea typeface="Consolas"/>
                          <a:cs typeface="Consolas"/>
                          <a:sym typeface="Consolas"/>
                        </a:rPr>
                        <a:t>MaxPooling2D</a:t>
                      </a:r>
                      <a:r>
                        <a:rPr lang="en" sz="800">
                          <a:solidFill>
                            <a:srgbClr val="616161"/>
                          </a:solidFill>
                          <a:latin typeface="Consolas"/>
                          <a:ea typeface="Consolas"/>
                          <a:cs typeface="Consolas"/>
                          <a:sym typeface="Consolas"/>
                        </a:rPr>
                        <a:t>((</a:t>
                      </a:r>
                      <a:r>
                        <a:rPr lang="en" sz="800">
                          <a:solidFill>
                            <a:srgbClr val="C53929"/>
                          </a:solidFill>
                          <a:latin typeface="Consolas"/>
                          <a:ea typeface="Consolas"/>
                          <a:cs typeface="Consolas"/>
                          <a:sym typeface="Consolas"/>
                        </a:rPr>
                        <a:t>2</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a:t>
                      </a:r>
                      <a:r>
                        <a:rPr lang="en" sz="800">
                          <a:solidFill>
                            <a:srgbClr val="C53929"/>
                          </a:solidFill>
                          <a:latin typeface="Consolas"/>
                          <a:ea typeface="Consolas"/>
                          <a:cs typeface="Consolas"/>
                          <a:sym typeface="Consolas"/>
                        </a:rPr>
                        <a:t>2</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strides</a:t>
                      </a:r>
                      <a:r>
                        <a:rPr lang="en" sz="800">
                          <a:solidFill>
                            <a:srgbClr val="616161"/>
                          </a:solidFill>
                          <a:latin typeface="Consolas"/>
                          <a:ea typeface="Consolas"/>
                          <a:cs typeface="Consolas"/>
                          <a:sym typeface="Consolas"/>
                        </a:rPr>
                        <a:t>=</a:t>
                      </a:r>
                      <a:r>
                        <a:rPr lang="en" sz="800">
                          <a:solidFill>
                            <a:srgbClr val="C53929"/>
                          </a:solidFill>
                          <a:latin typeface="Consolas"/>
                          <a:ea typeface="Consolas"/>
                          <a:cs typeface="Consolas"/>
                          <a:sym typeface="Consolas"/>
                        </a:rPr>
                        <a:t>2</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chemeClr val="dk1"/>
                          </a:solidFill>
                          <a:latin typeface="Consolas"/>
                          <a:ea typeface="Consolas"/>
                          <a:cs typeface="Consolas"/>
                          <a:sym typeface="Consolas"/>
                        </a:rPr>
                        <a:t>    model</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add</a:t>
                      </a:r>
                      <a:r>
                        <a:rPr lang="en" sz="800">
                          <a:solidFill>
                            <a:srgbClr val="616161"/>
                          </a:solidFill>
                          <a:latin typeface="Consolas"/>
                          <a:ea typeface="Consolas"/>
                          <a:cs typeface="Consolas"/>
                          <a:sym typeface="Consolas"/>
                        </a:rPr>
                        <a:t>(</a:t>
                      </a:r>
                      <a:r>
                        <a:rPr lang="en" sz="800">
                          <a:solidFill>
                            <a:srgbClr val="3367D6"/>
                          </a:solidFill>
                          <a:latin typeface="Consolas"/>
                          <a:ea typeface="Consolas"/>
                          <a:cs typeface="Consolas"/>
                          <a:sym typeface="Consolas"/>
                        </a:rPr>
                        <a:t>Dropout</a:t>
                      </a:r>
                      <a:r>
                        <a:rPr lang="en" sz="800">
                          <a:solidFill>
                            <a:srgbClr val="616161"/>
                          </a:solidFill>
                          <a:latin typeface="Consolas"/>
                          <a:ea typeface="Consolas"/>
                          <a:cs typeface="Consolas"/>
                          <a:sym typeface="Consolas"/>
                        </a:rPr>
                        <a:t>(</a:t>
                      </a:r>
                      <a:r>
                        <a:rPr lang="en" sz="800">
                          <a:solidFill>
                            <a:srgbClr val="C53929"/>
                          </a:solidFill>
                          <a:latin typeface="Consolas"/>
                          <a:ea typeface="Consolas"/>
                          <a:cs typeface="Consolas"/>
                          <a:sym typeface="Consolas"/>
                        </a:rPr>
                        <a:t>0.25</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chemeClr val="dk1"/>
                          </a:solidFill>
                          <a:latin typeface="Consolas"/>
                          <a:ea typeface="Consolas"/>
                          <a:cs typeface="Consolas"/>
                          <a:sym typeface="Consolas"/>
                        </a:rPr>
                        <a:t>  model</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add</a:t>
                      </a:r>
                      <a:r>
                        <a:rPr lang="en" sz="800">
                          <a:solidFill>
                            <a:srgbClr val="616161"/>
                          </a:solidFill>
                          <a:latin typeface="Consolas"/>
                          <a:ea typeface="Consolas"/>
                          <a:cs typeface="Consolas"/>
                          <a:sym typeface="Consolas"/>
                        </a:rPr>
                        <a:t>(</a:t>
                      </a:r>
                      <a:r>
                        <a:rPr lang="en" sz="800">
                          <a:solidFill>
                            <a:srgbClr val="3367D6"/>
                          </a:solidFill>
                          <a:latin typeface="Consolas"/>
                          <a:ea typeface="Consolas"/>
                          <a:cs typeface="Consolas"/>
                          <a:sym typeface="Consolas"/>
                        </a:rPr>
                        <a:t>Flatten</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chemeClr val="dk1"/>
                          </a:solidFill>
                          <a:latin typeface="Consolas"/>
                          <a:ea typeface="Consolas"/>
                          <a:cs typeface="Consolas"/>
                          <a:sym typeface="Consolas"/>
                        </a:rPr>
                        <a:t>  model</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add</a:t>
                      </a:r>
                      <a:r>
                        <a:rPr lang="en" sz="800">
                          <a:solidFill>
                            <a:srgbClr val="616161"/>
                          </a:solidFill>
                          <a:latin typeface="Consolas"/>
                          <a:ea typeface="Consolas"/>
                          <a:cs typeface="Consolas"/>
                          <a:sym typeface="Consolas"/>
                        </a:rPr>
                        <a:t>(</a:t>
                      </a:r>
                      <a:r>
                        <a:rPr lang="en" sz="800">
                          <a:solidFill>
                            <a:srgbClr val="3367D6"/>
                          </a:solidFill>
                          <a:latin typeface="Consolas"/>
                          <a:ea typeface="Consolas"/>
                          <a:cs typeface="Consolas"/>
                          <a:sym typeface="Consolas"/>
                        </a:rPr>
                        <a:t>Dense</a:t>
                      </a:r>
                      <a:r>
                        <a:rPr lang="en" sz="800">
                          <a:solidFill>
                            <a:srgbClr val="616161"/>
                          </a:solidFill>
                          <a:latin typeface="Consolas"/>
                          <a:ea typeface="Consolas"/>
                          <a:cs typeface="Consolas"/>
                          <a:sym typeface="Consolas"/>
                        </a:rPr>
                        <a:t>(</a:t>
                      </a:r>
                      <a:r>
                        <a:rPr lang="en" sz="800">
                          <a:solidFill>
                            <a:srgbClr val="C53929"/>
                          </a:solidFill>
                          <a:latin typeface="Consolas"/>
                          <a:ea typeface="Consolas"/>
                          <a:cs typeface="Consolas"/>
                          <a:sym typeface="Consolas"/>
                        </a:rPr>
                        <a:t>10</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chemeClr val="dk1"/>
                          </a:solidFill>
                          <a:latin typeface="Consolas"/>
                          <a:ea typeface="Consolas"/>
                          <a:cs typeface="Consolas"/>
                          <a:sym typeface="Consolas"/>
                        </a:rPr>
                        <a:t>  model</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add</a:t>
                      </a:r>
                      <a:r>
                        <a:rPr lang="en" sz="800">
                          <a:solidFill>
                            <a:srgbClr val="616161"/>
                          </a:solidFill>
                          <a:latin typeface="Consolas"/>
                          <a:ea typeface="Consolas"/>
                          <a:cs typeface="Consolas"/>
                          <a:sym typeface="Consolas"/>
                        </a:rPr>
                        <a:t>(</a:t>
                      </a:r>
                      <a:r>
                        <a:rPr lang="en" sz="800">
                          <a:solidFill>
                            <a:srgbClr val="3367D6"/>
                          </a:solidFill>
                          <a:latin typeface="Consolas"/>
                          <a:ea typeface="Consolas"/>
                          <a:cs typeface="Consolas"/>
                          <a:sym typeface="Consolas"/>
                        </a:rPr>
                        <a:t>Activation</a:t>
                      </a:r>
                      <a:r>
                        <a:rPr lang="en" sz="800">
                          <a:solidFill>
                            <a:srgbClr val="616161"/>
                          </a:solidFill>
                          <a:latin typeface="Consolas"/>
                          <a:ea typeface="Consolas"/>
                          <a:cs typeface="Consolas"/>
                          <a:sym typeface="Consolas"/>
                        </a:rPr>
                        <a:t>(</a:t>
                      </a:r>
                      <a:r>
                        <a:rPr lang="en" sz="800">
                          <a:solidFill>
                            <a:srgbClr val="0F9D58"/>
                          </a:solidFill>
                          <a:latin typeface="Consolas"/>
                          <a:ea typeface="Consolas"/>
                          <a:cs typeface="Consolas"/>
                          <a:sym typeface="Consolas"/>
                        </a:rPr>
                        <a:t>'softmax'</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chemeClr val="dk1"/>
                          </a:solidFill>
                          <a:latin typeface="Consolas"/>
                          <a:ea typeface="Consolas"/>
                          <a:cs typeface="Consolas"/>
                          <a:sym typeface="Consolas"/>
                        </a:rPr>
                        <a:t>  </a:t>
                      </a:r>
                      <a:r>
                        <a:rPr lang="en" sz="800">
                          <a:solidFill>
                            <a:srgbClr val="455A64"/>
                          </a:solidFill>
                          <a:latin typeface="Consolas"/>
                          <a:ea typeface="Consolas"/>
                          <a:cs typeface="Consolas"/>
                          <a:sym typeface="Consolas"/>
                        </a:rPr>
                        <a:t># For a multi-class classification problem</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chemeClr val="dk1"/>
                          </a:solidFill>
                          <a:latin typeface="Consolas"/>
                          <a:ea typeface="Consolas"/>
                          <a:cs typeface="Consolas"/>
                          <a:sym typeface="Consolas"/>
                        </a:rPr>
                        <a:t>  model</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compile</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optimizer</a:t>
                      </a:r>
                      <a:r>
                        <a:rPr lang="en" sz="800">
                          <a:solidFill>
                            <a:srgbClr val="616161"/>
                          </a:solidFill>
                          <a:latin typeface="Consolas"/>
                          <a:ea typeface="Consolas"/>
                          <a:cs typeface="Consolas"/>
                          <a:sym typeface="Consolas"/>
                        </a:rPr>
                        <a:t>=</a:t>
                      </a:r>
                      <a:r>
                        <a:rPr lang="en" sz="800">
                          <a:solidFill>
                            <a:srgbClr val="0F9D58"/>
                          </a:solidFill>
                          <a:latin typeface="Consolas"/>
                          <a:ea typeface="Consolas"/>
                          <a:cs typeface="Consolas"/>
                          <a:sym typeface="Consolas"/>
                        </a:rPr>
                        <a:t>'rmsprop'</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loss</a:t>
                      </a:r>
                      <a:r>
                        <a:rPr lang="en" sz="800">
                          <a:solidFill>
                            <a:srgbClr val="616161"/>
                          </a:solidFill>
                          <a:latin typeface="Consolas"/>
                          <a:ea typeface="Consolas"/>
                          <a:cs typeface="Consolas"/>
                          <a:sym typeface="Consolas"/>
                        </a:rPr>
                        <a:t>=</a:t>
                      </a:r>
                      <a:r>
                        <a:rPr lang="en" sz="800">
                          <a:solidFill>
                            <a:srgbClr val="0F9D58"/>
                          </a:solidFill>
                          <a:latin typeface="Consolas"/>
                          <a:ea typeface="Consolas"/>
                          <a:cs typeface="Consolas"/>
                          <a:sym typeface="Consolas"/>
                        </a:rPr>
                        <a:t>'categorical_crossentropy'</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metrics</a:t>
                      </a:r>
                      <a:r>
                        <a:rPr lang="en" sz="800">
                          <a:solidFill>
                            <a:srgbClr val="616161"/>
                          </a:solidFill>
                          <a:latin typeface="Consolas"/>
                          <a:ea typeface="Consolas"/>
                          <a:cs typeface="Consolas"/>
                          <a:sym typeface="Consolas"/>
                        </a:rPr>
                        <a:t>=[</a:t>
                      </a:r>
                      <a:r>
                        <a:rPr lang="en" sz="800">
                          <a:solidFill>
                            <a:srgbClr val="0F9D58"/>
                          </a:solidFill>
                          <a:latin typeface="Consolas"/>
                          <a:ea typeface="Consolas"/>
                          <a:cs typeface="Consolas"/>
                          <a:sym typeface="Consolas"/>
                        </a:rPr>
                        <a:t>'accuracy'</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chemeClr val="dk1"/>
                          </a:solidFill>
                          <a:latin typeface="Consolas"/>
                          <a:ea typeface="Consolas"/>
                          <a:cs typeface="Consolas"/>
                          <a:sym typeface="Consolas"/>
                        </a:rPr>
                        <a:t>  </a:t>
                      </a:r>
                      <a:r>
                        <a:rPr lang="en" sz="800">
                          <a:solidFill>
                            <a:srgbClr val="9C27B0"/>
                          </a:solidFill>
                          <a:latin typeface="Consolas"/>
                          <a:ea typeface="Consolas"/>
                          <a:cs typeface="Consolas"/>
                          <a:sym typeface="Consolas"/>
                        </a:rPr>
                        <a:t>return</a:t>
                      </a:r>
                      <a:r>
                        <a:rPr lang="en" sz="800">
                          <a:solidFill>
                            <a:schemeClr val="dk1"/>
                          </a:solidFill>
                          <a:latin typeface="Consolas"/>
                          <a:ea typeface="Consolas"/>
                          <a:cs typeface="Consolas"/>
                          <a:sym typeface="Consolas"/>
                        </a:rPr>
                        <a:t> model</a:t>
                      </a:r>
                      <a:endParaRPr sz="800">
                        <a:solidFill>
                          <a:srgbClr val="9C27B0"/>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2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20" name="Shape 2020"/>
        <p:cNvGrpSpPr/>
        <p:nvPr/>
      </p:nvGrpSpPr>
      <p:grpSpPr>
        <a:xfrm>
          <a:off x="0" y="0"/>
          <a:ext cx="0" cy="0"/>
          <a:chOff x="0" y="0"/>
          <a:chExt cx="0" cy="0"/>
        </a:xfrm>
      </p:grpSpPr>
      <p:sp>
        <p:nvSpPr>
          <p:cNvPr id="2021" name="Google Shape;2021;p261"/>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Curated Dataset - In the Wild</a:t>
            </a:r>
            <a:endParaRPr>
              <a:solidFill>
                <a:srgbClr val="38761D"/>
              </a:solidFill>
            </a:endParaRPr>
          </a:p>
        </p:txBody>
      </p:sp>
      <p:pic>
        <p:nvPicPr>
          <p:cNvPr id="2022" name="Google Shape;2022;p261"/>
          <p:cNvPicPr preferRelativeResize="0"/>
          <p:nvPr/>
        </p:nvPicPr>
        <p:blipFill>
          <a:blip r:embed="rId3">
            <a:alphaModFix/>
          </a:blip>
          <a:stretch>
            <a:fillRect/>
          </a:stretch>
        </p:blipFill>
        <p:spPr>
          <a:xfrm>
            <a:off x="0" y="0"/>
            <a:ext cx="1466275" cy="730575"/>
          </a:xfrm>
          <a:prstGeom prst="rect">
            <a:avLst/>
          </a:prstGeom>
          <a:noFill/>
          <a:ln>
            <a:noFill/>
          </a:ln>
        </p:spPr>
      </p:pic>
      <p:sp>
        <p:nvSpPr>
          <p:cNvPr id="2023" name="Google Shape;2023;p261"/>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Training as a CNN</a:t>
            </a:r>
            <a:endParaRPr b="1"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Let’s start with a CNN </a:t>
            </a:r>
            <a:r>
              <a:rPr lang="en" sz="1200" u="sng">
                <a:solidFill>
                  <a:schemeClr val="dk1"/>
                </a:solidFill>
              </a:rPr>
              <a:t>with a single convolutional layer of 16 filters</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None/>
            </a:pPr>
            <a:r>
              <a:t/>
            </a:r>
            <a:endParaRPr b="1" sz="1200">
              <a:solidFill>
                <a:srgbClr val="0000FF"/>
              </a:solidFill>
            </a:endParaRPr>
          </a:p>
          <a:p>
            <a:pPr indent="0" lvl="0" marL="0" rtl="0" algn="l">
              <a:lnSpc>
                <a:spcPct val="115000"/>
              </a:lnSpc>
              <a:spcBef>
                <a:spcPts val="0"/>
              </a:spcBef>
              <a:spcAft>
                <a:spcPts val="0"/>
              </a:spcAft>
              <a:buNone/>
            </a:pPr>
            <a:r>
              <a:t/>
            </a:r>
            <a:endParaRPr sz="11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	</a:t>
            </a:r>
            <a:endParaRPr b="1" sz="10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We can see we went from a previous high of 10% accuracy on the inverted data to 50% accuracy. Thus,</a:t>
            </a:r>
            <a:r>
              <a:rPr b="1" lang="en" sz="1200">
                <a:solidFill>
                  <a:srgbClr val="0000FF"/>
                </a:solidFill>
              </a:rPr>
              <a:t> it does seem the convolutional layers help filter out (not learn) the background or whiteness of the digits</a:t>
            </a:r>
            <a:r>
              <a:rPr lang="en" sz="1200">
                <a:solidFill>
                  <a:schemeClr val="dk1"/>
                </a:solidFill>
              </a:rPr>
              <a:t>. But it’s still far too low in accuracy. For the shifted, we increased to 57%. Still below our target, but </a:t>
            </a:r>
            <a:r>
              <a:rPr b="1" lang="en" sz="1200">
                <a:solidFill>
                  <a:srgbClr val="0000FF"/>
                </a:solidFill>
              </a:rPr>
              <a:t>we can also see now have the convolutional layers are learning the spatial relationships.</a:t>
            </a:r>
            <a:endParaRPr b="1" sz="1200">
              <a:solidFill>
                <a:srgbClr val="0000FF"/>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2024" name="Google Shape;2024;p261"/>
          <p:cNvGraphicFramePr/>
          <p:nvPr/>
        </p:nvGraphicFramePr>
        <p:xfrm>
          <a:off x="554650" y="1603763"/>
          <a:ext cx="3000000" cy="3000000"/>
        </p:xfrm>
        <a:graphic>
          <a:graphicData uri="http://schemas.openxmlformats.org/drawingml/2006/table">
            <a:tbl>
              <a:tblPr>
                <a:noFill/>
                <a:tableStyleId>{B919AB72-B1D8-40D2-A9E9-02AD8994AEB8}</a:tableStyleId>
              </a:tblPr>
              <a:tblGrid>
                <a:gridCol w="7862400"/>
              </a:tblGrid>
              <a:tr h="1702000">
                <a:tc>
                  <a:txBody>
                    <a:bodyPr>
                      <a:noAutofit/>
                    </a:bodyPr>
                    <a:lstStyle/>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model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CNN</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16</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fit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x_train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y_train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epochs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10</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batch_size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shuffle</a:t>
                      </a:r>
                      <a:r>
                        <a:rPr lang="en" sz="1000">
                          <a:solidFill>
                            <a:srgbClr val="616161"/>
                          </a:solidFill>
                          <a:latin typeface="Consolas"/>
                          <a:ea typeface="Consolas"/>
                          <a:cs typeface="Consolas"/>
                          <a:sym typeface="Consolas"/>
                        </a:rPr>
                        <a:t>=</a:t>
                      </a:r>
                      <a:r>
                        <a:rPr lang="en" sz="1000">
                          <a:solidFill>
                            <a:srgbClr val="9C27B0"/>
                          </a:solidFill>
                          <a:latin typeface="Consolas"/>
                          <a:ea typeface="Consolas"/>
                          <a:cs typeface="Consolas"/>
                          <a:sym typeface="Consolas"/>
                        </a:rPr>
                        <a:t>True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verbose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score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evaluate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x_test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y_test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verbose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print</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"test"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score</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score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evaluate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x_test_invert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y_test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verbose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print</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"inverted"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score</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score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evaluate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x_test_shift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y_test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verbose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print</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"shifted"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score</a:t>
                      </a:r>
                      <a:r>
                        <a:rPr lang="en" sz="1000">
                          <a:solidFill>
                            <a:srgbClr val="616161"/>
                          </a:solidFill>
                          <a:latin typeface="Consolas"/>
                          <a:ea typeface="Consolas"/>
                          <a:cs typeface="Consolas"/>
                          <a:sym typeface="Consolas"/>
                        </a:rPr>
                        <a:t>)</a:t>
                      </a:r>
                      <a:endParaRPr sz="1000">
                        <a:solidFill>
                          <a:srgbClr val="61616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rgbClr val="61616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616161"/>
                          </a:solidFill>
                          <a:latin typeface="Consolas"/>
                          <a:ea typeface="Consolas"/>
                          <a:cs typeface="Consolas"/>
                          <a:sym typeface="Consolas"/>
                        </a:rPr>
                        <a:t>Output:</a:t>
                      </a:r>
                      <a:endParaRPr sz="1000">
                        <a:solidFill>
                          <a:srgbClr val="61616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test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0.05741905354047194</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0.9809</a:t>
                      </a:r>
                      <a:r>
                        <a:rPr lang="en" sz="1000">
                          <a:solidFill>
                            <a:srgbClr val="616161"/>
                          </a:solidFill>
                          <a:latin typeface="Consolas"/>
                          <a:ea typeface="Consolas"/>
                          <a:cs typeface="Consolas"/>
                          <a:sym typeface="Consolas"/>
                        </a:rPr>
                        <a:t>]</a:t>
                      </a:r>
                      <a:endParaRPr sz="1000">
                        <a:solidFill>
                          <a:srgbClr val="61616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inverted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2.1893138484954835</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0.5302</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shifted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2.231996842956543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0.5682</a:t>
                      </a:r>
                      <a:r>
                        <a:rPr lang="en" sz="1000">
                          <a:solidFill>
                            <a:srgbClr val="616161"/>
                          </a:solidFill>
                          <a:latin typeface="Consolas"/>
                          <a:ea typeface="Consolas"/>
                          <a:cs typeface="Consolas"/>
                          <a:sym typeface="Consolas"/>
                        </a:rPr>
                        <a:t>]</a:t>
                      </a:r>
                      <a:endParaRPr sz="1000">
                        <a:solidFill>
                          <a:srgbClr val="616161"/>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5" name="Shape 235"/>
        <p:cNvGrpSpPr/>
        <p:nvPr/>
      </p:nvGrpSpPr>
      <p:grpSpPr>
        <a:xfrm>
          <a:off x="0" y="0"/>
          <a:ext cx="0" cy="0"/>
          <a:chOff x="0" y="0"/>
          <a:chExt cx="0" cy="0"/>
        </a:xfrm>
      </p:grpSpPr>
      <p:sp>
        <p:nvSpPr>
          <p:cNvPr id="236" name="Google Shape;236;p37"/>
          <p:cNvSpPr txBox="1"/>
          <p:nvPr>
            <p:ph idx="1" type="subTitle"/>
          </p:nvPr>
        </p:nvSpPr>
        <p:spPr>
          <a:xfrm>
            <a:off x="6826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Neural Networks - ReLU Activations</a:t>
            </a:r>
            <a:endParaRPr>
              <a:solidFill>
                <a:srgbClr val="38761D"/>
              </a:solidFill>
            </a:endParaRPr>
          </a:p>
        </p:txBody>
      </p:sp>
      <p:pic>
        <p:nvPicPr>
          <p:cNvPr id="237" name="Google Shape;237;p37"/>
          <p:cNvPicPr preferRelativeResize="0"/>
          <p:nvPr/>
        </p:nvPicPr>
        <p:blipFill>
          <a:blip r:embed="rId3">
            <a:alphaModFix/>
          </a:blip>
          <a:stretch>
            <a:fillRect/>
          </a:stretch>
        </p:blipFill>
        <p:spPr>
          <a:xfrm>
            <a:off x="0" y="0"/>
            <a:ext cx="1466275" cy="730575"/>
          </a:xfrm>
          <a:prstGeom prst="rect">
            <a:avLst/>
          </a:prstGeom>
          <a:noFill/>
          <a:ln>
            <a:noFill/>
          </a:ln>
        </p:spPr>
      </p:pic>
      <p:sp>
        <p:nvSpPr>
          <p:cNvPr id="238" name="Google Shape;238;p37"/>
          <p:cNvSpPr txBox="1"/>
          <p:nvPr/>
        </p:nvSpPr>
        <p:spPr>
          <a:xfrm>
            <a:off x="824850" y="730575"/>
            <a:ext cx="70701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Adding ReLU Activation between Layers</a:t>
            </a:r>
            <a:br>
              <a:rPr b="1" lang="en" sz="1200">
                <a:solidFill>
                  <a:schemeClr val="dk1"/>
                </a:solidFill>
              </a:rPr>
            </a:br>
            <a:endParaRPr b="1" sz="1200">
              <a:solidFill>
                <a:schemeClr val="dk1"/>
              </a:solidFill>
            </a:endParaRPr>
          </a:p>
          <a:p>
            <a:pPr indent="0" lvl="0" marL="0" rtl="0" algn="l">
              <a:lnSpc>
                <a:spcPct val="115000"/>
              </a:lnSpc>
              <a:spcBef>
                <a:spcPts val="0"/>
              </a:spcBef>
              <a:spcAft>
                <a:spcPts val="0"/>
              </a:spcAft>
              <a:buNone/>
            </a:pPr>
            <a:r>
              <a:rPr lang="en" sz="1200">
                <a:solidFill>
                  <a:schemeClr val="dk1"/>
                </a:solidFill>
                <a:highlight>
                  <a:srgbClr val="FFFFFF"/>
                </a:highlight>
              </a:rPr>
              <a:t>The rectified linear unit is generally used between layers. In our example, we will add a rectified linear unit between each layer.</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ctr">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p:txBody>
      </p:sp>
      <p:graphicFrame>
        <p:nvGraphicFramePr>
          <p:cNvPr id="239" name="Google Shape;239;p37"/>
          <p:cNvGraphicFramePr/>
          <p:nvPr/>
        </p:nvGraphicFramePr>
        <p:xfrm>
          <a:off x="824850" y="1951900"/>
          <a:ext cx="3000000" cy="3000000"/>
        </p:xfrm>
        <a:graphic>
          <a:graphicData uri="http://schemas.openxmlformats.org/drawingml/2006/table">
            <a:tbl>
              <a:tblPr>
                <a:noFill/>
                <a:tableStyleId>{B919AB72-B1D8-40D2-A9E9-02AD8994AEB8}</a:tableStyleId>
              </a:tblPr>
              <a:tblGrid>
                <a:gridCol w="7388325"/>
              </a:tblGrid>
              <a:tr h="3081575">
                <a:tc>
                  <a:txBody>
                    <a:bodyPr>
                      <a:noAutofit/>
                    </a:bodyPr>
                    <a:lstStyle/>
                    <a:p>
                      <a:pPr indent="0" lvl="0" marL="0" rtl="0" algn="l">
                        <a:lnSpc>
                          <a:spcPct val="115000"/>
                        </a:lnSpc>
                        <a:spcBef>
                          <a:spcPts val="0"/>
                        </a:spcBef>
                        <a:spcAft>
                          <a:spcPts val="0"/>
                        </a:spcAft>
                        <a:buNone/>
                      </a:pPr>
                      <a:r>
                        <a:rPr lang="en" sz="1200">
                          <a:solidFill>
                            <a:srgbClr val="9C27B0"/>
                          </a:solidFill>
                          <a:highlight>
                            <a:srgbClr val="FFFFFF"/>
                          </a:highlight>
                          <a:latin typeface="Consolas"/>
                          <a:ea typeface="Consolas"/>
                          <a:cs typeface="Consolas"/>
                          <a:sym typeface="Consolas"/>
                        </a:rPr>
                        <a:t>from</a:t>
                      </a:r>
                      <a:r>
                        <a:rPr lang="en" sz="1200">
                          <a:highlight>
                            <a:srgbClr val="FFFFFF"/>
                          </a:highlight>
                          <a:latin typeface="Consolas"/>
                          <a:ea typeface="Consolas"/>
                          <a:cs typeface="Consolas"/>
                          <a:sym typeface="Consolas"/>
                        </a:rPr>
                        <a:t> keras </a:t>
                      </a:r>
                      <a:r>
                        <a:rPr lang="en" sz="1200">
                          <a:solidFill>
                            <a:srgbClr val="9C27B0"/>
                          </a:solidFill>
                          <a:highlight>
                            <a:srgbClr val="FFFFFF"/>
                          </a:highlight>
                          <a:latin typeface="Consolas"/>
                          <a:ea typeface="Consolas"/>
                          <a:cs typeface="Consolas"/>
                          <a:sym typeface="Consolas"/>
                        </a:rPr>
                        <a:t>import</a:t>
                      </a:r>
                      <a:r>
                        <a:rPr lang="en" sz="1200">
                          <a:highlight>
                            <a:srgbClr val="FFFFFF"/>
                          </a:highlight>
                          <a:latin typeface="Consolas"/>
                          <a:ea typeface="Consolas"/>
                          <a:cs typeface="Consolas"/>
                          <a:sym typeface="Consolas"/>
                        </a:rPr>
                        <a:t> </a:t>
                      </a:r>
                      <a:r>
                        <a:rPr lang="en" sz="1200">
                          <a:solidFill>
                            <a:srgbClr val="3367D6"/>
                          </a:solidFill>
                          <a:highlight>
                            <a:srgbClr val="FFFFFF"/>
                          </a:highlight>
                          <a:latin typeface="Consolas"/>
                          <a:ea typeface="Consolas"/>
                          <a:cs typeface="Consolas"/>
                          <a:sym typeface="Consolas"/>
                        </a:rPr>
                        <a:t>Sequential</a:t>
                      </a:r>
                      <a:endParaRPr sz="12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200">
                          <a:solidFill>
                            <a:srgbClr val="9C27B0"/>
                          </a:solidFill>
                          <a:highlight>
                            <a:srgbClr val="FFFFFF"/>
                          </a:highlight>
                          <a:latin typeface="Consolas"/>
                          <a:ea typeface="Consolas"/>
                          <a:cs typeface="Consolas"/>
                          <a:sym typeface="Consolas"/>
                        </a:rPr>
                        <a:t>from</a:t>
                      </a:r>
                      <a:r>
                        <a:rPr lang="en" sz="1200">
                          <a:highlight>
                            <a:srgbClr val="FFFFFF"/>
                          </a:highlight>
                          <a:latin typeface="Consolas"/>
                          <a:ea typeface="Consolas"/>
                          <a:cs typeface="Consolas"/>
                          <a:sym typeface="Consolas"/>
                        </a:rPr>
                        <a:t> keras</a:t>
                      </a:r>
                      <a:r>
                        <a:rPr lang="en" sz="1200">
                          <a:solidFill>
                            <a:srgbClr val="616161"/>
                          </a:solidFill>
                          <a:highlight>
                            <a:srgbClr val="FFFFFF"/>
                          </a:highlight>
                          <a:latin typeface="Consolas"/>
                          <a:ea typeface="Consolas"/>
                          <a:cs typeface="Consolas"/>
                          <a:sym typeface="Consolas"/>
                        </a:rPr>
                        <a:t>.</a:t>
                      </a:r>
                      <a:r>
                        <a:rPr lang="en" sz="1200">
                          <a:highlight>
                            <a:srgbClr val="FFFFFF"/>
                          </a:highlight>
                          <a:latin typeface="Consolas"/>
                          <a:ea typeface="Consolas"/>
                          <a:cs typeface="Consolas"/>
                          <a:sym typeface="Consolas"/>
                        </a:rPr>
                        <a:t>layers </a:t>
                      </a:r>
                      <a:r>
                        <a:rPr lang="en" sz="1200">
                          <a:solidFill>
                            <a:srgbClr val="9C27B0"/>
                          </a:solidFill>
                          <a:highlight>
                            <a:srgbClr val="FFFFFF"/>
                          </a:highlight>
                          <a:latin typeface="Consolas"/>
                          <a:ea typeface="Consolas"/>
                          <a:cs typeface="Consolas"/>
                          <a:sym typeface="Consolas"/>
                        </a:rPr>
                        <a:t>import</a:t>
                      </a:r>
                      <a:r>
                        <a:rPr lang="en" sz="1200">
                          <a:highlight>
                            <a:srgbClr val="FFFFFF"/>
                          </a:highlight>
                          <a:latin typeface="Consolas"/>
                          <a:ea typeface="Consolas"/>
                          <a:cs typeface="Consolas"/>
                          <a:sym typeface="Consolas"/>
                        </a:rPr>
                        <a:t> </a:t>
                      </a:r>
                      <a:r>
                        <a:rPr lang="en" sz="1200">
                          <a:solidFill>
                            <a:srgbClr val="3367D6"/>
                          </a:solidFill>
                          <a:highlight>
                            <a:srgbClr val="FFFFFF"/>
                          </a:highlight>
                          <a:latin typeface="Consolas"/>
                          <a:ea typeface="Consolas"/>
                          <a:cs typeface="Consolas"/>
                          <a:sym typeface="Consolas"/>
                        </a:rPr>
                        <a:t>Dense</a:t>
                      </a:r>
                      <a:r>
                        <a:rPr lang="en" sz="1200">
                          <a:solidFill>
                            <a:srgbClr val="616161"/>
                          </a:solidFill>
                          <a:highlight>
                            <a:srgbClr val="FFFFFF"/>
                          </a:highlight>
                          <a:latin typeface="Consolas"/>
                          <a:ea typeface="Consolas"/>
                          <a:cs typeface="Consolas"/>
                          <a:sym typeface="Consolas"/>
                        </a:rPr>
                        <a:t>,</a:t>
                      </a:r>
                      <a:r>
                        <a:rPr lang="en" sz="1200">
                          <a:highlight>
                            <a:srgbClr val="FFFFFF"/>
                          </a:highlight>
                          <a:latin typeface="Consolas"/>
                          <a:ea typeface="Consolas"/>
                          <a:cs typeface="Consolas"/>
                          <a:sym typeface="Consolas"/>
                        </a:rPr>
                        <a:t> </a:t>
                      </a:r>
                      <a:r>
                        <a:rPr lang="en" sz="1200">
                          <a:solidFill>
                            <a:srgbClr val="3367D6"/>
                          </a:solidFill>
                          <a:highlight>
                            <a:srgbClr val="FFFFFF"/>
                          </a:highlight>
                          <a:latin typeface="Consolas"/>
                          <a:ea typeface="Consolas"/>
                          <a:cs typeface="Consolas"/>
                          <a:sym typeface="Consolas"/>
                        </a:rPr>
                        <a:t>ReLU</a:t>
                      </a:r>
                      <a:endParaRPr sz="12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t/>
                      </a:r>
                      <a:endParaRPr sz="12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200">
                          <a:highlight>
                            <a:srgbClr val="FFFFFF"/>
                          </a:highlight>
                          <a:latin typeface="Consolas"/>
                          <a:ea typeface="Consolas"/>
                          <a:cs typeface="Consolas"/>
                          <a:sym typeface="Consolas"/>
                        </a:rPr>
                        <a:t>model </a:t>
                      </a:r>
                      <a:r>
                        <a:rPr lang="en" sz="1200">
                          <a:solidFill>
                            <a:srgbClr val="616161"/>
                          </a:solidFill>
                          <a:highlight>
                            <a:srgbClr val="FFFFFF"/>
                          </a:highlight>
                          <a:latin typeface="Consolas"/>
                          <a:ea typeface="Consolas"/>
                          <a:cs typeface="Consolas"/>
                          <a:sym typeface="Consolas"/>
                        </a:rPr>
                        <a:t>=</a:t>
                      </a:r>
                      <a:r>
                        <a:rPr lang="en" sz="1200">
                          <a:highlight>
                            <a:srgbClr val="FFFFFF"/>
                          </a:highlight>
                          <a:latin typeface="Consolas"/>
                          <a:ea typeface="Consolas"/>
                          <a:cs typeface="Consolas"/>
                          <a:sym typeface="Consolas"/>
                        </a:rPr>
                        <a:t> </a:t>
                      </a:r>
                      <a:r>
                        <a:rPr lang="en" sz="1200">
                          <a:solidFill>
                            <a:srgbClr val="3367D6"/>
                          </a:solidFill>
                          <a:highlight>
                            <a:srgbClr val="FFFFFF"/>
                          </a:highlight>
                          <a:latin typeface="Consolas"/>
                          <a:ea typeface="Consolas"/>
                          <a:cs typeface="Consolas"/>
                          <a:sym typeface="Consolas"/>
                        </a:rPr>
                        <a:t>Sequential</a:t>
                      </a:r>
                      <a:r>
                        <a:rPr lang="en" sz="1200">
                          <a:solidFill>
                            <a:srgbClr val="616161"/>
                          </a:solidFill>
                          <a:highlight>
                            <a:srgbClr val="FFFFFF"/>
                          </a:highlight>
                          <a:latin typeface="Consolas"/>
                          <a:ea typeface="Consolas"/>
                          <a:cs typeface="Consolas"/>
                          <a:sym typeface="Consolas"/>
                        </a:rPr>
                        <a:t>()</a:t>
                      </a:r>
                      <a:endParaRPr sz="12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200">
                          <a:solidFill>
                            <a:srgbClr val="455A64"/>
                          </a:solidFill>
                          <a:highlight>
                            <a:srgbClr val="FFFFFF"/>
                          </a:highlight>
                          <a:latin typeface="Consolas"/>
                          <a:ea typeface="Consolas"/>
                          <a:cs typeface="Consolas"/>
                          <a:sym typeface="Consolas"/>
                        </a:rPr>
                        <a:t># Add the first (input) layer (10 nodes) with input shape 13 element vector (1D).</a:t>
                      </a:r>
                      <a:endParaRPr sz="12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200">
                          <a:highlight>
                            <a:srgbClr val="FFFFFF"/>
                          </a:highlight>
                          <a:latin typeface="Consolas"/>
                          <a:ea typeface="Consolas"/>
                          <a:cs typeface="Consolas"/>
                          <a:sym typeface="Consolas"/>
                        </a:rPr>
                        <a:t>model</a:t>
                      </a:r>
                      <a:r>
                        <a:rPr lang="en" sz="1200">
                          <a:solidFill>
                            <a:srgbClr val="616161"/>
                          </a:solidFill>
                          <a:highlight>
                            <a:srgbClr val="FFFFFF"/>
                          </a:highlight>
                          <a:latin typeface="Consolas"/>
                          <a:ea typeface="Consolas"/>
                          <a:cs typeface="Consolas"/>
                          <a:sym typeface="Consolas"/>
                        </a:rPr>
                        <a:t>.</a:t>
                      </a:r>
                      <a:r>
                        <a:rPr lang="en" sz="1200">
                          <a:highlight>
                            <a:srgbClr val="FFFFFF"/>
                          </a:highlight>
                          <a:latin typeface="Consolas"/>
                          <a:ea typeface="Consolas"/>
                          <a:cs typeface="Consolas"/>
                          <a:sym typeface="Consolas"/>
                        </a:rPr>
                        <a:t>add</a:t>
                      </a:r>
                      <a:r>
                        <a:rPr lang="en" sz="1200">
                          <a:solidFill>
                            <a:srgbClr val="616161"/>
                          </a:solidFill>
                          <a:highlight>
                            <a:srgbClr val="FFFFFF"/>
                          </a:highlight>
                          <a:latin typeface="Consolas"/>
                          <a:ea typeface="Consolas"/>
                          <a:cs typeface="Consolas"/>
                          <a:sym typeface="Consolas"/>
                        </a:rPr>
                        <a:t>(</a:t>
                      </a:r>
                      <a:r>
                        <a:rPr lang="en" sz="1200">
                          <a:solidFill>
                            <a:srgbClr val="3367D6"/>
                          </a:solidFill>
                          <a:highlight>
                            <a:srgbClr val="FFFFFF"/>
                          </a:highlight>
                          <a:latin typeface="Consolas"/>
                          <a:ea typeface="Consolas"/>
                          <a:cs typeface="Consolas"/>
                          <a:sym typeface="Consolas"/>
                        </a:rPr>
                        <a:t>Dense</a:t>
                      </a:r>
                      <a:r>
                        <a:rPr lang="en" sz="1200">
                          <a:solidFill>
                            <a:srgbClr val="616161"/>
                          </a:solidFill>
                          <a:highlight>
                            <a:srgbClr val="FFFFFF"/>
                          </a:highlight>
                          <a:latin typeface="Consolas"/>
                          <a:ea typeface="Consolas"/>
                          <a:cs typeface="Consolas"/>
                          <a:sym typeface="Consolas"/>
                        </a:rPr>
                        <a:t>(</a:t>
                      </a:r>
                      <a:r>
                        <a:rPr lang="en" sz="1200">
                          <a:solidFill>
                            <a:srgbClr val="C53929"/>
                          </a:solidFill>
                          <a:highlight>
                            <a:srgbClr val="FFFFFF"/>
                          </a:highlight>
                          <a:latin typeface="Consolas"/>
                          <a:ea typeface="Consolas"/>
                          <a:cs typeface="Consolas"/>
                          <a:sym typeface="Consolas"/>
                        </a:rPr>
                        <a:t>10</a:t>
                      </a:r>
                      <a:r>
                        <a:rPr lang="en" sz="1200">
                          <a:solidFill>
                            <a:srgbClr val="616161"/>
                          </a:solidFill>
                          <a:highlight>
                            <a:srgbClr val="FFFFFF"/>
                          </a:highlight>
                          <a:latin typeface="Consolas"/>
                          <a:ea typeface="Consolas"/>
                          <a:cs typeface="Consolas"/>
                          <a:sym typeface="Consolas"/>
                        </a:rPr>
                        <a:t>,</a:t>
                      </a:r>
                      <a:r>
                        <a:rPr lang="en" sz="1200">
                          <a:highlight>
                            <a:srgbClr val="FFFFFF"/>
                          </a:highlight>
                          <a:latin typeface="Consolas"/>
                          <a:ea typeface="Consolas"/>
                          <a:cs typeface="Consolas"/>
                          <a:sym typeface="Consolas"/>
                        </a:rPr>
                        <a:t> input_shape</a:t>
                      </a:r>
                      <a:r>
                        <a:rPr lang="en" sz="1200">
                          <a:solidFill>
                            <a:srgbClr val="616161"/>
                          </a:solidFill>
                          <a:highlight>
                            <a:srgbClr val="FFFFFF"/>
                          </a:highlight>
                          <a:latin typeface="Consolas"/>
                          <a:ea typeface="Consolas"/>
                          <a:cs typeface="Consolas"/>
                          <a:sym typeface="Consolas"/>
                        </a:rPr>
                        <a:t>=(</a:t>
                      </a:r>
                      <a:r>
                        <a:rPr lang="en" sz="1200">
                          <a:solidFill>
                            <a:srgbClr val="C53929"/>
                          </a:solidFill>
                          <a:highlight>
                            <a:srgbClr val="FFFFFF"/>
                          </a:highlight>
                          <a:latin typeface="Consolas"/>
                          <a:ea typeface="Consolas"/>
                          <a:cs typeface="Consolas"/>
                          <a:sym typeface="Consolas"/>
                        </a:rPr>
                        <a:t>13</a:t>
                      </a:r>
                      <a:r>
                        <a:rPr lang="en" sz="1200">
                          <a:solidFill>
                            <a:srgbClr val="616161"/>
                          </a:solidFill>
                          <a:highlight>
                            <a:srgbClr val="FFFFFF"/>
                          </a:highlight>
                          <a:latin typeface="Consolas"/>
                          <a:ea typeface="Consolas"/>
                          <a:cs typeface="Consolas"/>
                          <a:sym typeface="Consolas"/>
                        </a:rPr>
                        <a:t>,)))</a:t>
                      </a:r>
                      <a:endParaRPr sz="12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200">
                          <a:solidFill>
                            <a:srgbClr val="455A64"/>
                          </a:solidFill>
                          <a:highlight>
                            <a:srgbClr val="FFFFFF"/>
                          </a:highlight>
                          <a:latin typeface="Consolas"/>
                          <a:ea typeface="Consolas"/>
                          <a:cs typeface="Consolas"/>
                          <a:sym typeface="Consolas"/>
                        </a:rPr>
                        <a:t># Pass the output from the input layer through a rectified linear activation function.</a:t>
                      </a:r>
                      <a:endParaRPr sz="12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200">
                          <a:highlight>
                            <a:srgbClr val="FFFFFF"/>
                          </a:highlight>
                          <a:latin typeface="Consolas"/>
                          <a:ea typeface="Consolas"/>
                          <a:cs typeface="Consolas"/>
                          <a:sym typeface="Consolas"/>
                        </a:rPr>
                        <a:t>model</a:t>
                      </a:r>
                      <a:r>
                        <a:rPr lang="en" sz="1200">
                          <a:solidFill>
                            <a:srgbClr val="616161"/>
                          </a:solidFill>
                          <a:highlight>
                            <a:srgbClr val="FFFFFF"/>
                          </a:highlight>
                          <a:latin typeface="Consolas"/>
                          <a:ea typeface="Consolas"/>
                          <a:cs typeface="Consolas"/>
                          <a:sym typeface="Consolas"/>
                        </a:rPr>
                        <a:t>.</a:t>
                      </a:r>
                      <a:r>
                        <a:rPr lang="en" sz="1200">
                          <a:highlight>
                            <a:srgbClr val="FFFFFF"/>
                          </a:highlight>
                          <a:latin typeface="Consolas"/>
                          <a:ea typeface="Consolas"/>
                          <a:cs typeface="Consolas"/>
                          <a:sym typeface="Consolas"/>
                        </a:rPr>
                        <a:t>add</a:t>
                      </a:r>
                      <a:r>
                        <a:rPr lang="en" sz="1200">
                          <a:solidFill>
                            <a:srgbClr val="616161"/>
                          </a:solidFill>
                          <a:highlight>
                            <a:srgbClr val="FFFFFF"/>
                          </a:highlight>
                          <a:latin typeface="Consolas"/>
                          <a:ea typeface="Consolas"/>
                          <a:cs typeface="Consolas"/>
                          <a:sym typeface="Consolas"/>
                        </a:rPr>
                        <a:t>(</a:t>
                      </a:r>
                      <a:r>
                        <a:rPr lang="en" sz="1200">
                          <a:solidFill>
                            <a:srgbClr val="3367D6"/>
                          </a:solidFill>
                          <a:highlight>
                            <a:srgbClr val="FFFFFF"/>
                          </a:highlight>
                          <a:latin typeface="Consolas"/>
                          <a:ea typeface="Consolas"/>
                          <a:cs typeface="Consolas"/>
                          <a:sym typeface="Consolas"/>
                        </a:rPr>
                        <a:t>ReLU</a:t>
                      </a:r>
                      <a:r>
                        <a:rPr lang="en" sz="1200">
                          <a:solidFill>
                            <a:srgbClr val="616161"/>
                          </a:solidFill>
                          <a:highlight>
                            <a:srgbClr val="FFFFFF"/>
                          </a:highlight>
                          <a:latin typeface="Consolas"/>
                          <a:ea typeface="Consolas"/>
                          <a:cs typeface="Consolas"/>
                          <a:sym typeface="Consolas"/>
                        </a:rPr>
                        <a:t>())</a:t>
                      </a:r>
                      <a:endParaRPr sz="12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200">
                          <a:solidFill>
                            <a:srgbClr val="455A64"/>
                          </a:solidFill>
                          <a:highlight>
                            <a:srgbClr val="FFFFFF"/>
                          </a:highlight>
                          <a:latin typeface="Consolas"/>
                          <a:ea typeface="Consolas"/>
                          <a:cs typeface="Consolas"/>
                          <a:sym typeface="Consolas"/>
                        </a:rPr>
                        <a:t># Add the second (hidden) layer (10 nodes).</a:t>
                      </a:r>
                      <a:endParaRPr sz="12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200">
                          <a:highlight>
                            <a:srgbClr val="FFFFFF"/>
                          </a:highlight>
                          <a:latin typeface="Consolas"/>
                          <a:ea typeface="Consolas"/>
                          <a:cs typeface="Consolas"/>
                          <a:sym typeface="Consolas"/>
                        </a:rPr>
                        <a:t>model</a:t>
                      </a:r>
                      <a:r>
                        <a:rPr lang="en" sz="1200">
                          <a:solidFill>
                            <a:srgbClr val="616161"/>
                          </a:solidFill>
                          <a:highlight>
                            <a:srgbClr val="FFFFFF"/>
                          </a:highlight>
                          <a:latin typeface="Consolas"/>
                          <a:ea typeface="Consolas"/>
                          <a:cs typeface="Consolas"/>
                          <a:sym typeface="Consolas"/>
                        </a:rPr>
                        <a:t>.</a:t>
                      </a:r>
                      <a:r>
                        <a:rPr lang="en" sz="1200">
                          <a:highlight>
                            <a:srgbClr val="FFFFFF"/>
                          </a:highlight>
                          <a:latin typeface="Consolas"/>
                          <a:ea typeface="Consolas"/>
                          <a:cs typeface="Consolas"/>
                          <a:sym typeface="Consolas"/>
                        </a:rPr>
                        <a:t>add</a:t>
                      </a:r>
                      <a:r>
                        <a:rPr lang="en" sz="1200">
                          <a:solidFill>
                            <a:srgbClr val="616161"/>
                          </a:solidFill>
                          <a:highlight>
                            <a:srgbClr val="FFFFFF"/>
                          </a:highlight>
                          <a:latin typeface="Consolas"/>
                          <a:ea typeface="Consolas"/>
                          <a:cs typeface="Consolas"/>
                          <a:sym typeface="Consolas"/>
                        </a:rPr>
                        <a:t>(</a:t>
                      </a:r>
                      <a:r>
                        <a:rPr lang="en" sz="1200">
                          <a:solidFill>
                            <a:srgbClr val="3367D6"/>
                          </a:solidFill>
                          <a:highlight>
                            <a:srgbClr val="FFFFFF"/>
                          </a:highlight>
                          <a:latin typeface="Consolas"/>
                          <a:ea typeface="Consolas"/>
                          <a:cs typeface="Consolas"/>
                          <a:sym typeface="Consolas"/>
                        </a:rPr>
                        <a:t>Dense</a:t>
                      </a:r>
                      <a:r>
                        <a:rPr lang="en" sz="1200">
                          <a:solidFill>
                            <a:srgbClr val="616161"/>
                          </a:solidFill>
                          <a:highlight>
                            <a:srgbClr val="FFFFFF"/>
                          </a:highlight>
                          <a:latin typeface="Consolas"/>
                          <a:ea typeface="Consolas"/>
                          <a:cs typeface="Consolas"/>
                          <a:sym typeface="Consolas"/>
                        </a:rPr>
                        <a:t>(</a:t>
                      </a:r>
                      <a:r>
                        <a:rPr lang="en" sz="1200">
                          <a:solidFill>
                            <a:srgbClr val="C53929"/>
                          </a:solidFill>
                          <a:highlight>
                            <a:srgbClr val="FFFFFF"/>
                          </a:highlight>
                          <a:latin typeface="Consolas"/>
                          <a:ea typeface="Consolas"/>
                          <a:cs typeface="Consolas"/>
                          <a:sym typeface="Consolas"/>
                        </a:rPr>
                        <a:t>10</a:t>
                      </a:r>
                      <a:r>
                        <a:rPr lang="en" sz="1200">
                          <a:solidFill>
                            <a:srgbClr val="616161"/>
                          </a:solidFill>
                          <a:highlight>
                            <a:srgbClr val="FFFFFF"/>
                          </a:highlight>
                          <a:latin typeface="Consolas"/>
                          <a:ea typeface="Consolas"/>
                          <a:cs typeface="Consolas"/>
                          <a:sym typeface="Consolas"/>
                        </a:rPr>
                        <a:t>))</a:t>
                      </a:r>
                      <a:endParaRPr sz="12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200">
                          <a:solidFill>
                            <a:srgbClr val="455A64"/>
                          </a:solidFill>
                          <a:highlight>
                            <a:srgbClr val="FFFFFF"/>
                          </a:highlight>
                          <a:latin typeface="Consolas"/>
                          <a:ea typeface="Consolas"/>
                          <a:cs typeface="Consolas"/>
                          <a:sym typeface="Consolas"/>
                        </a:rPr>
                        <a:t># Pass the output from the input layer through a rectified linear activation function.</a:t>
                      </a:r>
                      <a:endParaRPr sz="12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200">
                          <a:highlight>
                            <a:srgbClr val="FFFFFF"/>
                          </a:highlight>
                          <a:latin typeface="Consolas"/>
                          <a:ea typeface="Consolas"/>
                          <a:cs typeface="Consolas"/>
                          <a:sym typeface="Consolas"/>
                        </a:rPr>
                        <a:t>model</a:t>
                      </a:r>
                      <a:r>
                        <a:rPr lang="en" sz="1200">
                          <a:solidFill>
                            <a:srgbClr val="616161"/>
                          </a:solidFill>
                          <a:highlight>
                            <a:srgbClr val="FFFFFF"/>
                          </a:highlight>
                          <a:latin typeface="Consolas"/>
                          <a:ea typeface="Consolas"/>
                          <a:cs typeface="Consolas"/>
                          <a:sym typeface="Consolas"/>
                        </a:rPr>
                        <a:t>.</a:t>
                      </a:r>
                      <a:r>
                        <a:rPr lang="en" sz="1200">
                          <a:highlight>
                            <a:srgbClr val="FFFFFF"/>
                          </a:highlight>
                          <a:latin typeface="Consolas"/>
                          <a:ea typeface="Consolas"/>
                          <a:cs typeface="Consolas"/>
                          <a:sym typeface="Consolas"/>
                        </a:rPr>
                        <a:t>add</a:t>
                      </a:r>
                      <a:r>
                        <a:rPr lang="en" sz="1200">
                          <a:solidFill>
                            <a:srgbClr val="616161"/>
                          </a:solidFill>
                          <a:highlight>
                            <a:srgbClr val="FFFFFF"/>
                          </a:highlight>
                          <a:latin typeface="Consolas"/>
                          <a:ea typeface="Consolas"/>
                          <a:cs typeface="Consolas"/>
                          <a:sym typeface="Consolas"/>
                        </a:rPr>
                        <a:t>(</a:t>
                      </a:r>
                      <a:r>
                        <a:rPr lang="en" sz="1200">
                          <a:solidFill>
                            <a:srgbClr val="3367D6"/>
                          </a:solidFill>
                          <a:highlight>
                            <a:srgbClr val="FFFFFF"/>
                          </a:highlight>
                          <a:latin typeface="Consolas"/>
                          <a:ea typeface="Consolas"/>
                          <a:cs typeface="Consolas"/>
                          <a:sym typeface="Consolas"/>
                        </a:rPr>
                        <a:t>ReLU</a:t>
                      </a:r>
                      <a:r>
                        <a:rPr lang="en" sz="1200">
                          <a:solidFill>
                            <a:srgbClr val="616161"/>
                          </a:solidFill>
                          <a:highlight>
                            <a:srgbClr val="FFFFFF"/>
                          </a:highlight>
                          <a:latin typeface="Consolas"/>
                          <a:ea typeface="Consolas"/>
                          <a:cs typeface="Consolas"/>
                          <a:sym typeface="Consolas"/>
                        </a:rPr>
                        <a:t>())</a:t>
                      </a:r>
                      <a:endParaRPr sz="12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200">
                          <a:solidFill>
                            <a:srgbClr val="455A64"/>
                          </a:solidFill>
                          <a:highlight>
                            <a:srgbClr val="FFFFFF"/>
                          </a:highlight>
                          <a:latin typeface="Consolas"/>
                          <a:ea typeface="Consolas"/>
                          <a:cs typeface="Consolas"/>
                          <a:sym typeface="Consolas"/>
                        </a:rPr>
                        <a:t># Add the third (output) layer of 1 node.</a:t>
                      </a:r>
                      <a:endParaRPr sz="12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200">
                          <a:highlight>
                            <a:srgbClr val="FFFFFF"/>
                          </a:highlight>
                          <a:latin typeface="Consolas"/>
                          <a:ea typeface="Consolas"/>
                          <a:cs typeface="Consolas"/>
                          <a:sym typeface="Consolas"/>
                        </a:rPr>
                        <a:t>model</a:t>
                      </a:r>
                      <a:r>
                        <a:rPr lang="en" sz="1200">
                          <a:solidFill>
                            <a:srgbClr val="616161"/>
                          </a:solidFill>
                          <a:highlight>
                            <a:srgbClr val="FFFFFF"/>
                          </a:highlight>
                          <a:latin typeface="Consolas"/>
                          <a:ea typeface="Consolas"/>
                          <a:cs typeface="Consolas"/>
                          <a:sym typeface="Consolas"/>
                        </a:rPr>
                        <a:t>.</a:t>
                      </a:r>
                      <a:r>
                        <a:rPr lang="en" sz="1200">
                          <a:highlight>
                            <a:srgbClr val="FFFFFF"/>
                          </a:highlight>
                          <a:latin typeface="Consolas"/>
                          <a:ea typeface="Consolas"/>
                          <a:cs typeface="Consolas"/>
                          <a:sym typeface="Consolas"/>
                        </a:rPr>
                        <a:t>add</a:t>
                      </a:r>
                      <a:r>
                        <a:rPr lang="en" sz="1200">
                          <a:solidFill>
                            <a:srgbClr val="616161"/>
                          </a:solidFill>
                          <a:highlight>
                            <a:srgbClr val="FFFFFF"/>
                          </a:highlight>
                          <a:latin typeface="Consolas"/>
                          <a:ea typeface="Consolas"/>
                          <a:cs typeface="Consolas"/>
                          <a:sym typeface="Consolas"/>
                        </a:rPr>
                        <a:t>(</a:t>
                      </a:r>
                      <a:r>
                        <a:rPr lang="en" sz="1200">
                          <a:solidFill>
                            <a:srgbClr val="3367D6"/>
                          </a:solidFill>
                          <a:highlight>
                            <a:srgbClr val="FFFFFF"/>
                          </a:highlight>
                          <a:latin typeface="Consolas"/>
                          <a:ea typeface="Consolas"/>
                          <a:cs typeface="Consolas"/>
                          <a:sym typeface="Consolas"/>
                        </a:rPr>
                        <a:t>Dense</a:t>
                      </a:r>
                      <a:r>
                        <a:rPr lang="en" sz="1200">
                          <a:solidFill>
                            <a:srgbClr val="616161"/>
                          </a:solidFill>
                          <a:highlight>
                            <a:srgbClr val="FFFFFF"/>
                          </a:highlight>
                          <a:latin typeface="Consolas"/>
                          <a:ea typeface="Consolas"/>
                          <a:cs typeface="Consolas"/>
                          <a:sym typeface="Consolas"/>
                        </a:rPr>
                        <a:t>(</a:t>
                      </a:r>
                      <a:r>
                        <a:rPr lang="en" sz="1200">
                          <a:solidFill>
                            <a:srgbClr val="C53929"/>
                          </a:solidFill>
                          <a:highlight>
                            <a:srgbClr val="FFFFFF"/>
                          </a:highlight>
                          <a:latin typeface="Consolas"/>
                          <a:ea typeface="Consolas"/>
                          <a:cs typeface="Consolas"/>
                          <a:sym typeface="Consolas"/>
                        </a:rPr>
                        <a:t>1</a:t>
                      </a:r>
                      <a:r>
                        <a:rPr lang="en" sz="1200">
                          <a:solidFill>
                            <a:srgbClr val="616161"/>
                          </a:solidFill>
                          <a:highlight>
                            <a:srgbClr val="FFFFFF"/>
                          </a:highlight>
                          <a:latin typeface="Consolas"/>
                          <a:ea typeface="Consolas"/>
                          <a:cs typeface="Consolas"/>
                          <a:sym typeface="Consolas"/>
                        </a:rPr>
                        <a:t>))</a:t>
                      </a:r>
                      <a:endParaRPr sz="1200">
                        <a:highlight>
                          <a:srgbClr val="FFFFFF"/>
                        </a:highlight>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2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28" name="Shape 2028"/>
        <p:cNvGrpSpPr/>
        <p:nvPr/>
      </p:nvGrpSpPr>
      <p:grpSpPr>
        <a:xfrm>
          <a:off x="0" y="0"/>
          <a:ext cx="0" cy="0"/>
          <a:chOff x="0" y="0"/>
          <a:chExt cx="0" cy="0"/>
        </a:xfrm>
      </p:grpSpPr>
      <p:sp>
        <p:nvSpPr>
          <p:cNvPr id="2029" name="Google Shape;2029;p262"/>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Curated Dataset - In the Wild</a:t>
            </a:r>
            <a:endParaRPr>
              <a:solidFill>
                <a:srgbClr val="38761D"/>
              </a:solidFill>
            </a:endParaRPr>
          </a:p>
        </p:txBody>
      </p:sp>
      <p:pic>
        <p:nvPicPr>
          <p:cNvPr id="2030" name="Google Shape;2030;p262"/>
          <p:cNvPicPr preferRelativeResize="0"/>
          <p:nvPr/>
        </p:nvPicPr>
        <p:blipFill>
          <a:blip r:embed="rId3">
            <a:alphaModFix/>
          </a:blip>
          <a:stretch>
            <a:fillRect/>
          </a:stretch>
        </p:blipFill>
        <p:spPr>
          <a:xfrm>
            <a:off x="0" y="0"/>
            <a:ext cx="1466275" cy="730575"/>
          </a:xfrm>
          <a:prstGeom prst="rect">
            <a:avLst/>
          </a:prstGeom>
          <a:noFill/>
          <a:ln>
            <a:noFill/>
          </a:ln>
        </p:spPr>
      </p:pic>
      <p:sp>
        <p:nvSpPr>
          <p:cNvPr id="2031" name="Google Shape;2031;p262"/>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Training as a CNN</a:t>
            </a:r>
            <a:endParaRPr b="1"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If one convolutional layer improved things, let’s see how much better we can do </a:t>
            </a:r>
            <a:r>
              <a:rPr lang="en" sz="1200" u="sng">
                <a:solidFill>
                  <a:schemeClr val="dk1"/>
                </a:solidFill>
              </a:rPr>
              <a:t>with two convolutional layers</a:t>
            </a:r>
            <a:r>
              <a:rPr lang="en" sz="1200">
                <a:solidFill>
                  <a:schemeClr val="dk1"/>
                </a:solidFill>
              </a:rPr>
              <a:t>. We will use two layers, the first with 16 filters and the second with 32 filters. It’s a common practice to double the number of filters as you get successively deeper into a CNN.</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rgbClr val="0000FF"/>
              </a:solidFill>
            </a:endParaRPr>
          </a:p>
          <a:p>
            <a:pPr indent="0" lvl="0" marL="0" rtl="0" algn="l">
              <a:lnSpc>
                <a:spcPct val="115000"/>
              </a:lnSpc>
              <a:spcBef>
                <a:spcPts val="0"/>
              </a:spcBef>
              <a:spcAft>
                <a:spcPts val="0"/>
              </a:spcAft>
              <a:buNone/>
            </a:pPr>
            <a:r>
              <a:t/>
            </a:r>
            <a:endParaRPr sz="11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Our inverted test data went up to 63%. So </a:t>
            </a:r>
            <a:r>
              <a:rPr b="1" lang="en" sz="1200">
                <a:solidFill>
                  <a:srgbClr val="0000FF"/>
                </a:solidFill>
              </a:rPr>
              <a:t>it’s more learning to filter out the background and whiteness of the digits, but still not there</a:t>
            </a:r>
            <a:r>
              <a:rPr lang="en" sz="1200">
                <a:solidFill>
                  <a:schemeClr val="dk1"/>
                </a:solidFill>
              </a:rPr>
              <a:t>. Our shifted test jumped to 76%. So you can </a:t>
            </a:r>
            <a:r>
              <a:rPr b="1" lang="en" sz="1200">
                <a:solidFill>
                  <a:srgbClr val="0000FF"/>
                </a:solidFill>
              </a:rPr>
              <a:t>see how convolutional layers are learning the spatial relationships in the digits vs. position</a:t>
            </a:r>
            <a:r>
              <a:rPr lang="en" sz="1200">
                <a:solidFill>
                  <a:schemeClr val="dk1"/>
                </a:solidFill>
              </a:rPr>
              <a:t> in the image (compared to a DNN).</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2032" name="Google Shape;2032;p262"/>
          <p:cNvGraphicFramePr/>
          <p:nvPr/>
        </p:nvGraphicFramePr>
        <p:xfrm>
          <a:off x="583525" y="1892738"/>
          <a:ext cx="3000000" cy="3000000"/>
        </p:xfrm>
        <a:graphic>
          <a:graphicData uri="http://schemas.openxmlformats.org/drawingml/2006/table">
            <a:tbl>
              <a:tblPr>
                <a:noFill/>
                <a:tableStyleId>{B919AB72-B1D8-40D2-A9E9-02AD8994AEB8}</a:tableStyleId>
              </a:tblPr>
              <a:tblGrid>
                <a:gridCol w="7862400"/>
              </a:tblGrid>
              <a:tr h="1702000">
                <a:tc>
                  <a:txBody>
                    <a:bodyPr>
                      <a:noAutofit/>
                    </a:bodyPr>
                    <a:lstStyle/>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model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CNN</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16, 32</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fit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x_train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y_train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epochs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10</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batch_size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shuffle</a:t>
                      </a:r>
                      <a:r>
                        <a:rPr lang="en" sz="1000">
                          <a:solidFill>
                            <a:srgbClr val="616161"/>
                          </a:solidFill>
                          <a:latin typeface="Consolas"/>
                          <a:ea typeface="Consolas"/>
                          <a:cs typeface="Consolas"/>
                          <a:sym typeface="Consolas"/>
                        </a:rPr>
                        <a:t>=</a:t>
                      </a:r>
                      <a:r>
                        <a:rPr lang="en" sz="1000">
                          <a:solidFill>
                            <a:srgbClr val="9C27B0"/>
                          </a:solidFill>
                          <a:latin typeface="Consolas"/>
                          <a:ea typeface="Consolas"/>
                          <a:cs typeface="Consolas"/>
                          <a:sym typeface="Consolas"/>
                        </a:rPr>
                        <a:t>True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verbose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score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evaluate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x_test_invert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y_test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verbose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print</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"inverted"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score</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score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evaluate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x_test_shift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y_test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verbose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print</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"shifted"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score</a:t>
                      </a:r>
                      <a:r>
                        <a:rPr lang="en" sz="1000">
                          <a:solidFill>
                            <a:srgbClr val="616161"/>
                          </a:solidFill>
                          <a:latin typeface="Consolas"/>
                          <a:ea typeface="Consolas"/>
                          <a:cs typeface="Consolas"/>
                          <a:sym typeface="Consolas"/>
                        </a:rPr>
                        <a:t>)</a:t>
                      </a:r>
                      <a:endParaRPr sz="1000">
                        <a:solidFill>
                          <a:srgbClr val="61616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rgbClr val="61616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616161"/>
                          </a:solidFill>
                          <a:latin typeface="Consolas"/>
                          <a:ea typeface="Consolas"/>
                          <a:cs typeface="Consolas"/>
                          <a:sym typeface="Consolas"/>
                        </a:rPr>
                        <a:t>Output:</a:t>
                      </a:r>
                      <a:endParaRPr sz="1000">
                        <a:solidFill>
                          <a:srgbClr val="61616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inverted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1.2761547603607177</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0.6332</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shifted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0.6951200264453888</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0.7679</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2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36" name="Shape 2036"/>
        <p:cNvGrpSpPr/>
        <p:nvPr/>
      </p:nvGrpSpPr>
      <p:grpSpPr>
        <a:xfrm>
          <a:off x="0" y="0"/>
          <a:ext cx="0" cy="0"/>
          <a:chOff x="0" y="0"/>
          <a:chExt cx="0" cy="0"/>
        </a:xfrm>
      </p:grpSpPr>
      <p:sp>
        <p:nvSpPr>
          <p:cNvPr id="2037" name="Google Shape;2037;p263"/>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Curated Dataset - In the Wild</a:t>
            </a:r>
            <a:endParaRPr>
              <a:solidFill>
                <a:srgbClr val="38761D"/>
              </a:solidFill>
            </a:endParaRPr>
          </a:p>
        </p:txBody>
      </p:sp>
      <p:pic>
        <p:nvPicPr>
          <p:cNvPr id="2038" name="Google Shape;2038;p263"/>
          <p:cNvPicPr preferRelativeResize="0"/>
          <p:nvPr/>
        </p:nvPicPr>
        <p:blipFill>
          <a:blip r:embed="rId3">
            <a:alphaModFix/>
          </a:blip>
          <a:stretch>
            <a:fillRect/>
          </a:stretch>
        </p:blipFill>
        <p:spPr>
          <a:xfrm>
            <a:off x="0" y="0"/>
            <a:ext cx="1466275" cy="730575"/>
          </a:xfrm>
          <a:prstGeom prst="rect">
            <a:avLst/>
          </a:prstGeom>
          <a:noFill/>
          <a:ln>
            <a:noFill/>
          </a:ln>
        </p:spPr>
      </p:pic>
      <p:sp>
        <p:nvSpPr>
          <p:cNvPr id="2039" name="Google Shape;2039;p263"/>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Image Augmentation</a:t>
            </a:r>
            <a:endParaRPr b="1"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200" u="sng">
                <a:solidFill>
                  <a:schemeClr val="dk1"/>
                </a:solidFill>
              </a:rPr>
              <a:t>Let’s use image augmentation</a:t>
            </a:r>
            <a:r>
              <a:rPr lang="en" sz="1200">
                <a:solidFill>
                  <a:schemeClr val="dk1"/>
                </a:solidFill>
              </a:rPr>
              <a:t>. Image augmentation is a process for generating new samples from existing samples by making some small modifications, such that the modification would not change what the image would be classified as, and the image would be still recognized by the human eye as being that class.</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In addition to adding more samples to the training set, certain types of augmentation can also </a:t>
            </a:r>
            <a:r>
              <a:rPr b="1" lang="en" sz="1200">
                <a:solidFill>
                  <a:srgbClr val="0000FF"/>
                </a:solidFill>
              </a:rPr>
              <a:t>aid in generalizing the model to accurately classify images outside of the test (holdout) dataset </a:t>
            </a:r>
            <a:r>
              <a:rPr lang="en" sz="1200">
                <a:solidFill>
                  <a:schemeClr val="dk1"/>
                </a:solidFill>
              </a:rPr>
              <a:t>that it would’ve otherwise failed on.</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We are going to </a:t>
            </a:r>
            <a:r>
              <a:rPr b="1" lang="en" sz="1200">
                <a:solidFill>
                  <a:srgbClr val="0000FF"/>
                </a:solidFill>
              </a:rPr>
              <a:t>improve this by using image augmentation to randomly shift the image left or right upto 20%</a:t>
            </a:r>
            <a:r>
              <a:rPr lang="en" sz="1200">
                <a:solidFill>
                  <a:schemeClr val="dk1"/>
                </a:solidFill>
              </a:rPr>
              <a:t>. Since our images are 28 pixels wide, 20% would mean that the image gets shifted a maximum of six pixels in either direction. We have a minimum of a four pixel boundary, so there will be little to no clipping of the digits.</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2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43" name="Shape 2043"/>
        <p:cNvGrpSpPr/>
        <p:nvPr/>
      </p:nvGrpSpPr>
      <p:grpSpPr>
        <a:xfrm>
          <a:off x="0" y="0"/>
          <a:ext cx="0" cy="0"/>
          <a:chOff x="0" y="0"/>
          <a:chExt cx="0" cy="0"/>
        </a:xfrm>
      </p:grpSpPr>
      <p:sp>
        <p:nvSpPr>
          <p:cNvPr id="2044" name="Google Shape;2044;p264"/>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Curated Dataset - In the Wild</a:t>
            </a:r>
            <a:endParaRPr>
              <a:solidFill>
                <a:srgbClr val="38761D"/>
              </a:solidFill>
            </a:endParaRPr>
          </a:p>
        </p:txBody>
      </p:sp>
      <p:pic>
        <p:nvPicPr>
          <p:cNvPr id="2045" name="Google Shape;2045;p264"/>
          <p:cNvPicPr preferRelativeResize="0"/>
          <p:nvPr/>
        </p:nvPicPr>
        <p:blipFill>
          <a:blip r:embed="rId3">
            <a:alphaModFix/>
          </a:blip>
          <a:stretch>
            <a:fillRect/>
          </a:stretch>
        </p:blipFill>
        <p:spPr>
          <a:xfrm>
            <a:off x="0" y="0"/>
            <a:ext cx="1466275" cy="730575"/>
          </a:xfrm>
          <a:prstGeom prst="rect">
            <a:avLst/>
          </a:prstGeom>
          <a:noFill/>
          <a:ln>
            <a:noFill/>
          </a:ln>
        </p:spPr>
      </p:pic>
      <p:sp>
        <p:nvSpPr>
          <p:cNvPr id="2046" name="Google Shape;2046;p264"/>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Image Augmentation</a:t>
            </a:r>
            <a:endParaRPr b="1"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We will use the </a:t>
            </a:r>
            <a:r>
              <a:rPr lang="en" sz="1200">
                <a:solidFill>
                  <a:srgbClr val="0D904F"/>
                </a:solidFill>
                <a:latin typeface="Consolas"/>
                <a:ea typeface="Consolas"/>
                <a:cs typeface="Consolas"/>
                <a:sym typeface="Consolas"/>
              </a:rPr>
              <a:t>ImageDataGenerator</a:t>
            </a:r>
            <a:r>
              <a:rPr lang="en" sz="1200">
                <a:solidFill>
                  <a:schemeClr val="dk1"/>
                </a:solidFill>
              </a:rPr>
              <a:t> class in Keras to do the image augmentation. In the code example below, we do the following:</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Create the same CNN model as before.</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Instantiate an </a:t>
            </a:r>
            <a:r>
              <a:rPr lang="en" sz="1200">
                <a:solidFill>
                  <a:srgbClr val="0D904F"/>
                </a:solidFill>
                <a:latin typeface="Consolas"/>
                <a:ea typeface="Consolas"/>
                <a:cs typeface="Consolas"/>
                <a:sym typeface="Consolas"/>
              </a:rPr>
              <a:t>ImageDataGenerator</a:t>
            </a:r>
            <a:r>
              <a:rPr lang="en" sz="1200">
                <a:solidFill>
                  <a:schemeClr val="dk1"/>
                </a:solidFill>
              </a:rPr>
              <a:t> generator object where the parameter </a:t>
            </a:r>
            <a:r>
              <a:rPr lang="en" sz="1200">
                <a:solidFill>
                  <a:srgbClr val="0D904F"/>
                </a:solidFill>
                <a:latin typeface="Consolas"/>
                <a:ea typeface="Consolas"/>
                <a:cs typeface="Consolas"/>
                <a:sym typeface="Consolas"/>
              </a:rPr>
              <a:t>width_shift_range=0.2</a:t>
            </a:r>
            <a:r>
              <a:rPr lang="en" sz="1200">
                <a:solidFill>
                  <a:schemeClr val="dk1"/>
                </a:solidFill>
              </a:rPr>
              <a:t> will augment the dataset during training by randomly shifting images +/- 20%.</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We invoke the </a:t>
            </a:r>
            <a:r>
              <a:rPr lang="en" sz="1200">
                <a:solidFill>
                  <a:srgbClr val="0D904F"/>
                </a:solidFill>
                <a:latin typeface="Consolas"/>
                <a:ea typeface="Consolas"/>
                <a:cs typeface="Consolas"/>
                <a:sym typeface="Consolas"/>
              </a:rPr>
              <a:t>fit_generator()</a:t>
            </a:r>
            <a:r>
              <a:rPr lang="en" sz="1200">
                <a:solidFill>
                  <a:schemeClr val="dk1"/>
                </a:solidFill>
              </a:rPr>
              <a:t> method to train the model using our image augmentation generator with our existing training data.</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We specify the number of </a:t>
            </a:r>
            <a:r>
              <a:rPr lang="en" sz="1200">
                <a:solidFill>
                  <a:srgbClr val="0D904F"/>
                </a:solidFill>
                <a:latin typeface="Consolas"/>
                <a:ea typeface="Consolas"/>
                <a:cs typeface="Consolas"/>
                <a:sym typeface="Consolas"/>
              </a:rPr>
              <a:t>steps_per_epoch</a:t>
            </a:r>
            <a:r>
              <a:rPr lang="en" sz="1200">
                <a:solidFill>
                  <a:schemeClr val="dk1"/>
                </a:solidFill>
              </a:rPr>
              <a:t> in the generator as the number of training samples divided by the batch size; otherwise, the generator would loop indefinitely on the first epoch.</a:t>
            </a:r>
            <a:endParaRPr sz="1200">
              <a:solidFill>
                <a:schemeClr val="dk1"/>
              </a:solidFill>
            </a:endParaRPr>
          </a:p>
          <a:p>
            <a:pPr indent="0" lvl="0" marL="0" rtl="0" algn="l">
              <a:lnSpc>
                <a:spcPct val="115000"/>
              </a:lnSpc>
              <a:spcBef>
                <a:spcPts val="0"/>
              </a:spcBef>
              <a:spcAft>
                <a:spcPts val="0"/>
              </a:spcAft>
              <a:buNone/>
            </a:pPr>
            <a:r>
              <a:t/>
            </a:r>
            <a:endParaRPr sz="1200" u="sng">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2047" name="Google Shape;2047;p264"/>
          <p:cNvGraphicFramePr/>
          <p:nvPr/>
        </p:nvGraphicFramePr>
        <p:xfrm>
          <a:off x="583000" y="3587963"/>
          <a:ext cx="3000000" cy="3000000"/>
        </p:xfrm>
        <a:graphic>
          <a:graphicData uri="http://schemas.openxmlformats.org/drawingml/2006/table">
            <a:tbl>
              <a:tblPr>
                <a:noFill/>
                <a:tableStyleId>{B919AB72-B1D8-40D2-A9E9-02AD8994AEB8}</a:tableStyleId>
              </a:tblPr>
              <a:tblGrid>
                <a:gridCol w="7862400"/>
              </a:tblGrid>
              <a:tr h="1212475">
                <a:tc>
                  <a:txBody>
                    <a:bodyPr>
                      <a:noAutofit/>
                    </a:bodyPr>
                    <a:lstStyle/>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keras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preprocessing</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image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ImageDataGenerator</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model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CNN</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16</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32</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datagen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ImageDataGenerator</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width_shift_range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0.2</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fit_generator</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datagen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flow</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x_train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y_train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batch_size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steps_per_epoch</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60000</a:t>
                      </a: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32 , epochs=10)</a:t>
                      </a:r>
                      <a:endParaRPr sz="1000">
                        <a:solidFill>
                          <a:schemeClr val="dk1"/>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2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51" name="Shape 2051"/>
        <p:cNvGrpSpPr/>
        <p:nvPr/>
      </p:nvGrpSpPr>
      <p:grpSpPr>
        <a:xfrm>
          <a:off x="0" y="0"/>
          <a:ext cx="0" cy="0"/>
          <a:chOff x="0" y="0"/>
          <a:chExt cx="0" cy="0"/>
        </a:xfrm>
      </p:grpSpPr>
      <p:sp>
        <p:nvSpPr>
          <p:cNvPr id="2052" name="Google Shape;2052;p265"/>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Curated Dataset - In the Wild</a:t>
            </a:r>
            <a:endParaRPr>
              <a:solidFill>
                <a:srgbClr val="38761D"/>
              </a:solidFill>
            </a:endParaRPr>
          </a:p>
        </p:txBody>
      </p:sp>
      <p:pic>
        <p:nvPicPr>
          <p:cNvPr id="2053" name="Google Shape;2053;p265"/>
          <p:cNvPicPr preferRelativeResize="0"/>
          <p:nvPr/>
        </p:nvPicPr>
        <p:blipFill>
          <a:blip r:embed="rId3">
            <a:alphaModFix/>
          </a:blip>
          <a:stretch>
            <a:fillRect/>
          </a:stretch>
        </p:blipFill>
        <p:spPr>
          <a:xfrm>
            <a:off x="0" y="0"/>
            <a:ext cx="1466275" cy="730575"/>
          </a:xfrm>
          <a:prstGeom prst="rect">
            <a:avLst/>
          </a:prstGeom>
          <a:noFill/>
          <a:ln>
            <a:noFill/>
          </a:ln>
        </p:spPr>
      </p:pic>
      <p:sp>
        <p:nvSpPr>
          <p:cNvPr id="2054" name="Google Shape;2054;p265"/>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Image Augmentation</a:t>
            </a:r>
            <a:endParaRPr b="1"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Let’s see if this improves the accuracy on our alternate test data.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u="sng">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Wow,</a:t>
            </a:r>
            <a:r>
              <a:rPr b="1" lang="en" sz="1200">
                <a:solidFill>
                  <a:srgbClr val="0000FF"/>
                </a:solidFill>
              </a:rPr>
              <a:t> our accuracy on the shifted data is now nearly 98%</a:t>
            </a:r>
            <a:r>
              <a:rPr lang="en" sz="1200">
                <a:solidFill>
                  <a:schemeClr val="dk1"/>
                </a:solidFill>
              </a:rPr>
              <a:t>. So </a:t>
            </a:r>
            <a:r>
              <a:rPr lang="en" sz="1200" u="sng">
                <a:solidFill>
                  <a:schemeClr val="dk1"/>
                </a:solidFill>
              </a:rPr>
              <a:t>we were able to train the model to learn the spatial relationships of digits when their shifted in the image without increasing the complexity of the model</a:t>
            </a:r>
            <a:r>
              <a:rPr lang="en" sz="1200">
                <a:solidFill>
                  <a:schemeClr val="dk1"/>
                </a:solidFill>
              </a:rPr>
              <a:t>.</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2055" name="Google Shape;2055;p265"/>
          <p:cNvGraphicFramePr/>
          <p:nvPr/>
        </p:nvGraphicFramePr>
        <p:xfrm>
          <a:off x="505550" y="1671188"/>
          <a:ext cx="3000000" cy="3000000"/>
        </p:xfrm>
        <a:graphic>
          <a:graphicData uri="http://schemas.openxmlformats.org/drawingml/2006/table">
            <a:tbl>
              <a:tblPr>
                <a:noFill/>
                <a:tableStyleId>{B919AB72-B1D8-40D2-A9E9-02AD8994AEB8}</a:tableStyleId>
              </a:tblPr>
              <a:tblGrid>
                <a:gridCol w="7862400"/>
              </a:tblGrid>
              <a:tr h="1212475">
                <a:tc>
                  <a:txBody>
                    <a:bodyPr>
                      <a:noAutofit/>
                    </a:bodyPr>
                    <a:lstStyle/>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score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evaluate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x_test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y_test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verbose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print</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"test"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score</a:t>
                      </a:r>
                      <a:r>
                        <a:rPr lang="en" sz="1000">
                          <a:solidFill>
                            <a:srgbClr val="616161"/>
                          </a:solidFill>
                          <a:latin typeface="Consolas"/>
                          <a:ea typeface="Consolas"/>
                          <a:cs typeface="Consolas"/>
                          <a:sym typeface="Consolas"/>
                        </a:rPr>
                        <a:t>)</a:t>
                      </a:r>
                      <a:endParaRPr sz="1000">
                        <a:solidFill>
                          <a:srgbClr val="61616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score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evaluate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x_test_invert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y_test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verbose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print</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"inverted"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score</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score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evaluate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x_test_shift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y_test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verbose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print</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"shifted"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score</a:t>
                      </a:r>
                      <a:r>
                        <a:rPr lang="en" sz="1000">
                          <a:solidFill>
                            <a:srgbClr val="616161"/>
                          </a:solidFill>
                          <a:latin typeface="Consolas"/>
                          <a:ea typeface="Consolas"/>
                          <a:cs typeface="Consolas"/>
                          <a:sym typeface="Consolas"/>
                        </a:rPr>
                        <a:t>)</a:t>
                      </a:r>
                      <a:endParaRPr sz="1000">
                        <a:solidFill>
                          <a:srgbClr val="61616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rgbClr val="61616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616161"/>
                          </a:solidFill>
                          <a:latin typeface="Consolas"/>
                          <a:ea typeface="Consolas"/>
                          <a:cs typeface="Consolas"/>
                          <a:sym typeface="Consolas"/>
                        </a:rPr>
                        <a:t>Output:</a:t>
                      </a:r>
                      <a:endParaRPr sz="1000">
                        <a:solidFill>
                          <a:srgbClr val="61616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test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0.046405045648082156</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0.986</a:t>
                      </a:r>
                      <a:r>
                        <a:rPr lang="en" sz="1000">
                          <a:solidFill>
                            <a:srgbClr val="616161"/>
                          </a:solidFill>
                          <a:latin typeface="Consolas"/>
                          <a:ea typeface="Consolas"/>
                          <a:cs typeface="Consolas"/>
                          <a:sym typeface="Consolas"/>
                        </a:rPr>
                        <a:t>]</a:t>
                      </a:r>
                      <a:endParaRPr sz="1000">
                        <a:solidFill>
                          <a:srgbClr val="61616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inverted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4.463096208190918</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0.2338</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shifted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0.06386796866590157</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0.9796</a:t>
                      </a:r>
                      <a:r>
                        <a:rPr lang="en" sz="1000">
                          <a:solidFill>
                            <a:srgbClr val="616161"/>
                          </a:solidFill>
                          <a:latin typeface="Consolas"/>
                          <a:ea typeface="Consolas"/>
                          <a:cs typeface="Consolas"/>
                          <a:sym typeface="Consolas"/>
                        </a:rPr>
                        <a:t>]</a:t>
                      </a:r>
                      <a:endParaRPr sz="1000">
                        <a:solidFill>
                          <a:srgbClr val="616161"/>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2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59" name="Shape 2059"/>
        <p:cNvGrpSpPr/>
        <p:nvPr/>
      </p:nvGrpSpPr>
      <p:grpSpPr>
        <a:xfrm>
          <a:off x="0" y="0"/>
          <a:ext cx="0" cy="0"/>
          <a:chOff x="0" y="0"/>
          <a:chExt cx="0" cy="0"/>
        </a:xfrm>
      </p:grpSpPr>
      <p:sp>
        <p:nvSpPr>
          <p:cNvPr id="2060" name="Google Shape;2060;p266"/>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Curated Dataset - In the Wild</a:t>
            </a:r>
            <a:endParaRPr>
              <a:solidFill>
                <a:srgbClr val="38761D"/>
              </a:solidFill>
            </a:endParaRPr>
          </a:p>
        </p:txBody>
      </p:sp>
      <p:pic>
        <p:nvPicPr>
          <p:cNvPr id="2061" name="Google Shape;2061;p266"/>
          <p:cNvPicPr preferRelativeResize="0"/>
          <p:nvPr/>
        </p:nvPicPr>
        <p:blipFill>
          <a:blip r:embed="rId3">
            <a:alphaModFix/>
          </a:blip>
          <a:stretch>
            <a:fillRect/>
          </a:stretch>
        </p:blipFill>
        <p:spPr>
          <a:xfrm>
            <a:off x="0" y="0"/>
            <a:ext cx="1466275" cy="730575"/>
          </a:xfrm>
          <a:prstGeom prst="rect">
            <a:avLst/>
          </a:prstGeom>
          <a:noFill/>
          <a:ln>
            <a:noFill/>
          </a:ln>
        </p:spPr>
      </p:pic>
      <p:sp>
        <p:nvSpPr>
          <p:cNvPr id="2062" name="Google Shape;2062;p266"/>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Image Augmentation</a:t>
            </a:r>
            <a:endParaRPr b="1"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Let’s now tackle training the model to </a:t>
            </a:r>
            <a:r>
              <a:rPr b="1" lang="en" sz="1200">
                <a:solidFill>
                  <a:srgbClr val="0000FF"/>
                </a:solidFill>
              </a:rPr>
              <a:t>filter out the background and whiteness of the digits</a:t>
            </a:r>
            <a:r>
              <a:rPr lang="en" sz="1200">
                <a:solidFill>
                  <a:schemeClr val="dk1"/>
                </a:solidFill>
              </a:rPr>
              <a:t>. In the code below we take 10% of the training data (</a:t>
            </a:r>
            <a:r>
              <a:rPr lang="en" sz="1200">
                <a:solidFill>
                  <a:srgbClr val="0D904F"/>
                </a:solidFill>
                <a:latin typeface="Consolas"/>
                <a:ea typeface="Consolas"/>
                <a:cs typeface="Consolas"/>
                <a:sym typeface="Consolas"/>
              </a:rPr>
              <a:t>x_train_copy[0:6000]</a:t>
            </a:r>
            <a:r>
              <a:rPr lang="en" sz="1200">
                <a:solidFill>
                  <a:schemeClr val="dk1"/>
                </a:solidFill>
              </a:rPr>
              <a:t>) and invert it like we did with the test data. Why 10% instead of the whole training data? </a:t>
            </a:r>
            <a:r>
              <a:rPr lang="en" sz="1200" u="sng">
                <a:solidFill>
                  <a:schemeClr val="dk1"/>
                </a:solidFill>
              </a:rPr>
              <a:t>When we want to train a model to filter out something, we generally can do it with as little as 10% of the distribution of the entire training data</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Next we combine the original training data with the additional inverted training data by appending the two training sets together (both x_train --the data, and y_train --the labels), for a total of 66,000 images (vs. 60,000) in our training set.</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u="sng">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Wow, our accuracy on the shifted data is now nearly 98%. So we were able to train the model to learn the spatial relationships of digits when their shifted in the image without increasing the complexity of the model.</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2063" name="Google Shape;2063;p266"/>
          <p:cNvGraphicFramePr/>
          <p:nvPr/>
        </p:nvGraphicFramePr>
        <p:xfrm>
          <a:off x="459650" y="2701813"/>
          <a:ext cx="3000000" cy="3000000"/>
        </p:xfrm>
        <a:graphic>
          <a:graphicData uri="http://schemas.openxmlformats.org/drawingml/2006/table">
            <a:tbl>
              <a:tblPr>
                <a:noFill/>
                <a:tableStyleId>{B919AB72-B1D8-40D2-A9E9-02AD8994AEB8}</a:tableStyleId>
              </a:tblPr>
              <a:tblGrid>
                <a:gridCol w="7862400"/>
              </a:tblGrid>
              <a:tr h="792600">
                <a:tc>
                  <a:txBody>
                    <a:bodyPr>
                      <a:noAutofit/>
                    </a:bodyPr>
                    <a:lstStyle/>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Select 10% of the (copy of) training data and invert it.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x_train_invert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np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invert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x_train_copy</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6000</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x_train_invert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x_train_invert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255.0</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astype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np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float32</a:t>
                      </a:r>
                      <a:r>
                        <a:rPr lang="en" sz="1000">
                          <a:solidFill>
                            <a:srgbClr val="616161"/>
                          </a:solidFill>
                          <a:latin typeface="Consolas"/>
                          <a:ea typeface="Consolas"/>
                          <a:cs typeface="Consolas"/>
                          <a:sym typeface="Consolas"/>
                        </a:rPr>
                        <a:t>)</a:t>
                      </a:r>
                      <a:endParaRPr sz="1000">
                        <a:solidFill>
                          <a:srgbClr val="61616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x_train_invert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x_train_invert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reshape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28</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28</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Select the same 10% of the corresponding labels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y_train_invert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x_train</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6000</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Next, combine the two training datasets into a single training set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x_combine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np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append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x_train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x_train_invert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axis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y_combine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np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append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y_train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y_train_invert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axis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a:t>
                      </a:r>
                      <a:r>
                        <a:rPr lang="en" sz="1000">
                          <a:solidFill>
                            <a:srgbClr val="616161"/>
                          </a:solidFill>
                          <a:latin typeface="Consolas"/>
                          <a:ea typeface="Consolas"/>
                          <a:cs typeface="Consolas"/>
                          <a:sym typeface="Consolas"/>
                        </a:rPr>
                        <a:t>)</a:t>
                      </a:r>
                      <a:endParaRPr sz="1000">
                        <a:solidFill>
                          <a:srgbClr val="616161"/>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2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67" name="Shape 2067"/>
        <p:cNvGrpSpPr/>
        <p:nvPr/>
      </p:nvGrpSpPr>
      <p:grpSpPr>
        <a:xfrm>
          <a:off x="0" y="0"/>
          <a:ext cx="0" cy="0"/>
          <a:chOff x="0" y="0"/>
          <a:chExt cx="0" cy="0"/>
        </a:xfrm>
      </p:grpSpPr>
      <p:sp>
        <p:nvSpPr>
          <p:cNvPr id="2068" name="Google Shape;2068;p267"/>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Curated Dataset - In the Wild</a:t>
            </a:r>
            <a:endParaRPr>
              <a:solidFill>
                <a:srgbClr val="38761D"/>
              </a:solidFill>
            </a:endParaRPr>
          </a:p>
        </p:txBody>
      </p:sp>
      <p:pic>
        <p:nvPicPr>
          <p:cNvPr id="2069" name="Google Shape;2069;p267"/>
          <p:cNvPicPr preferRelativeResize="0"/>
          <p:nvPr/>
        </p:nvPicPr>
        <p:blipFill>
          <a:blip r:embed="rId3">
            <a:alphaModFix/>
          </a:blip>
          <a:stretch>
            <a:fillRect/>
          </a:stretch>
        </p:blipFill>
        <p:spPr>
          <a:xfrm>
            <a:off x="0" y="0"/>
            <a:ext cx="1466275" cy="730575"/>
          </a:xfrm>
          <a:prstGeom prst="rect">
            <a:avLst/>
          </a:prstGeom>
          <a:noFill/>
          <a:ln>
            <a:noFill/>
          </a:ln>
        </p:spPr>
      </p:pic>
      <p:sp>
        <p:nvSpPr>
          <p:cNvPr id="2070" name="Google Shape;2070;p267"/>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Image Augmentation</a:t>
            </a:r>
            <a:endParaRPr b="1"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Let’s now train using the combined dataset and image augmentation to randomly shift the image +/- 20%</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u="sng">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br>
              <a:rPr lang="en" sz="1200">
                <a:solidFill>
                  <a:schemeClr val="dk1"/>
                </a:solidFill>
              </a:rPr>
            </a:br>
            <a:r>
              <a:rPr b="1" lang="en" sz="1200">
                <a:solidFill>
                  <a:srgbClr val="0000FF"/>
                </a:solidFill>
              </a:rPr>
              <a:t>Wow, our test accuracy on the inverted images is nearly 96%.</a:t>
            </a:r>
            <a:endParaRPr b="1" sz="1200">
              <a:solidFill>
                <a:srgbClr val="0000FF"/>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2071" name="Google Shape;2071;p267"/>
          <p:cNvGraphicFramePr/>
          <p:nvPr/>
        </p:nvGraphicFramePr>
        <p:xfrm>
          <a:off x="505550" y="1784713"/>
          <a:ext cx="3000000" cy="3000000"/>
        </p:xfrm>
        <a:graphic>
          <a:graphicData uri="http://schemas.openxmlformats.org/drawingml/2006/table">
            <a:tbl>
              <a:tblPr>
                <a:noFill/>
                <a:tableStyleId>{B919AB72-B1D8-40D2-A9E9-02AD8994AEB8}</a:tableStyleId>
              </a:tblPr>
              <a:tblGrid>
                <a:gridCol w="8088775"/>
              </a:tblGrid>
              <a:tr h="792600">
                <a:tc>
                  <a:txBody>
                    <a:bodyPr>
                      <a:noAutofit/>
                    </a:bodyPr>
                    <a:lstStyle/>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model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CNN</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16</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32</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datagen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ImageDataGenerator</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width_shift_range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0.2</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fit_generator</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datagen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flow</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x_combine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y_combine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batch_size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steps_per_epoch</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66000</a:t>
                      </a: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32, epochs=10)</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score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evaluate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x_test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y_test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verbose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print</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"test"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score</a:t>
                      </a:r>
                      <a:r>
                        <a:rPr lang="en" sz="1000">
                          <a:solidFill>
                            <a:srgbClr val="616161"/>
                          </a:solidFill>
                          <a:latin typeface="Consolas"/>
                          <a:ea typeface="Consolas"/>
                          <a:cs typeface="Consolas"/>
                          <a:sym typeface="Consolas"/>
                        </a:rPr>
                        <a:t>)</a:t>
                      </a:r>
                      <a:endParaRPr sz="1000">
                        <a:solidFill>
                          <a:srgbClr val="61616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score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evaluate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x_test_invert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y_test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verbose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print</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"inverted"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score</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score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evaluate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x_test_shift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y_test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verbose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print</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"shifted"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score</a:t>
                      </a:r>
                      <a:r>
                        <a:rPr lang="en" sz="1000">
                          <a:solidFill>
                            <a:srgbClr val="616161"/>
                          </a:solidFill>
                          <a:latin typeface="Consolas"/>
                          <a:ea typeface="Consolas"/>
                          <a:cs typeface="Consolas"/>
                          <a:sym typeface="Consolas"/>
                        </a:rPr>
                        <a:t>)</a:t>
                      </a:r>
                      <a:endParaRPr sz="1000">
                        <a:solidFill>
                          <a:srgbClr val="61616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rgbClr val="455A64"/>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Output:</a:t>
                      </a:r>
                      <a:endParaRPr sz="1000">
                        <a:solidFill>
                          <a:srgbClr val="455A64"/>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test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0.04763028650498018</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0.9847</a:t>
                      </a:r>
                      <a:r>
                        <a:rPr lang="en" sz="1000">
                          <a:solidFill>
                            <a:srgbClr val="616161"/>
                          </a:solidFill>
                          <a:latin typeface="Consolas"/>
                          <a:ea typeface="Consolas"/>
                          <a:cs typeface="Consolas"/>
                          <a:sym typeface="Consolas"/>
                        </a:rPr>
                        <a:t>]</a:t>
                      </a:r>
                      <a:endParaRPr sz="1000">
                        <a:solidFill>
                          <a:srgbClr val="61616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inverted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0.13941174189522862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0.9589</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shifted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0.06449916120804847</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0.979</a:t>
                      </a:r>
                      <a:r>
                        <a:rPr lang="en" sz="1000">
                          <a:solidFill>
                            <a:srgbClr val="616161"/>
                          </a:solidFill>
                          <a:latin typeface="Consolas"/>
                          <a:ea typeface="Consolas"/>
                          <a:cs typeface="Consolas"/>
                          <a:sym typeface="Consolas"/>
                        </a:rPr>
                        <a:t>]</a:t>
                      </a:r>
                      <a:endParaRPr sz="1000">
                        <a:solidFill>
                          <a:srgbClr val="616161"/>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2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75" name="Shape 2075"/>
        <p:cNvGrpSpPr/>
        <p:nvPr/>
      </p:nvGrpSpPr>
      <p:grpSpPr>
        <a:xfrm>
          <a:off x="0" y="0"/>
          <a:ext cx="0" cy="0"/>
          <a:chOff x="0" y="0"/>
          <a:chExt cx="0" cy="0"/>
        </a:xfrm>
      </p:grpSpPr>
      <p:sp>
        <p:nvSpPr>
          <p:cNvPr id="2076" name="Google Shape;2076;p268"/>
          <p:cNvSpPr txBox="1"/>
          <p:nvPr>
            <p:ph idx="1" type="subTitle"/>
          </p:nvPr>
        </p:nvSpPr>
        <p:spPr>
          <a:xfrm>
            <a:off x="306375" y="124025"/>
            <a:ext cx="89730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Computer Vision - Training &amp; Deployment</a:t>
            </a:r>
            <a:endParaRPr>
              <a:solidFill>
                <a:srgbClr val="38761D"/>
              </a:solidFill>
            </a:endParaRPr>
          </a:p>
        </p:txBody>
      </p:sp>
      <p:pic>
        <p:nvPicPr>
          <p:cNvPr id="2077" name="Google Shape;2077;p268"/>
          <p:cNvPicPr preferRelativeResize="0"/>
          <p:nvPr/>
        </p:nvPicPr>
        <p:blipFill>
          <a:blip r:embed="rId3">
            <a:alphaModFix/>
          </a:blip>
          <a:stretch>
            <a:fillRect/>
          </a:stretch>
        </p:blipFill>
        <p:spPr>
          <a:xfrm>
            <a:off x="0" y="0"/>
            <a:ext cx="1466275" cy="730575"/>
          </a:xfrm>
          <a:prstGeom prst="rect">
            <a:avLst/>
          </a:prstGeom>
          <a:noFill/>
          <a:ln>
            <a:noFill/>
          </a:ln>
        </p:spPr>
      </p:pic>
      <p:sp>
        <p:nvSpPr>
          <p:cNvPr id="2078" name="Google Shape;2078;p268"/>
          <p:cNvSpPr txBox="1"/>
          <p:nvPr/>
        </p:nvSpPr>
        <p:spPr>
          <a:xfrm>
            <a:off x="350200" y="1307950"/>
            <a:ext cx="8393700" cy="28608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rPr lang="en" sz="2400"/>
              <a:t>Part 10   : Training Preparation &amp; Hyperparameter Tuning</a:t>
            </a:r>
            <a:endParaRPr sz="2400"/>
          </a:p>
          <a:p>
            <a:pPr indent="0" lvl="0" marL="457200" rtl="0" algn="l">
              <a:spcBef>
                <a:spcPts val="0"/>
              </a:spcBef>
              <a:spcAft>
                <a:spcPts val="0"/>
              </a:spcAft>
              <a:buNone/>
            </a:pPr>
            <a:r>
              <a:t/>
            </a:r>
            <a:endParaRPr sz="2400"/>
          </a:p>
          <a:p>
            <a:pPr indent="0" lvl="0" marL="457200" rtl="0" algn="l">
              <a:spcBef>
                <a:spcPts val="0"/>
              </a:spcBef>
              <a:spcAft>
                <a:spcPts val="0"/>
              </a:spcAft>
              <a:buNone/>
            </a:pPr>
            <a:r>
              <a:rPr lang="en" sz="2400"/>
              <a:t>Part 11 : Training and Deployment</a:t>
            </a:r>
            <a:endParaRPr sz="2400"/>
          </a:p>
          <a:p>
            <a:pPr indent="0" lvl="0" marL="457200" rtl="0" algn="l">
              <a:spcBef>
                <a:spcPts val="0"/>
              </a:spcBef>
              <a:spcAft>
                <a:spcPts val="0"/>
              </a:spcAft>
              <a:buNone/>
            </a:pPr>
            <a:r>
              <a:t/>
            </a:r>
            <a:endParaRPr sz="2400"/>
          </a:p>
          <a:p>
            <a:pPr indent="0" lvl="0" marL="457200" rtl="0" algn="l">
              <a:spcBef>
                <a:spcPts val="0"/>
              </a:spcBef>
              <a:spcAft>
                <a:spcPts val="0"/>
              </a:spcAft>
              <a:buNone/>
            </a:pPr>
            <a:r>
              <a:rPr lang="en" sz="2400"/>
              <a:t>Part 12 : Pre-Built Models &amp; Transfer Learning</a:t>
            </a:r>
            <a:endParaRPr sz="2400"/>
          </a:p>
          <a:p>
            <a:pPr indent="0" lvl="0" marL="457200" rtl="0" algn="l">
              <a:spcBef>
                <a:spcPts val="0"/>
              </a:spcBef>
              <a:spcAft>
                <a:spcPts val="0"/>
              </a:spcAft>
              <a:buNone/>
            </a:pPr>
            <a:r>
              <a:t/>
            </a:r>
            <a:endParaRPr sz="2400"/>
          </a:p>
          <a:p>
            <a:pPr indent="0" lvl="0" marL="457200" rtl="0" algn="l">
              <a:spcBef>
                <a:spcPts val="0"/>
              </a:spcBef>
              <a:spcAft>
                <a:spcPts val="0"/>
              </a:spcAft>
              <a:buNone/>
            </a:pPr>
            <a:r>
              <a:rPr lang="en" sz="2400"/>
              <a:t>Part 13: Production</a:t>
            </a:r>
            <a:endParaRPr sz="2400"/>
          </a:p>
          <a:p>
            <a:pPr indent="0" lvl="0" marL="0" rtl="0" algn="l">
              <a:spcBef>
                <a:spcPts val="0"/>
              </a:spcBef>
              <a:spcAft>
                <a:spcPts val="0"/>
              </a:spcAft>
              <a:buNone/>
            </a:pPr>
            <a:r>
              <a:t/>
            </a:r>
            <a:endParaRPr sz="2400"/>
          </a:p>
          <a:p>
            <a:pPr indent="0" lvl="0" marL="457200" rtl="0" algn="l">
              <a:spcBef>
                <a:spcPts val="0"/>
              </a:spcBef>
              <a:spcAft>
                <a:spcPts val="0"/>
              </a:spcAft>
              <a:buNone/>
            </a:pPr>
            <a:r>
              <a:t/>
            </a:r>
            <a:endParaRPr sz="2400"/>
          </a:p>
          <a:p>
            <a:pPr indent="0" lvl="0" marL="1371600" rtl="0" algn="l">
              <a:spcBef>
                <a:spcPts val="0"/>
              </a:spcBef>
              <a:spcAft>
                <a:spcPts val="0"/>
              </a:spcAft>
              <a:buNone/>
            </a:pPr>
            <a:r>
              <a:t/>
            </a:r>
            <a:endParaRPr/>
          </a:p>
        </p:txBody>
      </p:sp>
    </p:spTree>
  </p:cSld>
  <p:clrMapOvr>
    <a:masterClrMapping/>
  </p:clrMapOvr>
</p:sld>
</file>

<file path=ppt/slides/slide2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82" name="Shape 2082"/>
        <p:cNvGrpSpPr/>
        <p:nvPr/>
      </p:nvGrpSpPr>
      <p:grpSpPr>
        <a:xfrm>
          <a:off x="0" y="0"/>
          <a:ext cx="0" cy="0"/>
          <a:chOff x="0" y="0"/>
          <a:chExt cx="0" cy="0"/>
        </a:xfrm>
      </p:grpSpPr>
      <p:sp>
        <p:nvSpPr>
          <p:cNvPr id="2083" name="Google Shape;2083;p269"/>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Training Prep &amp; Hyperparameter Tuning</a:t>
            </a:r>
            <a:endParaRPr>
              <a:solidFill>
                <a:srgbClr val="38761D"/>
              </a:solidFill>
            </a:endParaRPr>
          </a:p>
        </p:txBody>
      </p:sp>
      <p:pic>
        <p:nvPicPr>
          <p:cNvPr id="2084" name="Google Shape;2084;p269"/>
          <p:cNvPicPr preferRelativeResize="0"/>
          <p:nvPr/>
        </p:nvPicPr>
        <p:blipFill>
          <a:blip r:embed="rId3">
            <a:alphaModFix/>
          </a:blip>
          <a:stretch>
            <a:fillRect/>
          </a:stretch>
        </p:blipFill>
        <p:spPr>
          <a:xfrm>
            <a:off x="0" y="0"/>
            <a:ext cx="1466275" cy="730575"/>
          </a:xfrm>
          <a:prstGeom prst="rect">
            <a:avLst/>
          </a:prstGeom>
          <a:noFill/>
          <a:ln>
            <a:noFill/>
          </a:ln>
        </p:spPr>
      </p:pic>
      <p:sp>
        <p:nvSpPr>
          <p:cNvPr id="2085" name="Google Shape;2085;p269"/>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Training Preparation &amp; Hyperparameter Tuning</a:t>
            </a:r>
            <a:endParaRPr b="1" sz="1200">
              <a:solidFill>
                <a:schemeClr val="dk1"/>
              </a:solidFill>
            </a:endParaRPr>
          </a:p>
          <a:p>
            <a:pPr indent="0" lvl="0" marL="0" rtl="0" algn="l">
              <a:lnSpc>
                <a:spcPct val="115000"/>
              </a:lnSpc>
              <a:spcBef>
                <a:spcPts val="1100"/>
              </a:spcBef>
              <a:spcAft>
                <a:spcPts val="0"/>
              </a:spcAft>
              <a:buClr>
                <a:schemeClr val="dk1"/>
              </a:buClr>
              <a:buSzPts val="1100"/>
              <a:buFont typeface="Arial"/>
              <a:buNone/>
            </a:pPr>
            <a:r>
              <a:rPr lang="en" sz="1200">
                <a:solidFill>
                  <a:schemeClr val="dk1"/>
                </a:solidFill>
              </a:rPr>
              <a:t>In this part, we will </a:t>
            </a:r>
            <a:r>
              <a:rPr lang="en" sz="1200" u="sng">
                <a:solidFill>
                  <a:schemeClr val="dk1"/>
                </a:solidFill>
              </a:rPr>
              <a:t>cover best practices for preparing for training and hyperparameter tuning for a computer vision (image recognition) model</a:t>
            </a:r>
            <a:r>
              <a:rPr lang="en" sz="1200">
                <a:solidFill>
                  <a:schemeClr val="dk1"/>
                </a:solidFill>
              </a:rPr>
              <a:t>. </a:t>
            </a:r>
            <a:endParaRPr b="1" sz="1200">
              <a:solidFill>
                <a:schemeClr val="dk1"/>
              </a:solidFill>
            </a:endParaRPr>
          </a:p>
          <a:p>
            <a:pPr indent="0" lvl="0" marL="0" rtl="0" algn="l">
              <a:lnSpc>
                <a:spcPct val="115000"/>
              </a:lnSpc>
              <a:spcBef>
                <a:spcPts val="1100"/>
              </a:spcBef>
              <a:spcAft>
                <a:spcPts val="0"/>
              </a:spcAft>
              <a:buClr>
                <a:schemeClr val="dk1"/>
              </a:buClr>
              <a:buSzPts val="1100"/>
              <a:buFont typeface="Arial"/>
              <a:buNone/>
            </a:pPr>
            <a:r>
              <a:rPr lang="en" sz="1200">
                <a:solidFill>
                  <a:schemeClr val="dk1"/>
                </a:solidFill>
              </a:rPr>
              <a:t>Let’s briefly revisit what a model is. Prior to machine learning, software developers designed and coded algorithms, incorporating their and others’ domain expertise for the problem the algorithm will solve. The algorithm was primarily based on human engineering, with some machine assistance. The types of algorithms humans design can be characterized as:</a:t>
            </a:r>
            <a:endParaRPr sz="1200">
              <a:solidFill>
                <a:schemeClr val="dk1"/>
              </a:solidFill>
            </a:endParaRPr>
          </a:p>
          <a:p>
            <a:pPr indent="-304800" lvl="0" marL="457200" rtl="0" algn="l">
              <a:lnSpc>
                <a:spcPct val="115000"/>
              </a:lnSpc>
              <a:spcBef>
                <a:spcPts val="1100"/>
              </a:spcBef>
              <a:spcAft>
                <a:spcPts val="0"/>
              </a:spcAft>
              <a:buClr>
                <a:schemeClr val="dk1"/>
              </a:buClr>
              <a:buSzPts val="1200"/>
              <a:buChar char="●"/>
            </a:pPr>
            <a:r>
              <a:rPr lang="en" sz="1200">
                <a:solidFill>
                  <a:schemeClr val="dk1"/>
                </a:solidFill>
              </a:rPr>
              <a:t>Having a low dimensional input space,</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Discrete input space with finite state changes, and</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A linear relationship between the output behaviors and the input space.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2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89" name="Shape 2089"/>
        <p:cNvGrpSpPr/>
        <p:nvPr/>
      </p:nvGrpSpPr>
      <p:grpSpPr>
        <a:xfrm>
          <a:off x="0" y="0"/>
          <a:ext cx="0" cy="0"/>
          <a:chOff x="0" y="0"/>
          <a:chExt cx="0" cy="0"/>
        </a:xfrm>
      </p:grpSpPr>
      <p:sp>
        <p:nvSpPr>
          <p:cNvPr id="2090" name="Google Shape;2090;p270"/>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Training Prep &amp; Hyperparameter Tuning</a:t>
            </a:r>
            <a:endParaRPr>
              <a:solidFill>
                <a:srgbClr val="38761D"/>
              </a:solidFill>
            </a:endParaRPr>
          </a:p>
        </p:txBody>
      </p:sp>
      <p:pic>
        <p:nvPicPr>
          <p:cNvPr id="2091" name="Google Shape;2091;p270"/>
          <p:cNvPicPr preferRelativeResize="0"/>
          <p:nvPr/>
        </p:nvPicPr>
        <p:blipFill>
          <a:blip r:embed="rId3">
            <a:alphaModFix/>
          </a:blip>
          <a:stretch>
            <a:fillRect/>
          </a:stretch>
        </p:blipFill>
        <p:spPr>
          <a:xfrm>
            <a:off x="0" y="0"/>
            <a:ext cx="1466275" cy="730575"/>
          </a:xfrm>
          <a:prstGeom prst="rect">
            <a:avLst/>
          </a:prstGeom>
          <a:noFill/>
          <a:ln>
            <a:noFill/>
          </a:ln>
        </p:spPr>
      </p:pic>
      <p:sp>
        <p:nvSpPr>
          <p:cNvPr id="2092" name="Google Shape;2092;p270"/>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Model is an Algorithm discovered by Machine Learning</a:t>
            </a:r>
            <a:endParaRPr b="1" sz="1200">
              <a:solidFill>
                <a:schemeClr val="dk1"/>
              </a:solidFill>
            </a:endParaRPr>
          </a:p>
          <a:p>
            <a:pPr indent="0" lvl="0" marL="0" rtl="0" algn="l">
              <a:lnSpc>
                <a:spcPct val="115000"/>
              </a:lnSpc>
              <a:spcBef>
                <a:spcPts val="1100"/>
              </a:spcBef>
              <a:spcAft>
                <a:spcPts val="0"/>
              </a:spcAft>
              <a:buNone/>
            </a:pPr>
            <a:r>
              <a:rPr lang="en" sz="1200">
                <a:solidFill>
                  <a:schemeClr val="dk1"/>
                </a:solidFill>
              </a:rPr>
              <a:t>A model is an algorithm discovered by machine learning, which can be characterized as:</a:t>
            </a:r>
            <a:endParaRPr sz="1200">
              <a:solidFill>
                <a:schemeClr val="dk1"/>
              </a:solidFill>
            </a:endParaRPr>
          </a:p>
          <a:p>
            <a:pPr indent="-304800" lvl="0" marL="457200" rtl="0" algn="l">
              <a:lnSpc>
                <a:spcPct val="115000"/>
              </a:lnSpc>
              <a:spcBef>
                <a:spcPts val="1100"/>
              </a:spcBef>
              <a:spcAft>
                <a:spcPts val="0"/>
              </a:spcAft>
              <a:buClr>
                <a:srgbClr val="0000FF"/>
              </a:buClr>
              <a:buSzPts val="1200"/>
              <a:buChar char="●"/>
            </a:pPr>
            <a:r>
              <a:rPr b="1" lang="en" sz="1200">
                <a:solidFill>
                  <a:srgbClr val="0000FF"/>
                </a:solidFill>
              </a:rPr>
              <a:t>Having high dimensional input space,</a:t>
            </a:r>
            <a:endParaRPr b="1" sz="1200">
              <a:solidFill>
                <a:srgbClr val="0000FF"/>
              </a:solidFill>
            </a:endParaRPr>
          </a:p>
          <a:p>
            <a:pPr indent="-304800" lvl="0" marL="457200" rtl="0" algn="l">
              <a:lnSpc>
                <a:spcPct val="115000"/>
              </a:lnSpc>
              <a:spcBef>
                <a:spcPts val="0"/>
              </a:spcBef>
              <a:spcAft>
                <a:spcPts val="0"/>
              </a:spcAft>
              <a:buClr>
                <a:srgbClr val="0000FF"/>
              </a:buClr>
              <a:buSzPts val="1200"/>
              <a:buChar char="●"/>
            </a:pPr>
            <a:r>
              <a:rPr b="1" lang="en" sz="1200">
                <a:solidFill>
                  <a:srgbClr val="0000FF"/>
                </a:solidFill>
              </a:rPr>
              <a:t>A continuous input space, and</a:t>
            </a:r>
            <a:endParaRPr b="1" sz="1200">
              <a:solidFill>
                <a:srgbClr val="0000FF"/>
              </a:solidFill>
            </a:endParaRPr>
          </a:p>
          <a:p>
            <a:pPr indent="-304800" lvl="0" marL="457200" rtl="0" algn="l">
              <a:lnSpc>
                <a:spcPct val="115000"/>
              </a:lnSpc>
              <a:spcBef>
                <a:spcPts val="0"/>
              </a:spcBef>
              <a:spcAft>
                <a:spcPts val="0"/>
              </a:spcAft>
              <a:buClr>
                <a:srgbClr val="0000FF"/>
              </a:buClr>
              <a:buSzPts val="1200"/>
              <a:buChar char="●"/>
            </a:pPr>
            <a:r>
              <a:rPr b="1" lang="en" sz="1200">
                <a:solidFill>
                  <a:srgbClr val="0000FF"/>
                </a:solidFill>
              </a:rPr>
              <a:t>A non-linear relationship between the output behaviors and the input space.</a:t>
            </a:r>
            <a:endParaRPr b="1" sz="1200">
              <a:solidFill>
                <a:srgbClr val="0000FF"/>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pic>
        <p:nvPicPr>
          <p:cNvPr id="2093" name="Google Shape;2093;p270"/>
          <p:cNvPicPr preferRelativeResize="0"/>
          <p:nvPr/>
        </p:nvPicPr>
        <p:blipFill>
          <a:blip r:embed="rId4">
            <a:alphaModFix/>
          </a:blip>
          <a:stretch>
            <a:fillRect/>
          </a:stretch>
        </p:blipFill>
        <p:spPr>
          <a:xfrm>
            <a:off x="1423825" y="2485875"/>
            <a:ext cx="5943600" cy="2314575"/>
          </a:xfrm>
          <a:prstGeom prst="rect">
            <a:avLst/>
          </a:prstGeom>
          <a:noFill/>
          <a:ln>
            <a:noFill/>
          </a:ln>
        </p:spPr>
      </p:pic>
    </p:spTree>
  </p:cSld>
  <p:clrMapOvr>
    <a:masterClrMapping/>
  </p:clrMapOvr>
</p:sld>
</file>

<file path=ppt/slides/slide2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97" name="Shape 2097"/>
        <p:cNvGrpSpPr/>
        <p:nvPr/>
      </p:nvGrpSpPr>
      <p:grpSpPr>
        <a:xfrm>
          <a:off x="0" y="0"/>
          <a:ext cx="0" cy="0"/>
          <a:chOff x="0" y="0"/>
          <a:chExt cx="0" cy="0"/>
        </a:xfrm>
      </p:grpSpPr>
      <p:sp>
        <p:nvSpPr>
          <p:cNvPr id="2098" name="Google Shape;2098;p271"/>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Training Pre</a:t>
            </a:r>
            <a:r>
              <a:rPr lang="en">
                <a:solidFill>
                  <a:srgbClr val="38761D"/>
                </a:solidFill>
              </a:rPr>
              <a:t>p &amp; Hyperparameter Tuning</a:t>
            </a:r>
            <a:endParaRPr>
              <a:solidFill>
                <a:srgbClr val="38761D"/>
              </a:solidFill>
            </a:endParaRPr>
          </a:p>
        </p:txBody>
      </p:sp>
      <p:pic>
        <p:nvPicPr>
          <p:cNvPr id="2099" name="Google Shape;2099;p271"/>
          <p:cNvPicPr preferRelativeResize="0"/>
          <p:nvPr/>
        </p:nvPicPr>
        <p:blipFill>
          <a:blip r:embed="rId3">
            <a:alphaModFix/>
          </a:blip>
          <a:stretch>
            <a:fillRect/>
          </a:stretch>
        </p:blipFill>
        <p:spPr>
          <a:xfrm>
            <a:off x="0" y="0"/>
            <a:ext cx="1466275" cy="730575"/>
          </a:xfrm>
          <a:prstGeom prst="rect">
            <a:avLst/>
          </a:prstGeom>
          <a:noFill/>
          <a:ln>
            <a:noFill/>
          </a:ln>
        </p:spPr>
      </p:pic>
      <p:sp>
        <p:nvSpPr>
          <p:cNvPr id="2100" name="Google Shape;2100;p271"/>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High (vs. Low) Dimensionality</a:t>
            </a:r>
            <a:br>
              <a:rPr b="1" lang="en" sz="1200">
                <a:solidFill>
                  <a:schemeClr val="dk1"/>
                </a:solidFill>
              </a:rPr>
            </a:br>
            <a:endParaRPr b="1" sz="1200">
              <a:solidFill>
                <a:srgbClr val="0000FF"/>
              </a:solidFill>
            </a:endParaRPr>
          </a:p>
          <a:p>
            <a:pPr indent="0" lvl="0" marL="0" rtl="0" algn="l">
              <a:lnSpc>
                <a:spcPct val="115000"/>
              </a:lnSpc>
              <a:spcBef>
                <a:spcPts val="0"/>
              </a:spcBef>
              <a:spcAft>
                <a:spcPts val="0"/>
              </a:spcAft>
              <a:buNone/>
            </a:pPr>
            <a:r>
              <a:rPr b="1" lang="en" sz="1200">
                <a:solidFill>
                  <a:srgbClr val="0000FF"/>
                </a:solidFill>
              </a:rPr>
              <a:t>Humans are very good solving problems in low dimensional space.</a:t>
            </a:r>
            <a:r>
              <a:rPr lang="en" sz="1200">
                <a:solidFill>
                  <a:schemeClr val="dk1"/>
                </a:solidFill>
              </a:rPr>
              <a:t> Low dimensionality is when there is just a few distinct inputs. For example, classifying an image as a polygon shape (e.g., triangle, rectangle, etc) using just two features: points and lines. </a:t>
            </a:r>
            <a:endParaRPr b="1"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b="1" lang="en" sz="1200">
                <a:solidFill>
                  <a:srgbClr val="0000FF"/>
                </a:solidFill>
              </a:rPr>
              <a:t>High dimensionality is when the number of inputs exceeds our ability to abstract how these inputs collectively contribute to a solution. </a:t>
            </a:r>
            <a:r>
              <a:rPr lang="en" sz="1200">
                <a:solidFill>
                  <a:schemeClr val="dk1"/>
                </a:solidFill>
              </a:rPr>
              <a:t>As in our extremely simple problem above, once we go to a high number of features, it would be impossible for an engineer to reliably code a set of rules. Prior to deep learning, this is what engineers did and we referred to these as expert systems (aka business intelligence). But they were costly to build, constantly needed updating/tuning, and generally only achieved at most 70% reliability.</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3" name="Shape 243"/>
        <p:cNvGrpSpPr/>
        <p:nvPr/>
      </p:nvGrpSpPr>
      <p:grpSpPr>
        <a:xfrm>
          <a:off x="0" y="0"/>
          <a:ext cx="0" cy="0"/>
          <a:chOff x="0" y="0"/>
          <a:chExt cx="0" cy="0"/>
        </a:xfrm>
      </p:grpSpPr>
      <p:sp>
        <p:nvSpPr>
          <p:cNvPr id="244" name="Google Shape;244;p38"/>
          <p:cNvSpPr txBox="1"/>
          <p:nvPr>
            <p:ph idx="1" type="subTitle"/>
          </p:nvPr>
        </p:nvSpPr>
        <p:spPr>
          <a:xfrm>
            <a:off x="6826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Neural Networks - Model Summary</a:t>
            </a:r>
            <a:endParaRPr>
              <a:solidFill>
                <a:srgbClr val="38761D"/>
              </a:solidFill>
            </a:endParaRPr>
          </a:p>
        </p:txBody>
      </p:sp>
      <p:pic>
        <p:nvPicPr>
          <p:cNvPr id="245" name="Google Shape;245;p38"/>
          <p:cNvPicPr preferRelativeResize="0"/>
          <p:nvPr/>
        </p:nvPicPr>
        <p:blipFill>
          <a:blip r:embed="rId3">
            <a:alphaModFix/>
          </a:blip>
          <a:stretch>
            <a:fillRect/>
          </a:stretch>
        </p:blipFill>
        <p:spPr>
          <a:xfrm>
            <a:off x="0" y="0"/>
            <a:ext cx="1466275" cy="730575"/>
          </a:xfrm>
          <a:prstGeom prst="rect">
            <a:avLst/>
          </a:prstGeom>
          <a:noFill/>
          <a:ln>
            <a:noFill/>
          </a:ln>
        </p:spPr>
      </p:pic>
      <p:sp>
        <p:nvSpPr>
          <p:cNvPr id="246" name="Google Shape;246;p38"/>
          <p:cNvSpPr txBox="1"/>
          <p:nvPr/>
        </p:nvSpPr>
        <p:spPr>
          <a:xfrm>
            <a:off x="824850" y="730575"/>
            <a:ext cx="70701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Getting a Summary of the Model Architecture</a:t>
            </a:r>
            <a:endParaRPr b="1"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highlight>
                  <a:srgbClr val="FFFFFF"/>
                </a:highlight>
              </a:rPr>
              <a:t>Let's take a look inside our model object and see if we constructed what we think we did. You can do this using the </a:t>
            </a:r>
            <a:r>
              <a:rPr b="1" lang="en" sz="1200">
                <a:solidFill>
                  <a:schemeClr val="dk1"/>
                </a:solidFill>
                <a:highlight>
                  <a:srgbClr val="EFF0F1"/>
                </a:highlight>
              </a:rPr>
              <a:t>summary()</a:t>
            </a:r>
            <a:r>
              <a:rPr lang="en" sz="1200">
                <a:solidFill>
                  <a:schemeClr val="dk1"/>
                </a:solidFill>
                <a:highlight>
                  <a:srgbClr val="FFFFFF"/>
                </a:highlight>
              </a:rPr>
              <a:t> method. It will show in sequential order a summary of each layer.</a:t>
            </a:r>
            <a:endParaRPr sz="1200">
              <a:solidFill>
                <a:schemeClr val="dk1"/>
              </a:solidFill>
              <a:highlight>
                <a:srgbClr val="FFFFFF"/>
              </a:highlight>
            </a:endParaRPr>
          </a:p>
          <a:p>
            <a:pPr indent="0" lvl="0" marL="0" rtl="0" algn="l">
              <a:lnSpc>
                <a:spcPct val="115000"/>
              </a:lnSpc>
              <a:spcBef>
                <a:spcPts val="0"/>
              </a:spcBef>
              <a:spcAft>
                <a:spcPts val="0"/>
              </a:spcAft>
              <a:buNone/>
            </a:pPr>
            <a:r>
              <a:t/>
            </a:r>
            <a:endParaRPr sz="1200">
              <a:solidFill>
                <a:schemeClr val="dk1"/>
              </a:solidFill>
              <a:highlight>
                <a:srgbClr val="FFFFFF"/>
              </a:highlight>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ctr">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p:txBody>
      </p:sp>
      <p:graphicFrame>
        <p:nvGraphicFramePr>
          <p:cNvPr id="247" name="Google Shape;247;p38"/>
          <p:cNvGraphicFramePr/>
          <p:nvPr/>
        </p:nvGraphicFramePr>
        <p:xfrm>
          <a:off x="907525" y="1892425"/>
          <a:ext cx="3000000" cy="3000000"/>
        </p:xfrm>
        <a:graphic>
          <a:graphicData uri="http://schemas.openxmlformats.org/drawingml/2006/table">
            <a:tbl>
              <a:tblPr>
                <a:noFill/>
                <a:tableStyleId>{B919AB72-B1D8-40D2-A9E9-02AD8994AEB8}</a:tableStyleId>
              </a:tblPr>
              <a:tblGrid>
                <a:gridCol w="1905000"/>
              </a:tblGrid>
              <a:tr h="12700">
                <a:tc>
                  <a:txBody>
                    <a:bodyPr>
                      <a:noAutofit/>
                    </a:bodyPr>
                    <a:lstStyle/>
                    <a:p>
                      <a:pPr indent="0" lvl="0" marL="0" rtl="0" algn="l">
                        <a:lnSpc>
                          <a:spcPct val="115000"/>
                        </a:lnSpc>
                        <a:spcBef>
                          <a:spcPts val="0"/>
                        </a:spcBef>
                        <a:spcAft>
                          <a:spcPts val="0"/>
                        </a:spcAft>
                        <a:buNone/>
                      </a:pPr>
                      <a:r>
                        <a:rPr lang="en" sz="1200">
                          <a:highlight>
                            <a:srgbClr val="FFFFFF"/>
                          </a:highlight>
                          <a:latin typeface="Consolas"/>
                          <a:ea typeface="Consolas"/>
                          <a:cs typeface="Consolas"/>
                          <a:sym typeface="Consolas"/>
                        </a:rPr>
                        <a:t>model</a:t>
                      </a:r>
                      <a:r>
                        <a:rPr lang="en" sz="1200">
                          <a:solidFill>
                            <a:srgbClr val="616161"/>
                          </a:solidFill>
                          <a:highlight>
                            <a:srgbClr val="FFFFFF"/>
                          </a:highlight>
                          <a:latin typeface="Consolas"/>
                          <a:ea typeface="Consolas"/>
                          <a:cs typeface="Consolas"/>
                          <a:sym typeface="Consolas"/>
                        </a:rPr>
                        <a:t>.</a:t>
                      </a:r>
                      <a:r>
                        <a:rPr lang="en" sz="1200">
                          <a:highlight>
                            <a:srgbClr val="FFFFFF"/>
                          </a:highlight>
                          <a:latin typeface="Consolas"/>
                          <a:ea typeface="Consolas"/>
                          <a:cs typeface="Consolas"/>
                          <a:sym typeface="Consolas"/>
                        </a:rPr>
                        <a:t>summary</a:t>
                      </a:r>
                      <a:r>
                        <a:rPr lang="en" sz="1200">
                          <a:solidFill>
                            <a:srgbClr val="616161"/>
                          </a:solidFill>
                          <a:highlight>
                            <a:srgbClr val="FFFFFF"/>
                          </a:highlight>
                          <a:latin typeface="Consolas"/>
                          <a:ea typeface="Consolas"/>
                          <a:cs typeface="Consolas"/>
                          <a:sym typeface="Consolas"/>
                        </a:rPr>
                        <a:t>()</a:t>
                      </a:r>
                      <a:endParaRPr sz="1200">
                        <a:highlight>
                          <a:srgbClr val="FFFFFF"/>
                        </a:highlight>
                        <a:latin typeface="Consolas"/>
                        <a:ea typeface="Consolas"/>
                        <a:cs typeface="Consolas"/>
                        <a:sym typeface="Consolas"/>
                      </a:endParaRPr>
                    </a:p>
                  </a:txBody>
                  <a:tcPr marT="63500" marB="63500" marR="63500" marL="63500">
                    <a:solidFill>
                      <a:srgbClr val="FAFAFA"/>
                    </a:solidFill>
                  </a:tcPr>
                </a:tc>
              </a:tr>
            </a:tbl>
          </a:graphicData>
        </a:graphic>
      </p:graphicFrame>
      <p:graphicFrame>
        <p:nvGraphicFramePr>
          <p:cNvPr id="248" name="Google Shape;248;p38"/>
          <p:cNvGraphicFramePr/>
          <p:nvPr/>
        </p:nvGraphicFramePr>
        <p:xfrm>
          <a:off x="907525" y="2273300"/>
          <a:ext cx="3000000" cy="3000000"/>
        </p:xfrm>
        <a:graphic>
          <a:graphicData uri="http://schemas.openxmlformats.org/drawingml/2006/table">
            <a:tbl>
              <a:tblPr>
                <a:noFill/>
                <a:tableStyleId>{B919AB72-B1D8-40D2-A9E9-02AD8994AEB8}</a:tableStyleId>
              </a:tblPr>
              <a:tblGrid>
                <a:gridCol w="7676925"/>
              </a:tblGrid>
              <a:tr h="12700">
                <a:tc>
                  <a:txBody>
                    <a:bodyPr>
                      <a:noAutofit/>
                    </a:bodyPr>
                    <a:lstStyle/>
                    <a:p>
                      <a:pPr indent="0" lvl="0" marL="0" rtl="0" algn="l">
                        <a:lnSpc>
                          <a:spcPct val="115000"/>
                        </a:lnSpc>
                        <a:spcBef>
                          <a:spcPts val="0"/>
                        </a:spcBef>
                        <a:spcAft>
                          <a:spcPts val="0"/>
                        </a:spcAft>
                        <a:buNone/>
                      </a:pPr>
                      <a:r>
                        <a:rPr lang="en" sz="1000">
                          <a:solidFill>
                            <a:srgbClr val="3367D6"/>
                          </a:solidFill>
                          <a:highlight>
                            <a:srgbClr val="FFFFFF"/>
                          </a:highlight>
                          <a:latin typeface="Consolas"/>
                          <a:ea typeface="Consolas"/>
                          <a:cs typeface="Consolas"/>
                          <a:sym typeface="Consolas"/>
                        </a:rPr>
                        <a:t>Layer</a:t>
                      </a:r>
                      <a:r>
                        <a:rPr lang="en" sz="1000">
                          <a:highlight>
                            <a:srgbClr val="FFFFFF"/>
                          </a:highlight>
                          <a:latin typeface="Consolas"/>
                          <a:ea typeface="Consolas"/>
                          <a:cs typeface="Consolas"/>
                          <a:sym typeface="Consolas"/>
                        </a:rPr>
                        <a:t> </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type</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3367D6"/>
                          </a:solidFill>
                          <a:highlight>
                            <a:srgbClr val="FFFFFF"/>
                          </a:highlight>
                          <a:latin typeface="Consolas"/>
                          <a:ea typeface="Consolas"/>
                          <a:cs typeface="Consolas"/>
                          <a:sym typeface="Consolas"/>
                        </a:rPr>
                        <a:t>Output</a:t>
                      </a:r>
                      <a:r>
                        <a:rPr lang="en" sz="1000">
                          <a:highlight>
                            <a:srgbClr val="FFFFFF"/>
                          </a:highlight>
                          <a:latin typeface="Consolas"/>
                          <a:ea typeface="Consolas"/>
                          <a:cs typeface="Consolas"/>
                          <a:sym typeface="Consolas"/>
                        </a:rPr>
                        <a:t> </a:t>
                      </a:r>
                      <a:r>
                        <a:rPr lang="en" sz="1000">
                          <a:solidFill>
                            <a:srgbClr val="3367D6"/>
                          </a:solidFill>
                          <a:highlight>
                            <a:srgbClr val="FFFFFF"/>
                          </a:highlight>
                          <a:latin typeface="Consolas"/>
                          <a:ea typeface="Consolas"/>
                          <a:cs typeface="Consolas"/>
                          <a:sym typeface="Consolas"/>
                        </a:rPr>
                        <a:t>Shape</a:t>
                      </a:r>
                      <a:r>
                        <a:rPr lang="en" sz="1000">
                          <a:highlight>
                            <a:srgbClr val="FFFFFF"/>
                          </a:highlight>
                          <a:latin typeface="Consolas"/>
                          <a:ea typeface="Consolas"/>
                          <a:cs typeface="Consolas"/>
                          <a:sym typeface="Consolas"/>
                        </a:rPr>
                        <a:t>              </a:t>
                      </a:r>
                      <a:r>
                        <a:rPr lang="en" sz="1000">
                          <a:solidFill>
                            <a:srgbClr val="3367D6"/>
                          </a:solidFill>
                          <a:highlight>
                            <a:srgbClr val="FFFFFF"/>
                          </a:highlight>
                          <a:latin typeface="Consolas"/>
                          <a:ea typeface="Consolas"/>
                          <a:cs typeface="Consolas"/>
                          <a:sym typeface="Consolas"/>
                        </a:rPr>
                        <a:t>Param</a:t>
                      </a:r>
                      <a:r>
                        <a:rPr lang="en" sz="1000">
                          <a:highlight>
                            <a:srgbClr val="FFFFFF"/>
                          </a:highlight>
                          <a:latin typeface="Consolas"/>
                          <a:ea typeface="Consolas"/>
                          <a:cs typeface="Consolas"/>
                          <a:sym typeface="Consolas"/>
                        </a:rPr>
                        <a:t> </a:t>
                      </a:r>
                      <a:r>
                        <a:rPr lang="en" sz="1000">
                          <a:solidFill>
                            <a:srgbClr val="455A64"/>
                          </a:solidFill>
                          <a:highlight>
                            <a:srgbClr val="FFFFFF"/>
                          </a:highlight>
                          <a:latin typeface="Consolas"/>
                          <a:ea typeface="Consolas"/>
                          <a:cs typeface="Consolas"/>
                          <a:sym typeface="Consolas"/>
                        </a:rPr>
                        <a:t>#   </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616161"/>
                          </a:solidFill>
                          <a:highlight>
                            <a:srgbClr val="FFFFFF"/>
                          </a:highlight>
                          <a:latin typeface="Consolas"/>
                          <a:ea typeface="Consolas"/>
                          <a:cs typeface="Consolas"/>
                          <a:sym typeface="Consolas"/>
                        </a:rPr>
                        <a:t>=================================================================</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highlight>
                            <a:srgbClr val="FFFFFF"/>
                          </a:highlight>
                          <a:latin typeface="Consolas"/>
                          <a:ea typeface="Consolas"/>
                          <a:cs typeface="Consolas"/>
                          <a:sym typeface="Consolas"/>
                        </a:rPr>
                        <a:t>dense_56 </a:t>
                      </a:r>
                      <a:r>
                        <a:rPr lang="en" sz="1000">
                          <a:solidFill>
                            <a:srgbClr val="616161"/>
                          </a:solidFill>
                          <a:highlight>
                            <a:srgbClr val="FFFFFF"/>
                          </a:highlight>
                          <a:latin typeface="Consolas"/>
                          <a:ea typeface="Consolas"/>
                          <a:cs typeface="Consolas"/>
                          <a:sym typeface="Consolas"/>
                        </a:rPr>
                        <a:t>(</a:t>
                      </a:r>
                      <a:r>
                        <a:rPr lang="en" sz="1000">
                          <a:solidFill>
                            <a:srgbClr val="3367D6"/>
                          </a:solidFill>
                          <a:highlight>
                            <a:srgbClr val="FFFFFF"/>
                          </a:highlight>
                          <a:latin typeface="Consolas"/>
                          <a:ea typeface="Consolas"/>
                          <a:cs typeface="Consolas"/>
                          <a:sym typeface="Consolas"/>
                        </a:rPr>
                        <a:t>Dense</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616161"/>
                          </a:solidFill>
                          <a:highlight>
                            <a:srgbClr val="FFFFFF"/>
                          </a:highlight>
                          <a:latin typeface="Consolas"/>
                          <a:ea typeface="Consolas"/>
                          <a:cs typeface="Consolas"/>
                          <a:sym typeface="Consolas"/>
                        </a:rPr>
                        <a:t>(</a:t>
                      </a:r>
                      <a:r>
                        <a:rPr lang="en" sz="1000">
                          <a:solidFill>
                            <a:srgbClr val="9C27B0"/>
                          </a:solidFill>
                          <a:highlight>
                            <a:srgbClr val="FFFFFF"/>
                          </a:highlight>
                          <a:latin typeface="Consolas"/>
                          <a:ea typeface="Consolas"/>
                          <a:cs typeface="Consolas"/>
                          <a:sym typeface="Consolas"/>
                        </a:rPr>
                        <a:t>None</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C53929"/>
                          </a:solidFill>
                          <a:highlight>
                            <a:srgbClr val="FFFFFF"/>
                          </a:highlight>
                          <a:latin typeface="Consolas"/>
                          <a:ea typeface="Consolas"/>
                          <a:cs typeface="Consolas"/>
                          <a:sym typeface="Consolas"/>
                        </a:rPr>
                        <a:t>10</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C53929"/>
                          </a:solidFill>
                          <a:highlight>
                            <a:srgbClr val="FFFFFF"/>
                          </a:highlight>
                          <a:latin typeface="Consolas"/>
                          <a:ea typeface="Consolas"/>
                          <a:cs typeface="Consolas"/>
                          <a:sym typeface="Consolas"/>
                        </a:rPr>
                        <a:t>140</a:t>
                      </a:r>
                      <a:r>
                        <a:rPr lang="en" sz="1000">
                          <a:highlight>
                            <a:srgbClr val="FFFFFF"/>
                          </a:highlight>
                          <a:latin typeface="Consolas"/>
                          <a:ea typeface="Consolas"/>
                          <a:cs typeface="Consolas"/>
                          <a:sym typeface="Consolas"/>
                        </a:rPr>
                        <a:t>       </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highlight>
                            <a:srgbClr val="FFFFFF"/>
                          </a:highlight>
                          <a:latin typeface="Consolas"/>
                          <a:ea typeface="Consolas"/>
                          <a:cs typeface="Consolas"/>
                          <a:sym typeface="Consolas"/>
                        </a:rPr>
                        <a:t>_________________________________________________________________</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highlight>
                            <a:srgbClr val="FFFFFF"/>
                          </a:highlight>
                          <a:latin typeface="Consolas"/>
                          <a:ea typeface="Consolas"/>
                          <a:cs typeface="Consolas"/>
                          <a:sym typeface="Consolas"/>
                        </a:rPr>
                        <a:t>re_lu_18 </a:t>
                      </a:r>
                      <a:r>
                        <a:rPr lang="en" sz="1000">
                          <a:solidFill>
                            <a:srgbClr val="616161"/>
                          </a:solidFill>
                          <a:highlight>
                            <a:srgbClr val="FFFFFF"/>
                          </a:highlight>
                          <a:latin typeface="Consolas"/>
                          <a:ea typeface="Consolas"/>
                          <a:cs typeface="Consolas"/>
                          <a:sym typeface="Consolas"/>
                        </a:rPr>
                        <a:t>(</a:t>
                      </a:r>
                      <a:r>
                        <a:rPr lang="en" sz="1000">
                          <a:solidFill>
                            <a:srgbClr val="3367D6"/>
                          </a:solidFill>
                          <a:highlight>
                            <a:srgbClr val="FFFFFF"/>
                          </a:highlight>
                          <a:latin typeface="Consolas"/>
                          <a:ea typeface="Consolas"/>
                          <a:cs typeface="Consolas"/>
                          <a:sym typeface="Consolas"/>
                        </a:rPr>
                        <a:t>ReLU</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616161"/>
                          </a:solidFill>
                          <a:highlight>
                            <a:srgbClr val="FFFFFF"/>
                          </a:highlight>
                          <a:latin typeface="Consolas"/>
                          <a:ea typeface="Consolas"/>
                          <a:cs typeface="Consolas"/>
                          <a:sym typeface="Consolas"/>
                        </a:rPr>
                        <a:t>(</a:t>
                      </a:r>
                      <a:r>
                        <a:rPr lang="en" sz="1000">
                          <a:solidFill>
                            <a:srgbClr val="9C27B0"/>
                          </a:solidFill>
                          <a:highlight>
                            <a:srgbClr val="FFFFFF"/>
                          </a:highlight>
                          <a:latin typeface="Consolas"/>
                          <a:ea typeface="Consolas"/>
                          <a:cs typeface="Consolas"/>
                          <a:sym typeface="Consolas"/>
                        </a:rPr>
                        <a:t>None</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C53929"/>
                          </a:solidFill>
                          <a:highlight>
                            <a:srgbClr val="FFFFFF"/>
                          </a:highlight>
                          <a:latin typeface="Consolas"/>
                          <a:ea typeface="Consolas"/>
                          <a:cs typeface="Consolas"/>
                          <a:sym typeface="Consolas"/>
                        </a:rPr>
                        <a:t>10</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C53929"/>
                          </a:solidFill>
                          <a:highlight>
                            <a:srgbClr val="FFFFFF"/>
                          </a:highlight>
                          <a:latin typeface="Consolas"/>
                          <a:ea typeface="Consolas"/>
                          <a:cs typeface="Consolas"/>
                          <a:sym typeface="Consolas"/>
                        </a:rPr>
                        <a:t>0</a:t>
                      </a:r>
                      <a:r>
                        <a:rPr lang="en" sz="1000">
                          <a:highlight>
                            <a:srgbClr val="FFFFFF"/>
                          </a:highlight>
                          <a:latin typeface="Consolas"/>
                          <a:ea typeface="Consolas"/>
                          <a:cs typeface="Consolas"/>
                          <a:sym typeface="Consolas"/>
                        </a:rPr>
                        <a:t>         </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highlight>
                            <a:srgbClr val="FFFFFF"/>
                          </a:highlight>
                          <a:latin typeface="Consolas"/>
                          <a:ea typeface="Consolas"/>
                          <a:cs typeface="Consolas"/>
                          <a:sym typeface="Consolas"/>
                        </a:rPr>
                        <a:t>_________________________________________________________________</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highlight>
                            <a:srgbClr val="FFFFFF"/>
                          </a:highlight>
                          <a:latin typeface="Consolas"/>
                          <a:ea typeface="Consolas"/>
                          <a:cs typeface="Consolas"/>
                          <a:sym typeface="Consolas"/>
                        </a:rPr>
                        <a:t>dense_57 </a:t>
                      </a:r>
                      <a:r>
                        <a:rPr lang="en" sz="1000">
                          <a:solidFill>
                            <a:srgbClr val="616161"/>
                          </a:solidFill>
                          <a:highlight>
                            <a:srgbClr val="FFFFFF"/>
                          </a:highlight>
                          <a:latin typeface="Consolas"/>
                          <a:ea typeface="Consolas"/>
                          <a:cs typeface="Consolas"/>
                          <a:sym typeface="Consolas"/>
                        </a:rPr>
                        <a:t>(</a:t>
                      </a:r>
                      <a:r>
                        <a:rPr lang="en" sz="1000">
                          <a:solidFill>
                            <a:srgbClr val="3367D6"/>
                          </a:solidFill>
                          <a:highlight>
                            <a:srgbClr val="FFFFFF"/>
                          </a:highlight>
                          <a:latin typeface="Consolas"/>
                          <a:ea typeface="Consolas"/>
                          <a:cs typeface="Consolas"/>
                          <a:sym typeface="Consolas"/>
                        </a:rPr>
                        <a:t>Dense</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616161"/>
                          </a:solidFill>
                          <a:highlight>
                            <a:srgbClr val="FFFFFF"/>
                          </a:highlight>
                          <a:latin typeface="Consolas"/>
                          <a:ea typeface="Consolas"/>
                          <a:cs typeface="Consolas"/>
                          <a:sym typeface="Consolas"/>
                        </a:rPr>
                        <a:t>(</a:t>
                      </a:r>
                      <a:r>
                        <a:rPr lang="en" sz="1000">
                          <a:solidFill>
                            <a:srgbClr val="9C27B0"/>
                          </a:solidFill>
                          <a:highlight>
                            <a:srgbClr val="FFFFFF"/>
                          </a:highlight>
                          <a:latin typeface="Consolas"/>
                          <a:ea typeface="Consolas"/>
                          <a:cs typeface="Consolas"/>
                          <a:sym typeface="Consolas"/>
                        </a:rPr>
                        <a:t>None</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C53929"/>
                          </a:solidFill>
                          <a:highlight>
                            <a:srgbClr val="FFFFFF"/>
                          </a:highlight>
                          <a:latin typeface="Consolas"/>
                          <a:ea typeface="Consolas"/>
                          <a:cs typeface="Consolas"/>
                          <a:sym typeface="Consolas"/>
                        </a:rPr>
                        <a:t>10</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C53929"/>
                          </a:solidFill>
                          <a:highlight>
                            <a:srgbClr val="FFFFFF"/>
                          </a:highlight>
                          <a:latin typeface="Consolas"/>
                          <a:ea typeface="Consolas"/>
                          <a:cs typeface="Consolas"/>
                          <a:sym typeface="Consolas"/>
                        </a:rPr>
                        <a:t>110</a:t>
                      </a:r>
                      <a:r>
                        <a:rPr lang="en" sz="1000">
                          <a:highlight>
                            <a:srgbClr val="FFFFFF"/>
                          </a:highlight>
                          <a:latin typeface="Consolas"/>
                          <a:ea typeface="Consolas"/>
                          <a:cs typeface="Consolas"/>
                          <a:sym typeface="Consolas"/>
                        </a:rPr>
                        <a:t>       </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highlight>
                            <a:srgbClr val="FFFFFF"/>
                          </a:highlight>
                          <a:latin typeface="Consolas"/>
                          <a:ea typeface="Consolas"/>
                          <a:cs typeface="Consolas"/>
                          <a:sym typeface="Consolas"/>
                        </a:rPr>
                        <a:t>_________________________________________________________________</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highlight>
                            <a:srgbClr val="FFFFFF"/>
                          </a:highlight>
                          <a:latin typeface="Consolas"/>
                          <a:ea typeface="Consolas"/>
                          <a:cs typeface="Consolas"/>
                          <a:sym typeface="Consolas"/>
                        </a:rPr>
                        <a:t>re_lu_19 </a:t>
                      </a:r>
                      <a:r>
                        <a:rPr lang="en" sz="1000">
                          <a:solidFill>
                            <a:srgbClr val="616161"/>
                          </a:solidFill>
                          <a:highlight>
                            <a:srgbClr val="FFFFFF"/>
                          </a:highlight>
                          <a:latin typeface="Consolas"/>
                          <a:ea typeface="Consolas"/>
                          <a:cs typeface="Consolas"/>
                          <a:sym typeface="Consolas"/>
                        </a:rPr>
                        <a:t>(</a:t>
                      </a:r>
                      <a:r>
                        <a:rPr lang="en" sz="1000">
                          <a:solidFill>
                            <a:srgbClr val="3367D6"/>
                          </a:solidFill>
                          <a:highlight>
                            <a:srgbClr val="FFFFFF"/>
                          </a:highlight>
                          <a:latin typeface="Consolas"/>
                          <a:ea typeface="Consolas"/>
                          <a:cs typeface="Consolas"/>
                          <a:sym typeface="Consolas"/>
                        </a:rPr>
                        <a:t>ReLU</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616161"/>
                          </a:solidFill>
                          <a:highlight>
                            <a:srgbClr val="FFFFFF"/>
                          </a:highlight>
                          <a:latin typeface="Consolas"/>
                          <a:ea typeface="Consolas"/>
                          <a:cs typeface="Consolas"/>
                          <a:sym typeface="Consolas"/>
                        </a:rPr>
                        <a:t>(</a:t>
                      </a:r>
                      <a:r>
                        <a:rPr lang="en" sz="1000">
                          <a:solidFill>
                            <a:srgbClr val="9C27B0"/>
                          </a:solidFill>
                          <a:highlight>
                            <a:srgbClr val="FFFFFF"/>
                          </a:highlight>
                          <a:latin typeface="Consolas"/>
                          <a:ea typeface="Consolas"/>
                          <a:cs typeface="Consolas"/>
                          <a:sym typeface="Consolas"/>
                        </a:rPr>
                        <a:t>None</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C53929"/>
                          </a:solidFill>
                          <a:highlight>
                            <a:srgbClr val="FFFFFF"/>
                          </a:highlight>
                          <a:latin typeface="Consolas"/>
                          <a:ea typeface="Consolas"/>
                          <a:cs typeface="Consolas"/>
                          <a:sym typeface="Consolas"/>
                        </a:rPr>
                        <a:t>10</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C53929"/>
                          </a:solidFill>
                          <a:highlight>
                            <a:srgbClr val="FFFFFF"/>
                          </a:highlight>
                          <a:latin typeface="Consolas"/>
                          <a:ea typeface="Consolas"/>
                          <a:cs typeface="Consolas"/>
                          <a:sym typeface="Consolas"/>
                        </a:rPr>
                        <a:t>0</a:t>
                      </a:r>
                      <a:r>
                        <a:rPr lang="en" sz="1000">
                          <a:highlight>
                            <a:srgbClr val="FFFFFF"/>
                          </a:highlight>
                          <a:latin typeface="Consolas"/>
                          <a:ea typeface="Consolas"/>
                          <a:cs typeface="Consolas"/>
                          <a:sym typeface="Consolas"/>
                        </a:rPr>
                        <a:t>         </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highlight>
                            <a:srgbClr val="FFFFFF"/>
                          </a:highlight>
                          <a:latin typeface="Consolas"/>
                          <a:ea typeface="Consolas"/>
                          <a:cs typeface="Consolas"/>
                          <a:sym typeface="Consolas"/>
                        </a:rPr>
                        <a:t>_________________________________________________________________</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highlight>
                            <a:srgbClr val="FFFFFF"/>
                          </a:highlight>
                          <a:latin typeface="Consolas"/>
                          <a:ea typeface="Consolas"/>
                          <a:cs typeface="Consolas"/>
                          <a:sym typeface="Consolas"/>
                        </a:rPr>
                        <a:t>dense_58 </a:t>
                      </a:r>
                      <a:r>
                        <a:rPr lang="en" sz="1000">
                          <a:solidFill>
                            <a:srgbClr val="616161"/>
                          </a:solidFill>
                          <a:highlight>
                            <a:srgbClr val="FFFFFF"/>
                          </a:highlight>
                          <a:latin typeface="Consolas"/>
                          <a:ea typeface="Consolas"/>
                          <a:cs typeface="Consolas"/>
                          <a:sym typeface="Consolas"/>
                        </a:rPr>
                        <a:t>(</a:t>
                      </a:r>
                      <a:r>
                        <a:rPr lang="en" sz="1000">
                          <a:solidFill>
                            <a:srgbClr val="3367D6"/>
                          </a:solidFill>
                          <a:highlight>
                            <a:srgbClr val="FFFFFF"/>
                          </a:highlight>
                          <a:latin typeface="Consolas"/>
                          <a:ea typeface="Consolas"/>
                          <a:cs typeface="Consolas"/>
                          <a:sym typeface="Consolas"/>
                        </a:rPr>
                        <a:t>Dense</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616161"/>
                          </a:solidFill>
                          <a:highlight>
                            <a:srgbClr val="FFFFFF"/>
                          </a:highlight>
                          <a:latin typeface="Consolas"/>
                          <a:ea typeface="Consolas"/>
                          <a:cs typeface="Consolas"/>
                          <a:sym typeface="Consolas"/>
                        </a:rPr>
                        <a:t>(</a:t>
                      </a:r>
                      <a:r>
                        <a:rPr lang="en" sz="1000">
                          <a:solidFill>
                            <a:srgbClr val="9C27B0"/>
                          </a:solidFill>
                          <a:highlight>
                            <a:srgbClr val="FFFFFF"/>
                          </a:highlight>
                          <a:latin typeface="Consolas"/>
                          <a:ea typeface="Consolas"/>
                          <a:cs typeface="Consolas"/>
                          <a:sym typeface="Consolas"/>
                        </a:rPr>
                        <a:t>None</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C53929"/>
                          </a:solidFill>
                          <a:highlight>
                            <a:srgbClr val="FFFFFF"/>
                          </a:highlight>
                          <a:latin typeface="Consolas"/>
                          <a:ea typeface="Consolas"/>
                          <a:cs typeface="Consolas"/>
                          <a:sym typeface="Consolas"/>
                        </a:rPr>
                        <a:t>1</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C53929"/>
                          </a:solidFill>
                          <a:highlight>
                            <a:srgbClr val="FFFFFF"/>
                          </a:highlight>
                          <a:latin typeface="Consolas"/>
                          <a:ea typeface="Consolas"/>
                          <a:cs typeface="Consolas"/>
                          <a:sym typeface="Consolas"/>
                        </a:rPr>
                        <a:t>11</a:t>
                      </a:r>
                      <a:r>
                        <a:rPr lang="en" sz="1000">
                          <a:highlight>
                            <a:srgbClr val="FFFFFF"/>
                          </a:highlight>
                          <a:latin typeface="Consolas"/>
                          <a:ea typeface="Consolas"/>
                          <a:cs typeface="Consolas"/>
                          <a:sym typeface="Consolas"/>
                        </a:rPr>
                        <a:t>        </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616161"/>
                          </a:solidFill>
                          <a:highlight>
                            <a:srgbClr val="FFFFFF"/>
                          </a:highlight>
                          <a:latin typeface="Consolas"/>
                          <a:ea typeface="Consolas"/>
                          <a:cs typeface="Consolas"/>
                          <a:sym typeface="Consolas"/>
                        </a:rPr>
                        <a:t>=================================================================</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3367D6"/>
                          </a:solidFill>
                          <a:highlight>
                            <a:srgbClr val="FFFFFF"/>
                          </a:highlight>
                          <a:latin typeface="Consolas"/>
                          <a:ea typeface="Consolas"/>
                          <a:cs typeface="Consolas"/>
                          <a:sym typeface="Consolas"/>
                        </a:rPr>
                        <a:t>Total</a:t>
                      </a:r>
                      <a:r>
                        <a:rPr lang="en" sz="1000">
                          <a:highlight>
                            <a:srgbClr val="FFFFFF"/>
                          </a:highlight>
                          <a:latin typeface="Consolas"/>
                          <a:ea typeface="Consolas"/>
                          <a:cs typeface="Consolas"/>
                          <a:sym typeface="Consolas"/>
                        </a:rPr>
                        <a:t> </a:t>
                      </a:r>
                      <a:r>
                        <a:rPr lang="en" sz="1000">
                          <a:solidFill>
                            <a:srgbClr val="9C27B0"/>
                          </a:solidFill>
                          <a:highlight>
                            <a:srgbClr val="FFFFFF"/>
                          </a:highlight>
                          <a:latin typeface="Consolas"/>
                          <a:ea typeface="Consolas"/>
                          <a:cs typeface="Consolas"/>
                          <a:sym typeface="Consolas"/>
                        </a:rPr>
                        <a:t>params</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C53929"/>
                          </a:solidFill>
                          <a:highlight>
                            <a:srgbClr val="FFFFFF"/>
                          </a:highlight>
                          <a:latin typeface="Consolas"/>
                          <a:ea typeface="Consolas"/>
                          <a:cs typeface="Consolas"/>
                          <a:sym typeface="Consolas"/>
                        </a:rPr>
                        <a:t>261</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3367D6"/>
                          </a:solidFill>
                          <a:highlight>
                            <a:srgbClr val="FFFFFF"/>
                          </a:highlight>
                          <a:latin typeface="Consolas"/>
                          <a:ea typeface="Consolas"/>
                          <a:cs typeface="Consolas"/>
                          <a:sym typeface="Consolas"/>
                        </a:rPr>
                        <a:t>Trainable</a:t>
                      </a:r>
                      <a:r>
                        <a:rPr lang="en" sz="1000">
                          <a:highlight>
                            <a:srgbClr val="FFFFFF"/>
                          </a:highlight>
                          <a:latin typeface="Consolas"/>
                          <a:ea typeface="Consolas"/>
                          <a:cs typeface="Consolas"/>
                          <a:sym typeface="Consolas"/>
                        </a:rPr>
                        <a:t> </a:t>
                      </a:r>
                      <a:r>
                        <a:rPr lang="en" sz="1000">
                          <a:solidFill>
                            <a:srgbClr val="9C27B0"/>
                          </a:solidFill>
                          <a:highlight>
                            <a:srgbClr val="FFFFFF"/>
                          </a:highlight>
                          <a:latin typeface="Consolas"/>
                          <a:ea typeface="Consolas"/>
                          <a:cs typeface="Consolas"/>
                          <a:sym typeface="Consolas"/>
                        </a:rPr>
                        <a:t>params</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C53929"/>
                          </a:solidFill>
                          <a:highlight>
                            <a:srgbClr val="FFFFFF"/>
                          </a:highlight>
                          <a:latin typeface="Consolas"/>
                          <a:ea typeface="Consolas"/>
                          <a:cs typeface="Consolas"/>
                          <a:sym typeface="Consolas"/>
                        </a:rPr>
                        <a:t>261</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3367D6"/>
                          </a:solidFill>
                          <a:highlight>
                            <a:srgbClr val="FFFFFF"/>
                          </a:highlight>
                          <a:latin typeface="Consolas"/>
                          <a:ea typeface="Consolas"/>
                          <a:cs typeface="Consolas"/>
                          <a:sym typeface="Consolas"/>
                        </a:rPr>
                        <a:t>Non</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trainable </a:t>
                      </a:r>
                      <a:r>
                        <a:rPr lang="en" sz="1000">
                          <a:solidFill>
                            <a:srgbClr val="9C27B0"/>
                          </a:solidFill>
                          <a:highlight>
                            <a:srgbClr val="FFFFFF"/>
                          </a:highlight>
                          <a:latin typeface="Consolas"/>
                          <a:ea typeface="Consolas"/>
                          <a:cs typeface="Consolas"/>
                          <a:sym typeface="Consolas"/>
                        </a:rPr>
                        <a:t>params</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C53929"/>
                          </a:solidFill>
                          <a:highlight>
                            <a:srgbClr val="FFFFFF"/>
                          </a:highlight>
                          <a:latin typeface="Consolas"/>
                          <a:ea typeface="Consolas"/>
                          <a:cs typeface="Consolas"/>
                          <a:sym typeface="Consolas"/>
                        </a:rPr>
                        <a:t>0</a:t>
                      </a:r>
                      <a:endParaRPr sz="1000">
                        <a:highlight>
                          <a:srgbClr val="FFFFFF"/>
                        </a:highlight>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2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04" name="Shape 2104"/>
        <p:cNvGrpSpPr/>
        <p:nvPr/>
      </p:nvGrpSpPr>
      <p:grpSpPr>
        <a:xfrm>
          <a:off x="0" y="0"/>
          <a:ext cx="0" cy="0"/>
          <a:chOff x="0" y="0"/>
          <a:chExt cx="0" cy="0"/>
        </a:xfrm>
      </p:grpSpPr>
      <p:sp>
        <p:nvSpPr>
          <p:cNvPr id="2105" name="Google Shape;2105;p272"/>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Training Prep</a:t>
            </a:r>
            <a:r>
              <a:rPr lang="en">
                <a:solidFill>
                  <a:srgbClr val="38761D"/>
                </a:solidFill>
              </a:rPr>
              <a:t> &amp; Hyperparameter Tuning</a:t>
            </a:r>
            <a:endParaRPr>
              <a:solidFill>
                <a:srgbClr val="38761D"/>
              </a:solidFill>
            </a:endParaRPr>
          </a:p>
        </p:txBody>
      </p:sp>
      <p:pic>
        <p:nvPicPr>
          <p:cNvPr id="2106" name="Google Shape;2106;p272"/>
          <p:cNvPicPr preferRelativeResize="0"/>
          <p:nvPr/>
        </p:nvPicPr>
        <p:blipFill>
          <a:blip r:embed="rId3">
            <a:alphaModFix/>
          </a:blip>
          <a:stretch>
            <a:fillRect/>
          </a:stretch>
        </p:blipFill>
        <p:spPr>
          <a:xfrm>
            <a:off x="0" y="0"/>
            <a:ext cx="1466275" cy="730575"/>
          </a:xfrm>
          <a:prstGeom prst="rect">
            <a:avLst/>
          </a:prstGeom>
          <a:noFill/>
          <a:ln>
            <a:noFill/>
          </a:ln>
        </p:spPr>
      </p:pic>
      <p:sp>
        <p:nvSpPr>
          <p:cNvPr id="2107" name="Google Shape;2107;p272"/>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Continuous (vs. Discrete) Input Space</a:t>
            </a:r>
            <a:endParaRPr b="1"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b="1" lang="en" sz="1200">
                <a:solidFill>
                  <a:srgbClr val="0000FF"/>
                </a:solidFill>
              </a:rPr>
              <a:t>Humans are very good at solving problems when the input space is discrete</a:t>
            </a:r>
            <a:r>
              <a:rPr lang="en" sz="1200">
                <a:solidFill>
                  <a:schemeClr val="dk1"/>
                </a:solidFill>
              </a:rPr>
              <a:t>. A discrete input space is when we have a fixed number of features, such as was described in our polygon recognition problem. </a:t>
            </a:r>
            <a:r>
              <a:rPr b="1" lang="en" sz="1200">
                <a:solidFill>
                  <a:srgbClr val="0000FF"/>
                </a:solidFill>
              </a:rPr>
              <a:t>A continuous input space is when the input space does not consist of a fixed number of features, but an unbounded set</a:t>
            </a:r>
            <a:r>
              <a:rPr lang="en" sz="1200">
                <a:solidFill>
                  <a:schemeClr val="dk1"/>
                </a:solidFill>
              </a:rPr>
              <a:t>. In other words, when we cannot predetermine the features.</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Let’s take fruit for an example, you probably could come up with an exhaustive list of types of fruits and their varieties, their shapes, textures and colors. But this is actually a continuous input space. Let’s just simply start with the fact that growers continuously breed (engineer) new varieties, which you could not anticipate. Let’s consider all the environmental conditions that the image may appear in, a kitchen, a garden, a commercial field, a warehouse, a grocery store, a kid’s school lunch --at some point, you could not anticipate all the environments. Let’s consider all the conditions of the fruit that may appear in the image, flowering stage, ripening stage, sliced, prepared, rottening, insect damaged, diseased, partially eaten --at some point, you could not anticipate all the conditions.</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2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11" name="Shape 2111"/>
        <p:cNvGrpSpPr/>
        <p:nvPr/>
      </p:nvGrpSpPr>
      <p:grpSpPr>
        <a:xfrm>
          <a:off x="0" y="0"/>
          <a:ext cx="0" cy="0"/>
          <a:chOff x="0" y="0"/>
          <a:chExt cx="0" cy="0"/>
        </a:xfrm>
      </p:grpSpPr>
      <p:sp>
        <p:nvSpPr>
          <p:cNvPr id="2112" name="Google Shape;2112;p273"/>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Training Prep</a:t>
            </a:r>
            <a:r>
              <a:rPr lang="en">
                <a:solidFill>
                  <a:srgbClr val="38761D"/>
                </a:solidFill>
              </a:rPr>
              <a:t> &amp; Hyperparameter Tuning</a:t>
            </a:r>
            <a:endParaRPr>
              <a:solidFill>
                <a:srgbClr val="38761D"/>
              </a:solidFill>
            </a:endParaRPr>
          </a:p>
        </p:txBody>
      </p:sp>
      <p:pic>
        <p:nvPicPr>
          <p:cNvPr id="2113" name="Google Shape;2113;p273"/>
          <p:cNvPicPr preferRelativeResize="0"/>
          <p:nvPr/>
        </p:nvPicPr>
        <p:blipFill>
          <a:blip r:embed="rId3">
            <a:alphaModFix/>
          </a:blip>
          <a:stretch>
            <a:fillRect/>
          </a:stretch>
        </p:blipFill>
        <p:spPr>
          <a:xfrm>
            <a:off x="0" y="0"/>
            <a:ext cx="1466275" cy="730575"/>
          </a:xfrm>
          <a:prstGeom prst="rect">
            <a:avLst/>
          </a:prstGeom>
          <a:noFill/>
          <a:ln>
            <a:noFill/>
          </a:ln>
        </p:spPr>
      </p:pic>
      <p:sp>
        <p:nvSpPr>
          <p:cNvPr id="2114" name="Google Shape;2114;p273"/>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Continuous (vs. Discrete) Input Space</a:t>
            </a:r>
            <a:endParaRPr b="1"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b="1" lang="en" sz="1200">
                <a:solidFill>
                  <a:srgbClr val="0000FF"/>
                </a:solidFill>
              </a:rPr>
              <a:t>Humans are very good at solving problems when the input space is discrete</a:t>
            </a:r>
            <a:r>
              <a:rPr lang="en" sz="1200">
                <a:solidFill>
                  <a:schemeClr val="dk1"/>
                </a:solidFill>
              </a:rPr>
              <a:t>. A discrete input space is when we have a fixed number of features, such as was described in our polygon recognition problem. </a:t>
            </a:r>
            <a:r>
              <a:rPr b="1" lang="en" sz="1200">
                <a:solidFill>
                  <a:srgbClr val="0000FF"/>
                </a:solidFill>
              </a:rPr>
              <a:t>A continuous input space is when the input space does not consist of a fixed number of features, but an unbounded set</a:t>
            </a:r>
            <a:r>
              <a:rPr lang="en" sz="1200">
                <a:solidFill>
                  <a:schemeClr val="dk1"/>
                </a:solidFill>
              </a:rPr>
              <a:t>. In other words, when we cannot predetermine the features.</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rPr lang="en" sz="1200">
                <a:solidFill>
                  <a:schemeClr val="dk1"/>
                </a:solidFill>
              </a:rPr>
              <a:t>Let’s take fruit for an example, you probably could come up with an exhaustive list of types of fruits and their varieties, their shapes, textures and colors. But this is actually a continuous input space. Let’s just simply start with the fact that growers continuously breed (engineer) new varieties, which you could not anticipate. Let’s consider all the environmental conditions that the image may appear in, a kitchen, a garden, a commercial field, a warehouse, a grocery store, a kid’s school lunch --at some point, you could not anticipate all the environments. Let’s consider all the conditions of the fruit that may appear in the image, flowering stage, ripening stage, sliced, prepared, rottening, insect damaged, diseased, partially eaten --at some point, you could not anticipate all the conditions.</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2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18" name="Shape 2118"/>
        <p:cNvGrpSpPr/>
        <p:nvPr/>
      </p:nvGrpSpPr>
      <p:grpSpPr>
        <a:xfrm>
          <a:off x="0" y="0"/>
          <a:ext cx="0" cy="0"/>
          <a:chOff x="0" y="0"/>
          <a:chExt cx="0" cy="0"/>
        </a:xfrm>
      </p:grpSpPr>
      <p:sp>
        <p:nvSpPr>
          <p:cNvPr id="2119" name="Google Shape;2119;p274"/>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Training Prep &amp; Hyperparameter Tuning</a:t>
            </a:r>
            <a:endParaRPr>
              <a:solidFill>
                <a:srgbClr val="38761D"/>
              </a:solidFill>
            </a:endParaRPr>
          </a:p>
        </p:txBody>
      </p:sp>
      <p:pic>
        <p:nvPicPr>
          <p:cNvPr id="2120" name="Google Shape;2120;p274"/>
          <p:cNvPicPr preferRelativeResize="0"/>
          <p:nvPr/>
        </p:nvPicPr>
        <p:blipFill>
          <a:blip r:embed="rId3">
            <a:alphaModFix/>
          </a:blip>
          <a:stretch>
            <a:fillRect/>
          </a:stretch>
        </p:blipFill>
        <p:spPr>
          <a:xfrm>
            <a:off x="0" y="0"/>
            <a:ext cx="1466275" cy="730575"/>
          </a:xfrm>
          <a:prstGeom prst="rect">
            <a:avLst/>
          </a:prstGeom>
          <a:noFill/>
          <a:ln>
            <a:noFill/>
          </a:ln>
        </p:spPr>
      </p:pic>
      <p:sp>
        <p:nvSpPr>
          <p:cNvPr id="2121" name="Google Shape;2121;p274"/>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Non-Linearity</a:t>
            </a:r>
            <a:endParaRPr b="1"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Most algorithms</a:t>
            </a:r>
            <a:r>
              <a:rPr b="1" lang="en" sz="1200">
                <a:solidFill>
                  <a:srgbClr val="0000FF"/>
                </a:solidFill>
              </a:rPr>
              <a:t> before machine learning, solved problems that either were all or very close to having some form of a linear relationship between the inputs and outputs</a:t>
            </a:r>
            <a:r>
              <a:rPr lang="en" sz="1200">
                <a:solidFill>
                  <a:schemeClr val="dk1"/>
                </a:solidFill>
              </a:rPr>
              <a:t>. Classical use of linear and logistic regression, and decision trees were used on problems that had low dimensionality in the input space and high level of linearity, where the linearity could be expressed as a polynomial equation.</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b="1" lang="en" sz="1200">
                <a:solidFill>
                  <a:srgbClr val="0000FF"/>
                </a:solidFill>
              </a:rPr>
              <a:t>Algorithms which have high non-linearity cannot be expressed as a polynomial equation</a:t>
            </a:r>
            <a:r>
              <a:rPr lang="en" sz="1200">
                <a:solidFill>
                  <a:schemeClr val="dk1"/>
                </a:solidFill>
              </a:rPr>
              <a:t>. Instead, the algorithm needs to be </a:t>
            </a:r>
            <a:r>
              <a:rPr b="1" lang="en" sz="1200">
                <a:solidFill>
                  <a:srgbClr val="0000FF"/>
                </a:solidFill>
              </a:rPr>
              <a:t>decomposed into segments of linearity and then combined through activation functions</a:t>
            </a:r>
            <a:r>
              <a:rPr lang="en" sz="1200">
                <a:solidFill>
                  <a:schemeClr val="dk1"/>
                </a:solidFill>
              </a:rPr>
              <a:t>. With large datasets and increase in computing power, deep learning methods can be used to train a model to learn this decomposition and relationships (activations) between within the decomposition, which are typically represented as filters, weights and biases.</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2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25" name="Shape 2125"/>
        <p:cNvGrpSpPr/>
        <p:nvPr/>
      </p:nvGrpSpPr>
      <p:grpSpPr>
        <a:xfrm>
          <a:off x="0" y="0"/>
          <a:ext cx="0" cy="0"/>
          <a:chOff x="0" y="0"/>
          <a:chExt cx="0" cy="0"/>
        </a:xfrm>
      </p:grpSpPr>
      <p:sp>
        <p:nvSpPr>
          <p:cNvPr id="2126" name="Google Shape;2126;p275"/>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Training Preparation</a:t>
            </a:r>
            <a:endParaRPr>
              <a:solidFill>
                <a:srgbClr val="38761D"/>
              </a:solidFill>
            </a:endParaRPr>
          </a:p>
        </p:txBody>
      </p:sp>
      <p:pic>
        <p:nvPicPr>
          <p:cNvPr id="2127" name="Google Shape;2127;p275"/>
          <p:cNvPicPr preferRelativeResize="0"/>
          <p:nvPr/>
        </p:nvPicPr>
        <p:blipFill>
          <a:blip r:embed="rId3">
            <a:alphaModFix/>
          </a:blip>
          <a:stretch>
            <a:fillRect/>
          </a:stretch>
        </p:blipFill>
        <p:spPr>
          <a:xfrm>
            <a:off x="0" y="0"/>
            <a:ext cx="1466275" cy="730575"/>
          </a:xfrm>
          <a:prstGeom prst="rect">
            <a:avLst/>
          </a:prstGeom>
          <a:noFill/>
          <a:ln>
            <a:noFill/>
          </a:ln>
        </p:spPr>
      </p:pic>
      <p:sp>
        <p:nvSpPr>
          <p:cNvPr id="2128" name="Google Shape;2128;p275"/>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Training Steps</a:t>
            </a:r>
            <a:endParaRPr b="1">
              <a:solidFill>
                <a:srgbClr val="434343"/>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When training a model, the following steps are typically followed:</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304800" lvl="0" marL="457200" rtl="0" algn="l">
              <a:lnSpc>
                <a:spcPct val="115000"/>
              </a:lnSpc>
              <a:spcBef>
                <a:spcPts val="0"/>
              </a:spcBef>
              <a:spcAft>
                <a:spcPts val="0"/>
              </a:spcAft>
              <a:buClr>
                <a:schemeClr val="dk1"/>
              </a:buClr>
              <a:buSzPts val="1200"/>
              <a:buAutoNum type="arabicPeriod"/>
            </a:pPr>
            <a:r>
              <a:rPr lang="en" sz="1200">
                <a:solidFill>
                  <a:schemeClr val="dk1"/>
                </a:solidFill>
              </a:rPr>
              <a:t>Split the dataset into training, eval (validation) and test.</a:t>
            </a:r>
            <a:endParaRPr sz="1200">
              <a:solidFill>
                <a:schemeClr val="dk1"/>
              </a:solidFill>
            </a:endParaRPr>
          </a:p>
          <a:p>
            <a:pPr indent="-304800" lvl="0" marL="457200" rtl="0" algn="l">
              <a:lnSpc>
                <a:spcPct val="115000"/>
              </a:lnSpc>
              <a:spcBef>
                <a:spcPts val="0"/>
              </a:spcBef>
              <a:spcAft>
                <a:spcPts val="0"/>
              </a:spcAft>
              <a:buClr>
                <a:schemeClr val="dk1"/>
              </a:buClr>
              <a:buSzPts val="1200"/>
              <a:buAutoNum type="arabicPeriod"/>
            </a:pPr>
            <a:r>
              <a:rPr lang="en" sz="1200">
                <a:solidFill>
                  <a:schemeClr val="dk1"/>
                </a:solidFill>
              </a:rPr>
              <a:t>Repeat</a:t>
            </a:r>
            <a:endParaRPr sz="1200">
              <a:solidFill>
                <a:schemeClr val="dk1"/>
              </a:solidFill>
            </a:endParaRPr>
          </a:p>
          <a:p>
            <a:pPr indent="-304800" lvl="1" marL="914400" rtl="0" algn="l">
              <a:lnSpc>
                <a:spcPct val="115000"/>
              </a:lnSpc>
              <a:spcBef>
                <a:spcPts val="0"/>
              </a:spcBef>
              <a:spcAft>
                <a:spcPts val="0"/>
              </a:spcAft>
              <a:buClr>
                <a:schemeClr val="dk1"/>
              </a:buClr>
              <a:buSzPts val="1200"/>
              <a:buAutoNum type="alphaLcPeriod"/>
            </a:pPr>
            <a:r>
              <a:rPr lang="en" sz="1200">
                <a:solidFill>
                  <a:schemeClr val="dk1"/>
                </a:solidFill>
              </a:rPr>
              <a:t>Set hyperparameters like batch size and learning rate.</a:t>
            </a:r>
            <a:endParaRPr sz="1200">
              <a:solidFill>
                <a:schemeClr val="dk1"/>
              </a:solidFill>
            </a:endParaRPr>
          </a:p>
          <a:p>
            <a:pPr indent="-304800" lvl="1" marL="914400" rtl="0" algn="l">
              <a:lnSpc>
                <a:spcPct val="115000"/>
              </a:lnSpc>
              <a:spcBef>
                <a:spcPts val="0"/>
              </a:spcBef>
              <a:spcAft>
                <a:spcPts val="0"/>
              </a:spcAft>
              <a:buClr>
                <a:schemeClr val="dk1"/>
              </a:buClr>
              <a:buSzPts val="1200"/>
              <a:buAutoNum type="alphaLcPeriod"/>
            </a:pPr>
            <a:r>
              <a:rPr lang="en" sz="1200">
                <a:solidFill>
                  <a:schemeClr val="dk1"/>
                </a:solidFill>
              </a:rPr>
              <a:t>Repeat:</a:t>
            </a:r>
            <a:endParaRPr sz="1200">
              <a:solidFill>
                <a:schemeClr val="dk1"/>
              </a:solidFill>
            </a:endParaRPr>
          </a:p>
          <a:p>
            <a:pPr indent="-304800" lvl="2" marL="1371600" rtl="0" algn="l">
              <a:lnSpc>
                <a:spcPct val="115000"/>
              </a:lnSpc>
              <a:spcBef>
                <a:spcPts val="0"/>
              </a:spcBef>
              <a:spcAft>
                <a:spcPts val="0"/>
              </a:spcAft>
              <a:buClr>
                <a:schemeClr val="dk1"/>
              </a:buClr>
              <a:buSzPts val="1200"/>
              <a:buAutoNum type="romanLcPeriod"/>
            </a:pPr>
            <a:r>
              <a:rPr lang="en" sz="1200">
                <a:solidFill>
                  <a:schemeClr val="dk1"/>
                </a:solidFill>
              </a:rPr>
              <a:t>Shuffle the training data.</a:t>
            </a:r>
            <a:endParaRPr sz="1200">
              <a:solidFill>
                <a:schemeClr val="dk1"/>
              </a:solidFill>
            </a:endParaRPr>
          </a:p>
          <a:p>
            <a:pPr indent="-304800" lvl="2" marL="1371600" rtl="0" algn="l">
              <a:lnSpc>
                <a:spcPct val="115000"/>
              </a:lnSpc>
              <a:spcBef>
                <a:spcPts val="0"/>
              </a:spcBef>
              <a:spcAft>
                <a:spcPts val="0"/>
              </a:spcAft>
              <a:buClr>
                <a:schemeClr val="dk1"/>
              </a:buClr>
              <a:buSzPts val="1200"/>
              <a:buAutoNum type="romanLcPeriod"/>
            </a:pPr>
            <a:r>
              <a:rPr lang="en" sz="1200">
                <a:solidFill>
                  <a:schemeClr val="dk1"/>
                </a:solidFill>
              </a:rPr>
              <a:t>Feed the training data through the neural network (epoch).</a:t>
            </a:r>
            <a:endParaRPr sz="1200">
              <a:solidFill>
                <a:schemeClr val="dk1"/>
              </a:solidFill>
            </a:endParaRPr>
          </a:p>
          <a:p>
            <a:pPr indent="-304800" lvl="2" marL="1371600" rtl="0" algn="l">
              <a:lnSpc>
                <a:spcPct val="115000"/>
              </a:lnSpc>
              <a:spcBef>
                <a:spcPts val="0"/>
              </a:spcBef>
              <a:spcAft>
                <a:spcPts val="0"/>
              </a:spcAft>
              <a:buClr>
                <a:schemeClr val="dk1"/>
              </a:buClr>
              <a:buSzPts val="1200"/>
              <a:buAutoNum type="romanLcPeriod"/>
            </a:pPr>
            <a:r>
              <a:rPr lang="en" sz="1200">
                <a:solidFill>
                  <a:schemeClr val="dk1"/>
                </a:solidFill>
              </a:rPr>
              <a:t>Measure accuracy of the model on the train and eval data per epoch.</a:t>
            </a:r>
            <a:endParaRPr sz="1200">
              <a:solidFill>
                <a:schemeClr val="dk1"/>
              </a:solidFill>
            </a:endParaRPr>
          </a:p>
          <a:p>
            <a:pPr indent="-304800" lvl="2" marL="1371600" rtl="0" algn="l">
              <a:lnSpc>
                <a:spcPct val="115000"/>
              </a:lnSpc>
              <a:spcBef>
                <a:spcPts val="0"/>
              </a:spcBef>
              <a:spcAft>
                <a:spcPts val="0"/>
              </a:spcAft>
              <a:buClr>
                <a:schemeClr val="dk1"/>
              </a:buClr>
              <a:buSzPts val="1200"/>
              <a:buAutoNum type="romanLcPeriod"/>
            </a:pPr>
            <a:r>
              <a:rPr lang="en" sz="1200">
                <a:solidFill>
                  <a:schemeClr val="dk1"/>
                </a:solidFill>
              </a:rPr>
              <a:t>Monitor for convergence.</a:t>
            </a:r>
            <a:endParaRPr sz="1200">
              <a:solidFill>
                <a:schemeClr val="dk1"/>
              </a:solidFill>
            </a:endParaRPr>
          </a:p>
          <a:p>
            <a:pPr indent="-304800" lvl="1" marL="914400" rtl="0" algn="l">
              <a:lnSpc>
                <a:spcPct val="115000"/>
              </a:lnSpc>
              <a:spcBef>
                <a:spcPts val="0"/>
              </a:spcBef>
              <a:spcAft>
                <a:spcPts val="0"/>
              </a:spcAft>
              <a:buClr>
                <a:schemeClr val="dk1"/>
              </a:buClr>
              <a:buSzPts val="1200"/>
              <a:buAutoNum type="alphaLcPeriod"/>
            </a:pPr>
            <a:r>
              <a:rPr lang="en" sz="1200">
                <a:solidFill>
                  <a:schemeClr val="dk1"/>
                </a:solidFill>
              </a:rPr>
              <a:t>If targets for rate of convergence and accuracy are sufficient, stop training.</a:t>
            </a:r>
            <a:endParaRPr sz="1200">
              <a:solidFill>
                <a:schemeClr val="dk1"/>
              </a:solidFill>
            </a:endParaRPr>
          </a:p>
          <a:p>
            <a:pPr indent="-304800" lvl="0" marL="457200" rtl="0" algn="l">
              <a:lnSpc>
                <a:spcPct val="115000"/>
              </a:lnSpc>
              <a:spcBef>
                <a:spcPts val="0"/>
              </a:spcBef>
              <a:spcAft>
                <a:spcPts val="0"/>
              </a:spcAft>
              <a:buClr>
                <a:schemeClr val="dk1"/>
              </a:buClr>
              <a:buSzPts val="1200"/>
              <a:buAutoNum type="arabicPeriod"/>
            </a:pPr>
            <a:r>
              <a:rPr lang="en" sz="1200">
                <a:solidFill>
                  <a:schemeClr val="dk1"/>
                </a:solidFill>
              </a:rPr>
              <a:t>Measure final accuracy with the test data.</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2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32" name="Shape 2132"/>
        <p:cNvGrpSpPr/>
        <p:nvPr/>
      </p:nvGrpSpPr>
      <p:grpSpPr>
        <a:xfrm>
          <a:off x="0" y="0"/>
          <a:ext cx="0" cy="0"/>
          <a:chOff x="0" y="0"/>
          <a:chExt cx="0" cy="0"/>
        </a:xfrm>
      </p:grpSpPr>
      <p:sp>
        <p:nvSpPr>
          <p:cNvPr id="2133" name="Google Shape;2133;p276"/>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Training Preparation - Splitting</a:t>
            </a:r>
            <a:endParaRPr>
              <a:solidFill>
                <a:srgbClr val="38761D"/>
              </a:solidFill>
            </a:endParaRPr>
          </a:p>
        </p:txBody>
      </p:sp>
      <p:pic>
        <p:nvPicPr>
          <p:cNvPr id="2134" name="Google Shape;2134;p276"/>
          <p:cNvPicPr preferRelativeResize="0"/>
          <p:nvPr/>
        </p:nvPicPr>
        <p:blipFill>
          <a:blip r:embed="rId3">
            <a:alphaModFix/>
          </a:blip>
          <a:stretch>
            <a:fillRect/>
          </a:stretch>
        </p:blipFill>
        <p:spPr>
          <a:xfrm>
            <a:off x="0" y="0"/>
            <a:ext cx="1466275" cy="730575"/>
          </a:xfrm>
          <a:prstGeom prst="rect">
            <a:avLst/>
          </a:prstGeom>
          <a:noFill/>
          <a:ln>
            <a:noFill/>
          </a:ln>
        </p:spPr>
      </p:pic>
      <p:sp>
        <p:nvSpPr>
          <p:cNvPr id="2135" name="Google Shape;2135;p276"/>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Splitting the Dataset</a:t>
            </a:r>
            <a:br>
              <a:rPr b="1" lang="en" sz="1200">
                <a:solidFill>
                  <a:srgbClr val="666666"/>
                </a:solidFill>
              </a:rPr>
            </a:br>
            <a:endParaRPr b="1" sz="1350">
              <a:solidFill>
                <a:srgbClr val="666666"/>
              </a:solidFill>
            </a:endParaRPr>
          </a:p>
          <a:p>
            <a:pPr indent="0" lvl="0" marL="0" rtl="0" algn="l">
              <a:lnSpc>
                <a:spcPct val="115000"/>
              </a:lnSpc>
              <a:spcBef>
                <a:spcPts val="0"/>
              </a:spcBef>
              <a:spcAft>
                <a:spcPts val="0"/>
              </a:spcAft>
              <a:buNone/>
            </a:pPr>
            <a:r>
              <a:rPr lang="en" sz="1200">
                <a:solidFill>
                  <a:schemeClr val="dk1"/>
                </a:solidFill>
              </a:rPr>
              <a:t>Prior to training the model, the [preprocessed] dataset needs to be split into training and test data, </a:t>
            </a:r>
            <a:r>
              <a:rPr b="1" lang="en" sz="1200">
                <a:solidFill>
                  <a:srgbClr val="0000FF"/>
                </a:solidFill>
              </a:rPr>
              <a:t>where a larger portion of the dataset will be used only for training, and a smaller portion only for testing</a:t>
            </a:r>
            <a:r>
              <a:rPr lang="en" sz="1200">
                <a:solidFill>
                  <a:schemeClr val="dk1"/>
                </a:solidFill>
              </a:rPr>
              <a:t>. The later, test, is sometimes referred to as the holdout set.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b="1" lang="en" sz="1200">
                <a:solidFill>
                  <a:srgbClr val="0000FF"/>
                </a:solidFill>
              </a:rPr>
              <a:t>In some cases, a portion of the training data is further split off into an eval data, which is sometimes referred to as validation data.</a:t>
            </a:r>
            <a:r>
              <a:rPr lang="en" sz="1200">
                <a:solidFill>
                  <a:schemeClr val="dk1"/>
                </a:solidFill>
              </a:rPr>
              <a:t>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457200" rtl="0" algn="l">
              <a:lnSpc>
                <a:spcPct val="115000"/>
              </a:lnSpc>
              <a:spcBef>
                <a:spcPts val="0"/>
              </a:spcBef>
              <a:spcAft>
                <a:spcPts val="0"/>
              </a:spcAft>
              <a:buNone/>
            </a:pPr>
            <a:r>
              <a:rPr lang="en" sz="1200">
                <a:solidFill>
                  <a:schemeClr val="dk1"/>
                </a:solidFill>
              </a:rPr>
              <a:t>When the training data is large, typically a prior split is made for the eval data. The same eval data is then used at the end of each epoch to estimate what the accuracy will be on the test data; t</a:t>
            </a:r>
            <a:r>
              <a:rPr lang="en" sz="1200" u="sng">
                <a:solidFill>
                  <a:schemeClr val="dk1"/>
                </a:solidFill>
              </a:rPr>
              <a:t>hus the eval data is never used as part of the training</a:t>
            </a:r>
            <a:r>
              <a:rPr lang="en" sz="1200">
                <a:solidFill>
                  <a:schemeClr val="dk1"/>
                </a:solidFill>
              </a:rPr>
              <a:t>.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457200" rtl="0" algn="l">
              <a:lnSpc>
                <a:spcPct val="115000"/>
              </a:lnSpc>
              <a:spcBef>
                <a:spcPts val="0"/>
              </a:spcBef>
              <a:spcAft>
                <a:spcPts val="0"/>
              </a:spcAft>
              <a:buNone/>
            </a:pPr>
            <a:r>
              <a:rPr lang="en" sz="1200">
                <a:solidFill>
                  <a:schemeClr val="dk1"/>
                </a:solidFill>
              </a:rPr>
              <a:t>When the training data is small, a different random portion of the training data is used for validation per epoch, which is referred to </a:t>
            </a:r>
            <a:r>
              <a:rPr b="1" lang="en" sz="1200">
                <a:solidFill>
                  <a:srgbClr val="0000FF"/>
                </a:solidFill>
              </a:rPr>
              <a:t>cross-validation</a:t>
            </a:r>
            <a:r>
              <a:rPr lang="en" sz="1200">
                <a:solidFill>
                  <a:schemeClr val="dk1"/>
                </a:solidFill>
              </a:rPr>
              <a:t> or rotation-estimation. In this case,</a:t>
            </a:r>
            <a:r>
              <a:rPr lang="en" sz="1200" u="sng">
                <a:solidFill>
                  <a:schemeClr val="dk1"/>
                </a:solidFill>
              </a:rPr>
              <a:t> eval data is used during training, but not on the specific epoch</a:t>
            </a:r>
            <a:r>
              <a:rPr lang="en" sz="1200">
                <a:solidFill>
                  <a:schemeClr val="dk1"/>
                </a:solidFill>
              </a:rPr>
              <a:t> that it is used to estimate the accuracy on the test data.</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2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39" name="Shape 2139"/>
        <p:cNvGrpSpPr/>
        <p:nvPr/>
      </p:nvGrpSpPr>
      <p:grpSpPr>
        <a:xfrm>
          <a:off x="0" y="0"/>
          <a:ext cx="0" cy="0"/>
          <a:chOff x="0" y="0"/>
          <a:chExt cx="0" cy="0"/>
        </a:xfrm>
      </p:grpSpPr>
      <p:sp>
        <p:nvSpPr>
          <p:cNvPr id="2140" name="Google Shape;2140;p277"/>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Training Preparation - Shuffling</a:t>
            </a:r>
            <a:endParaRPr>
              <a:solidFill>
                <a:srgbClr val="38761D"/>
              </a:solidFill>
            </a:endParaRPr>
          </a:p>
        </p:txBody>
      </p:sp>
      <p:pic>
        <p:nvPicPr>
          <p:cNvPr id="2141" name="Google Shape;2141;p277"/>
          <p:cNvPicPr preferRelativeResize="0"/>
          <p:nvPr/>
        </p:nvPicPr>
        <p:blipFill>
          <a:blip r:embed="rId3">
            <a:alphaModFix/>
          </a:blip>
          <a:stretch>
            <a:fillRect/>
          </a:stretch>
        </p:blipFill>
        <p:spPr>
          <a:xfrm>
            <a:off x="0" y="0"/>
            <a:ext cx="1466275" cy="730575"/>
          </a:xfrm>
          <a:prstGeom prst="rect">
            <a:avLst/>
          </a:prstGeom>
          <a:noFill/>
          <a:ln>
            <a:noFill/>
          </a:ln>
        </p:spPr>
      </p:pic>
      <p:sp>
        <p:nvSpPr>
          <p:cNvPr id="2142" name="Google Shape;2142;p277"/>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b="1" lang="en" sz="1200">
                <a:solidFill>
                  <a:schemeClr val="dk1"/>
                </a:solidFill>
              </a:rPr>
              <a:t>Shuffling</a:t>
            </a:r>
            <a:endParaRPr i="1" sz="11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1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When a dataset is split, </a:t>
            </a:r>
            <a:r>
              <a:rPr b="1" lang="en" sz="1200">
                <a:solidFill>
                  <a:srgbClr val="0000FF"/>
                </a:solidFill>
              </a:rPr>
              <a:t>both the training and test data should have the same probability distribution of the labels</a:t>
            </a:r>
            <a:r>
              <a:rPr lang="en" sz="1200">
                <a:solidFill>
                  <a:schemeClr val="dk1"/>
                </a:solidFill>
              </a:rPr>
              <a:t> (classes). For example, if 10% of the data is of label A, then both the training and test data should contain 10% of label A.</a:t>
            </a:r>
            <a:endParaRPr sz="12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u="sng">
                <a:solidFill>
                  <a:schemeClr val="dk1"/>
                </a:solidFill>
              </a:rPr>
              <a:t>A common mistake is to make an arbitrary split of the dataset</a:t>
            </a:r>
            <a:r>
              <a:rPr lang="en" sz="1200">
                <a:solidFill>
                  <a:schemeClr val="dk1"/>
                </a:solidFill>
              </a:rPr>
              <a:t>. It’s not uncommon for datasets to be sequentially ordered by labels. For example, consider a dataset where all the data for label A comes first, then followed by label B, then label C, and so forth. If you made an arbitrary split, say the first 80% of the data is training and the last 20% is test, the training and test will not have the same probability distribution. Worse yet, it’s possible that some labels in the test won’t appear in the train (not learned) and some labels in train won’t appear in test (not verified).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pic>
        <p:nvPicPr>
          <p:cNvPr id="2143" name="Google Shape;2143;p277"/>
          <p:cNvPicPr preferRelativeResize="0"/>
          <p:nvPr/>
        </p:nvPicPr>
        <p:blipFill>
          <a:blip r:embed="rId4">
            <a:alphaModFix/>
          </a:blip>
          <a:stretch>
            <a:fillRect/>
          </a:stretch>
        </p:blipFill>
        <p:spPr>
          <a:xfrm>
            <a:off x="1703175" y="3157575"/>
            <a:ext cx="5943600" cy="1600200"/>
          </a:xfrm>
          <a:prstGeom prst="rect">
            <a:avLst/>
          </a:prstGeom>
          <a:noFill/>
          <a:ln>
            <a:noFill/>
          </a:ln>
        </p:spPr>
      </p:pic>
    </p:spTree>
  </p:cSld>
  <p:clrMapOvr>
    <a:masterClrMapping/>
  </p:clrMapOvr>
</p:sld>
</file>

<file path=ppt/slides/slide2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47" name="Shape 2147"/>
        <p:cNvGrpSpPr/>
        <p:nvPr/>
      </p:nvGrpSpPr>
      <p:grpSpPr>
        <a:xfrm>
          <a:off x="0" y="0"/>
          <a:ext cx="0" cy="0"/>
          <a:chOff x="0" y="0"/>
          <a:chExt cx="0" cy="0"/>
        </a:xfrm>
      </p:grpSpPr>
      <p:sp>
        <p:nvSpPr>
          <p:cNvPr id="2148" name="Google Shape;2148;p278"/>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Training Preparation - Stratification</a:t>
            </a:r>
            <a:endParaRPr>
              <a:solidFill>
                <a:srgbClr val="38761D"/>
              </a:solidFill>
            </a:endParaRPr>
          </a:p>
        </p:txBody>
      </p:sp>
      <p:pic>
        <p:nvPicPr>
          <p:cNvPr id="2149" name="Google Shape;2149;p278"/>
          <p:cNvPicPr preferRelativeResize="0"/>
          <p:nvPr/>
        </p:nvPicPr>
        <p:blipFill>
          <a:blip r:embed="rId3">
            <a:alphaModFix/>
          </a:blip>
          <a:stretch>
            <a:fillRect/>
          </a:stretch>
        </p:blipFill>
        <p:spPr>
          <a:xfrm>
            <a:off x="0" y="0"/>
            <a:ext cx="1466275" cy="730575"/>
          </a:xfrm>
          <a:prstGeom prst="rect">
            <a:avLst/>
          </a:prstGeom>
          <a:noFill/>
          <a:ln>
            <a:noFill/>
          </a:ln>
        </p:spPr>
      </p:pic>
      <p:sp>
        <p:nvSpPr>
          <p:cNvPr id="2150" name="Google Shape;2150;p278"/>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Stratification</a:t>
            </a:r>
            <a:endParaRPr i="1"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The common practice is to randomly shuffle the dataset prior to splitting. If the </a:t>
            </a:r>
            <a:r>
              <a:rPr b="1" lang="en" sz="1200">
                <a:solidFill>
                  <a:srgbClr val="0000FF"/>
                </a:solidFill>
              </a:rPr>
              <a:t>dataset is sufficiently large, a random shuffle should produce a probability distribution of the labels that is the same in the training and test data</a:t>
            </a:r>
            <a:r>
              <a:rPr lang="en" sz="1200">
                <a:solidFill>
                  <a:schemeClr val="dk1"/>
                </a:solidFill>
              </a:rPr>
              <a:t>.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When the </a:t>
            </a:r>
            <a:r>
              <a:rPr b="1" lang="en" sz="1200">
                <a:solidFill>
                  <a:srgbClr val="0000FF"/>
                </a:solidFill>
              </a:rPr>
              <a:t>dataset is too small</a:t>
            </a:r>
            <a:r>
              <a:rPr lang="en" sz="1200">
                <a:solidFill>
                  <a:schemeClr val="dk1"/>
                </a:solidFill>
              </a:rPr>
              <a:t> to maintain an equal probability distribution between train and test with a random shuffle, it is a common practice to</a:t>
            </a:r>
            <a:r>
              <a:rPr b="1" lang="en" sz="1200">
                <a:solidFill>
                  <a:srgbClr val="0000FF"/>
                </a:solidFill>
              </a:rPr>
              <a:t> stratify the data prior to randomly shuffling</a:t>
            </a:r>
            <a:r>
              <a:rPr lang="en" sz="1200">
                <a:solidFill>
                  <a:schemeClr val="dk1"/>
                </a:solidFill>
              </a:rPr>
              <a:t>.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457200" rtl="0" algn="l">
              <a:lnSpc>
                <a:spcPct val="115000"/>
              </a:lnSpc>
              <a:spcBef>
                <a:spcPts val="0"/>
              </a:spcBef>
              <a:spcAft>
                <a:spcPts val="0"/>
              </a:spcAft>
              <a:buNone/>
            </a:pPr>
            <a:r>
              <a:rPr lang="en" sz="1200">
                <a:solidFill>
                  <a:schemeClr val="dk1"/>
                </a:solidFill>
              </a:rPr>
              <a:t>In this case, the data is partitioned into bins by label (stratify), and then random selections are made from the bin according to the probability distribution for the training data. The remaining unselected data becomes the test data.</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2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54" name="Shape 2154"/>
        <p:cNvGrpSpPr/>
        <p:nvPr/>
      </p:nvGrpSpPr>
      <p:grpSpPr>
        <a:xfrm>
          <a:off x="0" y="0"/>
          <a:ext cx="0" cy="0"/>
          <a:chOff x="0" y="0"/>
          <a:chExt cx="0" cy="0"/>
        </a:xfrm>
      </p:grpSpPr>
      <p:sp>
        <p:nvSpPr>
          <p:cNvPr id="2155" name="Google Shape;2155;p279"/>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Training Preparation - CSV File</a:t>
            </a:r>
            <a:endParaRPr>
              <a:solidFill>
                <a:srgbClr val="38761D"/>
              </a:solidFill>
            </a:endParaRPr>
          </a:p>
        </p:txBody>
      </p:sp>
      <p:pic>
        <p:nvPicPr>
          <p:cNvPr id="2156" name="Google Shape;2156;p279"/>
          <p:cNvPicPr preferRelativeResize="0"/>
          <p:nvPr/>
        </p:nvPicPr>
        <p:blipFill>
          <a:blip r:embed="rId3">
            <a:alphaModFix/>
          </a:blip>
          <a:stretch>
            <a:fillRect/>
          </a:stretch>
        </p:blipFill>
        <p:spPr>
          <a:xfrm>
            <a:off x="0" y="0"/>
            <a:ext cx="1466275" cy="730575"/>
          </a:xfrm>
          <a:prstGeom prst="rect">
            <a:avLst/>
          </a:prstGeom>
          <a:noFill/>
          <a:ln>
            <a:noFill/>
          </a:ln>
        </p:spPr>
      </p:pic>
      <p:sp>
        <p:nvSpPr>
          <p:cNvPr id="2157" name="Google Shape;2157;p279"/>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Random Shuffling from a CSV File Listing</a:t>
            </a:r>
            <a:endParaRPr i="1"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If your </a:t>
            </a:r>
            <a:r>
              <a:rPr b="1" lang="en" sz="1200">
                <a:solidFill>
                  <a:srgbClr val="0000FF"/>
                </a:solidFill>
              </a:rPr>
              <a:t>processed image data is in a file listing, like a CSV or JSON format,</a:t>
            </a:r>
            <a:r>
              <a:rPr lang="en" sz="1200">
                <a:solidFill>
                  <a:schemeClr val="dk1"/>
                </a:solidFill>
              </a:rPr>
              <a:t> you can make an </a:t>
            </a:r>
            <a:r>
              <a:rPr b="1" lang="en" sz="1200">
                <a:solidFill>
                  <a:srgbClr val="0000FF"/>
                </a:solidFill>
              </a:rPr>
              <a:t>indirect index in memory to the file listing, and then randomly shuffle the in-memory index</a:t>
            </a:r>
            <a:r>
              <a:rPr lang="en" sz="1200">
                <a:solidFill>
                  <a:schemeClr val="dk1"/>
                </a:solidFill>
              </a:rPr>
              <a:t>. The code below demonstrates using an indirect index to randomly shuffle the dataset as a file listing in a CSV file.</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2158" name="Google Shape;2158;p279"/>
          <p:cNvGraphicFramePr/>
          <p:nvPr/>
        </p:nvGraphicFramePr>
        <p:xfrm>
          <a:off x="505550" y="2008313"/>
          <a:ext cx="3000000" cy="3000000"/>
        </p:xfrm>
        <a:graphic>
          <a:graphicData uri="http://schemas.openxmlformats.org/drawingml/2006/table">
            <a:tbl>
              <a:tblPr>
                <a:noFill/>
                <a:tableStyleId>{B919AB72-B1D8-40D2-A9E9-02AD8994AEB8}</a:tableStyleId>
              </a:tblPr>
              <a:tblGrid>
                <a:gridCol w="7862400"/>
              </a:tblGrid>
              <a:tr h="1212475">
                <a:tc>
                  <a:txBody>
                    <a:bodyPr>
                      <a:noAutofit/>
                    </a:bodyPr>
                    <a:lstStyle/>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import</a:t>
                      </a:r>
                      <a:r>
                        <a:rPr lang="en" sz="1000">
                          <a:latin typeface="Consolas"/>
                          <a:ea typeface="Consolas"/>
                          <a:cs typeface="Consolas"/>
                          <a:sym typeface="Consolas"/>
                        </a:rPr>
                        <a:t> random</a:t>
                      </a:r>
                      <a:endParaRPr sz="1000">
                        <a:latin typeface="Consolas"/>
                        <a:ea typeface="Consolas"/>
                        <a:cs typeface="Consolas"/>
                        <a:sym typeface="Consolas"/>
                      </a:endParaRPr>
                    </a:p>
                    <a:p>
                      <a:pPr indent="0" lvl="0" marL="0" rtl="0" algn="l">
                        <a:lnSpc>
                          <a:spcPct val="115000"/>
                        </a:lnSpc>
                        <a:spcBef>
                          <a:spcPts val="0"/>
                        </a:spcBef>
                        <a:spcAft>
                          <a:spcPts val="0"/>
                        </a:spcAft>
                        <a:buNone/>
                      </a:pPr>
                      <a:r>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open the CSV file and count (using sum) the number of lines, which equals the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number of samples</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with</a:t>
                      </a:r>
                      <a:r>
                        <a:rPr lang="en" sz="1000">
                          <a:latin typeface="Consolas"/>
                          <a:ea typeface="Consolas"/>
                          <a:cs typeface="Consolas"/>
                          <a:sym typeface="Consolas"/>
                        </a:rPr>
                        <a:t> open</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csv_file</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9C27B0"/>
                          </a:solidFill>
                          <a:latin typeface="Consolas"/>
                          <a:ea typeface="Consolas"/>
                          <a:cs typeface="Consolas"/>
                          <a:sym typeface="Consolas"/>
                        </a:rPr>
                        <a:t>as</a:t>
                      </a:r>
                      <a:r>
                        <a:rPr lang="en" sz="1000">
                          <a:latin typeface="Consolas"/>
                          <a:ea typeface="Consolas"/>
                          <a:cs typeface="Consolas"/>
                          <a:sym typeface="Consolas"/>
                        </a:rPr>
                        <a:t> f</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        nimages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sum</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latin typeface="Consolas"/>
                          <a:ea typeface="Consolas"/>
                          <a:cs typeface="Consolas"/>
                          <a:sym typeface="Consolas"/>
                        </a:rPr>
                        <a:t> </a:t>
                      </a:r>
                      <a:r>
                        <a:rPr lang="en" sz="1000">
                          <a:solidFill>
                            <a:srgbClr val="9C27B0"/>
                          </a:solidFill>
                          <a:latin typeface="Consolas"/>
                          <a:ea typeface="Consolas"/>
                          <a:cs typeface="Consolas"/>
                          <a:sym typeface="Consolas"/>
                        </a:rPr>
                        <a:t>for</a:t>
                      </a:r>
                      <a:r>
                        <a:rPr lang="en" sz="1000">
                          <a:latin typeface="Consolas"/>
                          <a:ea typeface="Consolas"/>
                          <a:cs typeface="Consolas"/>
                          <a:sym typeface="Consolas"/>
                        </a:rPr>
                        <a:t> line </a:t>
                      </a:r>
                      <a:r>
                        <a:rPr lang="en" sz="1000">
                          <a:solidFill>
                            <a:srgbClr val="9C27B0"/>
                          </a:solidFill>
                          <a:latin typeface="Consolas"/>
                          <a:ea typeface="Consolas"/>
                          <a:cs typeface="Consolas"/>
                          <a:sym typeface="Consolas"/>
                        </a:rPr>
                        <a:t>in</a:t>
                      </a:r>
                      <a:r>
                        <a:rPr lang="en" sz="1000">
                          <a:latin typeface="Consolas"/>
                          <a:ea typeface="Consolas"/>
                          <a:cs typeface="Consolas"/>
                          <a:sym typeface="Consolas"/>
                        </a:rPr>
                        <a:t> f</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        </a:t>
                      </a:r>
                      <a:r>
                        <a:rPr lang="en" sz="1000">
                          <a:solidFill>
                            <a:srgbClr val="455A64"/>
                          </a:solidFill>
                          <a:latin typeface="Consolas"/>
                          <a:ea typeface="Consolas"/>
                          <a:cs typeface="Consolas"/>
                          <a:sym typeface="Consolas"/>
                        </a:rPr>
                        <a:t># subtract one from the total count if the first line in CSV file is a header</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        </a:t>
                      </a:r>
                      <a:r>
                        <a:rPr lang="en" sz="1000">
                          <a:solidFill>
                            <a:srgbClr val="9C27B0"/>
                          </a:solidFill>
                          <a:latin typeface="Consolas"/>
                          <a:ea typeface="Consolas"/>
                          <a:cs typeface="Consolas"/>
                          <a:sym typeface="Consolas"/>
                        </a:rPr>
                        <a:t>if</a:t>
                      </a:r>
                      <a:r>
                        <a:rPr lang="en" sz="1000">
                          <a:latin typeface="Consolas"/>
                          <a:ea typeface="Consolas"/>
                          <a:cs typeface="Consolas"/>
                          <a:sym typeface="Consolas"/>
                        </a:rPr>
                        <a:t> header</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                nimages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C53929"/>
                          </a:solidFill>
                          <a:latin typeface="Consolas"/>
                          <a:ea typeface="Consolas"/>
                          <a:cs typeface="Consolas"/>
                          <a:sym typeface="Consolas"/>
                        </a:rPr>
                        <a:t>1</a:t>
                      </a:r>
                      <a:endParaRPr sz="1000">
                        <a:latin typeface="Consolas"/>
                        <a:ea typeface="Consolas"/>
                        <a:cs typeface="Consolas"/>
                        <a:sym typeface="Consolas"/>
                      </a:endParaRPr>
                    </a:p>
                    <a:p>
                      <a:pPr indent="0" lvl="0" marL="0" rtl="0" algn="l">
                        <a:lnSpc>
                          <a:spcPct val="115000"/>
                        </a:lnSpc>
                        <a:spcBef>
                          <a:spcPts val="0"/>
                        </a:spcBef>
                        <a:spcAft>
                          <a:spcPts val="0"/>
                        </a:spcAft>
                        <a:buNone/>
                      </a:pPr>
                      <a:r>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create a sequential index between 0 and nimages-1</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index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i </a:t>
                      </a:r>
                      <a:r>
                        <a:rPr lang="en" sz="1000">
                          <a:solidFill>
                            <a:srgbClr val="9C27B0"/>
                          </a:solidFill>
                          <a:latin typeface="Consolas"/>
                          <a:ea typeface="Consolas"/>
                          <a:cs typeface="Consolas"/>
                          <a:sym typeface="Consolas"/>
                        </a:rPr>
                        <a:t>for</a:t>
                      </a:r>
                      <a:r>
                        <a:rPr lang="en" sz="1000">
                          <a:latin typeface="Consolas"/>
                          <a:ea typeface="Consolas"/>
                          <a:cs typeface="Consolas"/>
                          <a:sym typeface="Consolas"/>
                        </a:rPr>
                        <a:t> i </a:t>
                      </a:r>
                      <a:r>
                        <a:rPr lang="en" sz="1000">
                          <a:solidFill>
                            <a:srgbClr val="9C27B0"/>
                          </a:solidFill>
                          <a:latin typeface="Consolas"/>
                          <a:ea typeface="Consolas"/>
                          <a:cs typeface="Consolas"/>
                          <a:sym typeface="Consolas"/>
                        </a:rPr>
                        <a:t>in</a:t>
                      </a:r>
                      <a:r>
                        <a:rPr lang="en" sz="1000">
                          <a:latin typeface="Consolas"/>
                          <a:ea typeface="Consolas"/>
                          <a:cs typeface="Consolas"/>
                          <a:sym typeface="Consolas"/>
                        </a:rPr>
                        <a:t> range</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nimages</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now randomly sort the index</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random</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shuffle</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index</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2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62" name="Shape 2162"/>
        <p:cNvGrpSpPr/>
        <p:nvPr/>
      </p:nvGrpSpPr>
      <p:grpSpPr>
        <a:xfrm>
          <a:off x="0" y="0"/>
          <a:ext cx="0" cy="0"/>
          <a:chOff x="0" y="0"/>
          <a:chExt cx="0" cy="0"/>
        </a:xfrm>
      </p:grpSpPr>
      <p:sp>
        <p:nvSpPr>
          <p:cNvPr id="2163" name="Google Shape;2163;p280"/>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Training Preparation - JSON File</a:t>
            </a:r>
            <a:endParaRPr>
              <a:solidFill>
                <a:srgbClr val="38761D"/>
              </a:solidFill>
            </a:endParaRPr>
          </a:p>
        </p:txBody>
      </p:sp>
      <p:pic>
        <p:nvPicPr>
          <p:cNvPr id="2164" name="Google Shape;2164;p280"/>
          <p:cNvPicPr preferRelativeResize="0"/>
          <p:nvPr/>
        </p:nvPicPr>
        <p:blipFill>
          <a:blip r:embed="rId3">
            <a:alphaModFix/>
          </a:blip>
          <a:stretch>
            <a:fillRect/>
          </a:stretch>
        </p:blipFill>
        <p:spPr>
          <a:xfrm>
            <a:off x="0" y="0"/>
            <a:ext cx="1466275" cy="730575"/>
          </a:xfrm>
          <a:prstGeom prst="rect">
            <a:avLst/>
          </a:prstGeom>
          <a:noFill/>
          <a:ln>
            <a:noFill/>
          </a:ln>
        </p:spPr>
      </p:pic>
      <p:sp>
        <p:nvSpPr>
          <p:cNvPr id="2165" name="Google Shape;2165;p280"/>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Random Shuffling from a JSON File Listing</a:t>
            </a:r>
            <a:endParaRPr i="1"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The code below demonstrates using an indirect index to randomly shuffle the dataset as a file listing in a JSON file, where the files are a list ([]) of objects, and each object has the key ‘image’.</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2166" name="Google Shape;2166;p280"/>
          <p:cNvGraphicFramePr/>
          <p:nvPr/>
        </p:nvGraphicFramePr>
        <p:xfrm>
          <a:off x="505550" y="2008313"/>
          <a:ext cx="3000000" cy="3000000"/>
        </p:xfrm>
        <a:graphic>
          <a:graphicData uri="http://schemas.openxmlformats.org/drawingml/2006/table">
            <a:tbl>
              <a:tblPr>
                <a:noFill/>
                <a:tableStyleId>{B919AB72-B1D8-40D2-A9E9-02AD8994AEB8}</a:tableStyleId>
              </a:tblPr>
              <a:tblGrid>
                <a:gridCol w="7862400"/>
              </a:tblGrid>
              <a:tr h="1212475">
                <a:tc>
                  <a:txBody>
                    <a:bodyPr>
                      <a:noAutofit/>
                    </a:bodyPr>
                    <a:lstStyle/>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dataset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json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load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json_file</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nimages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dataset</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'image'</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create a sequential index between 0 and nimages-1</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index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 </a:t>
                      </a:r>
                      <a:r>
                        <a:rPr lang="en" sz="1000">
                          <a:solidFill>
                            <a:srgbClr val="9C27B0"/>
                          </a:solidFill>
                          <a:latin typeface="Consolas"/>
                          <a:ea typeface="Consolas"/>
                          <a:cs typeface="Consolas"/>
                          <a:sym typeface="Consolas"/>
                        </a:rPr>
                        <a:t>for</a:t>
                      </a:r>
                      <a:r>
                        <a:rPr lang="en" sz="1000">
                          <a:solidFill>
                            <a:schemeClr val="dk1"/>
                          </a:solidFill>
                          <a:latin typeface="Consolas"/>
                          <a:ea typeface="Consolas"/>
                          <a:cs typeface="Consolas"/>
                          <a:sym typeface="Consolas"/>
                        </a:rPr>
                        <a:t> i </a:t>
                      </a:r>
                      <a:r>
                        <a:rPr lang="en" sz="1000">
                          <a:solidFill>
                            <a:srgbClr val="9C27B0"/>
                          </a:solidFill>
                          <a:latin typeface="Consolas"/>
                          <a:ea typeface="Consolas"/>
                          <a:cs typeface="Consolas"/>
                          <a:sym typeface="Consolas"/>
                        </a:rPr>
                        <a:t>in</a:t>
                      </a:r>
                      <a:r>
                        <a:rPr lang="en" sz="1000">
                          <a:solidFill>
                            <a:schemeClr val="dk1"/>
                          </a:solidFill>
                          <a:latin typeface="Consolas"/>
                          <a:ea typeface="Consolas"/>
                          <a:cs typeface="Consolas"/>
                          <a:sym typeface="Consolas"/>
                        </a:rPr>
                        <a:t> range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nimages</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now randomly sort the index</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random</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shuffle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index</a:t>
                      </a:r>
                      <a:r>
                        <a:rPr lang="en" sz="1000">
                          <a:solidFill>
                            <a:srgbClr val="616161"/>
                          </a:solidFill>
                          <a:latin typeface="Consolas"/>
                          <a:ea typeface="Consolas"/>
                          <a:cs typeface="Consolas"/>
                          <a:sym typeface="Consolas"/>
                        </a:rPr>
                        <a:t>)</a:t>
                      </a:r>
                      <a:endParaRPr sz="1000">
                        <a:solidFill>
                          <a:srgbClr val="9C27B0"/>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2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70" name="Shape 2170"/>
        <p:cNvGrpSpPr/>
        <p:nvPr/>
      </p:nvGrpSpPr>
      <p:grpSpPr>
        <a:xfrm>
          <a:off x="0" y="0"/>
          <a:ext cx="0" cy="0"/>
          <a:chOff x="0" y="0"/>
          <a:chExt cx="0" cy="0"/>
        </a:xfrm>
      </p:grpSpPr>
      <p:sp>
        <p:nvSpPr>
          <p:cNvPr id="2171" name="Google Shape;2171;p281"/>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Training Preparation - Keras</a:t>
            </a:r>
            <a:endParaRPr>
              <a:solidFill>
                <a:srgbClr val="38761D"/>
              </a:solidFill>
            </a:endParaRPr>
          </a:p>
        </p:txBody>
      </p:sp>
      <p:pic>
        <p:nvPicPr>
          <p:cNvPr id="2172" name="Google Shape;2172;p281"/>
          <p:cNvPicPr preferRelativeResize="0"/>
          <p:nvPr/>
        </p:nvPicPr>
        <p:blipFill>
          <a:blip r:embed="rId3">
            <a:alphaModFix/>
          </a:blip>
          <a:stretch>
            <a:fillRect/>
          </a:stretch>
        </p:blipFill>
        <p:spPr>
          <a:xfrm>
            <a:off x="0" y="0"/>
            <a:ext cx="1466275" cy="730575"/>
          </a:xfrm>
          <a:prstGeom prst="rect">
            <a:avLst/>
          </a:prstGeom>
          <a:noFill/>
          <a:ln>
            <a:noFill/>
          </a:ln>
        </p:spPr>
      </p:pic>
      <p:sp>
        <p:nvSpPr>
          <p:cNvPr id="2173" name="Google Shape;2173;p281"/>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Keras ImageDataGenerator</a:t>
            </a:r>
            <a:endParaRPr i="1"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100">
                <a:solidFill>
                  <a:schemeClr val="dk1"/>
                </a:solidFill>
              </a:rPr>
              <a:t>In </a:t>
            </a:r>
            <a:r>
              <a:rPr b="1" lang="en" sz="1100">
                <a:solidFill>
                  <a:schemeClr val="dk1"/>
                </a:solidFill>
              </a:rPr>
              <a:t>Keras</a:t>
            </a:r>
            <a:r>
              <a:rPr lang="en" sz="1100">
                <a:solidFill>
                  <a:schemeClr val="dk1"/>
                </a:solidFill>
              </a:rPr>
              <a:t>, an image dataset can be shuffled and split into training and eval (validation) with the </a:t>
            </a:r>
            <a:r>
              <a:rPr lang="en" sz="1100">
                <a:solidFill>
                  <a:srgbClr val="0D904F"/>
                </a:solidFill>
                <a:latin typeface="Consolas"/>
                <a:ea typeface="Consolas"/>
                <a:cs typeface="Consolas"/>
                <a:sym typeface="Consolas"/>
              </a:rPr>
              <a:t>ImageDataGenerator</a:t>
            </a:r>
            <a:r>
              <a:rPr lang="en" sz="1100">
                <a:solidFill>
                  <a:schemeClr val="dk1"/>
                </a:solidFill>
              </a:rPr>
              <a:t> class. This class is used to ingest a dataset for feeding a neural network during training. In the code example below:</a:t>
            </a:r>
            <a:endParaRPr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sz="1100">
                <a:solidFill>
                  <a:schemeClr val="dk1"/>
                </a:solidFill>
              </a:rPr>
              <a:t>The variable </a:t>
            </a:r>
            <a:r>
              <a:rPr lang="en" sz="1100">
                <a:solidFill>
                  <a:srgbClr val="0D904F"/>
                </a:solidFill>
                <a:latin typeface="Consolas"/>
                <a:ea typeface="Consolas"/>
                <a:cs typeface="Consolas"/>
                <a:sym typeface="Consolas"/>
              </a:rPr>
              <a:t>model</a:t>
            </a:r>
            <a:r>
              <a:rPr lang="en" sz="1100">
                <a:solidFill>
                  <a:schemeClr val="dk1"/>
                </a:solidFill>
              </a:rPr>
              <a:t> refers to a Keras model that has already been compiled. </a:t>
            </a:r>
            <a:endParaRPr sz="1100">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sz="1100">
                <a:solidFill>
                  <a:srgbClr val="0D904F"/>
                </a:solidFill>
                <a:latin typeface="Consolas"/>
                <a:ea typeface="Consolas"/>
                <a:cs typeface="Consolas"/>
                <a:sym typeface="Consolas"/>
              </a:rPr>
              <a:t>x_train</a:t>
            </a:r>
            <a:r>
              <a:rPr lang="en" sz="1100">
                <a:solidFill>
                  <a:schemeClr val="dk1"/>
                </a:solidFill>
              </a:rPr>
              <a:t> and </a:t>
            </a:r>
            <a:r>
              <a:rPr lang="en" sz="1100">
                <a:solidFill>
                  <a:srgbClr val="0D904F"/>
                </a:solidFill>
                <a:latin typeface="Consolas"/>
                <a:ea typeface="Consolas"/>
                <a:cs typeface="Consolas"/>
                <a:sym typeface="Consolas"/>
              </a:rPr>
              <a:t>y_train</a:t>
            </a:r>
            <a:r>
              <a:rPr lang="en" sz="1100">
                <a:solidFill>
                  <a:schemeClr val="dk1"/>
                </a:solidFill>
              </a:rPr>
              <a:t> refers to a processed dataset for training (i.e., already split), where </a:t>
            </a:r>
            <a:r>
              <a:rPr lang="en" sz="1100">
                <a:solidFill>
                  <a:srgbClr val="0D904F"/>
                </a:solidFill>
                <a:latin typeface="Consolas"/>
                <a:ea typeface="Consolas"/>
                <a:cs typeface="Consolas"/>
                <a:sym typeface="Consolas"/>
              </a:rPr>
              <a:t>x_train</a:t>
            </a:r>
            <a:r>
              <a:rPr lang="en" sz="1100">
                <a:solidFill>
                  <a:schemeClr val="dk1"/>
                </a:solidFill>
              </a:rPr>
              <a:t> typically is a numpy array, with each element a preprocessed image, and </a:t>
            </a:r>
            <a:r>
              <a:rPr lang="en" sz="1100">
                <a:solidFill>
                  <a:srgbClr val="0D904F"/>
                </a:solidFill>
                <a:latin typeface="Consolas"/>
                <a:ea typeface="Consolas"/>
                <a:cs typeface="Consolas"/>
                <a:sym typeface="Consolas"/>
              </a:rPr>
              <a:t>y_train</a:t>
            </a:r>
            <a:r>
              <a:rPr lang="en" sz="1100">
                <a:solidFill>
                  <a:schemeClr val="dk1"/>
                </a:solidFill>
              </a:rPr>
              <a:t> typically is a numpy array, with each element the corresponding one-hot encoded label.</a:t>
            </a:r>
            <a:endParaRPr sz="1100">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sz="1100">
                <a:solidFill>
                  <a:schemeClr val="dk1"/>
                </a:solidFill>
              </a:rPr>
              <a:t>The variable </a:t>
            </a:r>
            <a:r>
              <a:rPr lang="en" sz="1100">
                <a:solidFill>
                  <a:srgbClr val="0D904F"/>
                </a:solidFill>
                <a:latin typeface="Consolas"/>
                <a:ea typeface="Consolas"/>
                <a:cs typeface="Consolas"/>
                <a:sym typeface="Consolas"/>
              </a:rPr>
              <a:t>datagen</a:t>
            </a:r>
            <a:r>
              <a:rPr lang="en" sz="1100">
                <a:solidFill>
                  <a:schemeClr val="dk1"/>
                </a:solidFill>
              </a:rPr>
              <a:t> is a generator, which is instantiated by </a:t>
            </a:r>
            <a:r>
              <a:rPr lang="en" sz="1100">
                <a:solidFill>
                  <a:srgbClr val="0D904F"/>
                </a:solidFill>
                <a:latin typeface="Consolas"/>
                <a:ea typeface="Consolas"/>
                <a:cs typeface="Consolas"/>
                <a:sym typeface="Consolas"/>
              </a:rPr>
              <a:t>ImageDataGenerator</a:t>
            </a:r>
            <a:r>
              <a:rPr lang="en" sz="1100">
                <a:solidFill>
                  <a:schemeClr val="dk1"/>
                </a:solidFill>
              </a:rPr>
              <a:t> for feeding the neural network.</a:t>
            </a:r>
            <a:endParaRPr sz="1100">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sz="1100">
                <a:solidFill>
                  <a:schemeClr val="dk1"/>
                </a:solidFill>
              </a:rPr>
              <a:t>The method </a:t>
            </a:r>
            <a:r>
              <a:rPr lang="en" sz="1100">
                <a:solidFill>
                  <a:srgbClr val="0D904F"/>
                </a:solidFill>
                <a:latin typeface="Consolas"/>
                <a:ea typeface="Consolas"/>
                <a:cs typeface="Consolas"/>
                <a:sym typeface="Consolas"/>
              </a:rPr>
              <a:t>flow()</a:t>
            </a:r>
            <a:r>
              <a:rPr lang="en" sz="1100">
                <a:solidFill>
                  <a:schemeClr val="dk1"/>
                </a:solidFill>
              </a:rPr>
              <a:t> sequential moves through the training data (</a:t>
            </a:r>
            <a:r>
              <a:rPr lang="en" sz="1100">
                <a:solidFill>
                  <a:srgbClr val="0D904F"/>
                </a:solidFill>
                <a:latin typeface="Consolas"/>
                <a:ea typeface="Consolas"/>
                <a:cs typeface="Consolas"/>
                <a:sym typeface="Consolas"/>
              </a:rPr>
              <a:t>x_train</a:t>
            </a:r>
            <a:r>
              <a:rPr lang="en" sz="1100">
                <a:solidFill>
                  <a:schemeClr val="dk1"/>
                </a:solidFill>
              </a:rPr>
              <a:t>, </a:t>
            </a:r>
            <a:r>
              <a:rPr lang="en" sz="1100">
                <a:solidFill>
                  <a:srgbClr val="0D904F"/>
                </a:solidFill>
                <a:latin typeface="Consolas"/>
                <a:ea typeface="Consolas"/>
                <a:cs typeface="Consolas"/>
                <a:sym typeface="Consolas"/>
              </a:rPr>
              <a:t>y_train</a:t>
            </a:r>
            <a:r>
              <a:rPr lang="en" sz="1100">
                <a:solidFill>
                  <a:schemeClr val="dk1"/>
                </a:solidFill>
              </a:rPr>
              <a:t>) in a specified batch size, which is specified as 32 in this example.</a:t>
            </a:r>
            <a:endParaRPr sz="1100">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sz="1100">
                <a:solidFill>
                  <a:schemeClr val="dk1"/>
                </a:solidFill>
              </a:rPr>
              <a:t>The parameter </a:t>
            </a:r>
            <a:r>
              <a:rPr lang="en" sz="1100">
                <a:solidFill>
                  <a:srgbClr val="0D904F"/>
                </a:solidFill>
                <a:latin typeface="Consolas"/>
                <a:ea typeface="Consolas"/>
                <a:cs typeface="Consolas"/>
                <a:sym typeface="Consolas"/>
              </a:rPr>
              <a:t>shuffle</a:t>
            </a:r>
            <a:r>
              <a:rPr lang="en" sz="1100">
                <a:solidFill>
                  <a:schemeClr val="dk1"/>
                </a:solidFill>
              </a:rPr>
              <a:t> is set to </a:t>
            </a:r>
            <a:r>
              <a:rPr lang="en" sz="1100">
                <a:solidFill>
                  <a:srgbClr val="0D904F"/>
                </a:solidFill>
                <a:latin typeface="Consolas"/>
                <a:ea typeface="Consolas"/>
                <a:cs typeface="Consolas"/>
                <a:sym typeface="Consolas"/>
              </a:rPr>
              <a:t>True</a:t>
            </a:r>
            <a:r>
              <a:rPr lang="en" sz="1100">
                <a:solidFill>
                  <a:schemeClr val="dk1"/>
                </a:solidFill>
              </a:rPr>
              <a:t>, which causes the training data to be shuffled by the generator, at the beginning of each epoch.</a:t>
            </a:r>
            <a:endParaRPr sz="1100">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sz="1100">
                <a:solidFill>
                  <a:schemeClr val="dk1"/>
                </a:solidFill>
              </a:rPr>
              <a:t>Each batch of training data is fed through the neural network using the model’s </a:t>
            </a:r>
            <a:r>
              <a:rPr lang="en" sz="1100">
                <a:solidFill>
                  <a:srgbClr val="0D904F"/>
                </a:solidFill>
                <a:latin typeface="Consolas"/>
                <a:ea typeface="Consolas"/>
                <a:cs typeface="Consolas"/>
                <a:sym typeface="Consolas"/>
              </a:rPr>
              <a:t>fit()</a:t>
            </a:r>
            <a:r>
              <a:rPr lang="en" sz="1100">
                <a:solidFill>
                  <a:schemeClr val="dk1"/>
                </a:solidFill>
              </a:rPr>
              <a:t> method.</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2" name="Shape 252"/>
        <p:cNvGrpSpPr/>
        <p:nvPr/>
      </p:nvGrpSpPr>
      <p:grpSpPr>
        <a:xfrm>
          <a:off x="0" y="0"/>
          <a:ext cx="0" cy="0"/>
          <a:chOff x="0" y="0"/>
          <a:chExt cx="0" cy="0"/>
        </a:xfrm>
      </p:grpSpPr>
      <p:sp>
        <p:nvSpPr>
          <p:cNvPr id="253" name="Google Shape;253;p39"/>
          <p:cNvSpPr txBox="1"/>
          <p:nvPr>
            <p:ph idx="1" type="subTitle"/>
          </p:nvPr>
        </p:nvSpPr>
        <p:spPr>
          <a:xfrm>
            <a:off x="6826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Neural Networks - Model Summary</a:t>
            </a:r>
            <a:endParaRPr>
              <a:solidFill>
                <a:srgbClr val="38761D"/>
              </a:solidFill>
            </a:endParaRPr>
          </a:p>
        </p:txBody>
      </p:sp>
      <p:pic>
        <p:nvPicPr>
          <p:cNvPr id="254" name="Google Shape;254;p39"/>
          <p:cNvPicPr preferRelativeResize="0"/>
          <p:nvPr/>
        </p:nvPicPr>
        <p:blipFill>
          <a:blip r:embed="rId3">
            <a:alphaModFix/>
          </a:blip>
          <a:stretch>
            <a:fillRect/>
          </a:stretch>
        </p:blipFill>
        <p:spPr>
          <a:xfrm>
            <a:off x="0" y="0"/>
            <a:ext cx="1466275" cy="730575"/>
          </a:xfrm>
          <a:prstGeom prst="rect">
            <a:avLst/>
          </a:prstGeom>
          <a:noFill/>
          <a:ln>
            <a:noFill/>
          </a:ln>
        </p:spPr>
      </p:pic>
      <p:sp>
        <p:nvSpPr>
          <p:cNvPr id="255" name="Google Shape;255;p39"/>
          <p:cNvSpPr txBox="1"/>
          <p:nvPr/>
        </p:nvSpPr>
        <p:spPr>
          <a:xfrm>
            <a:off x="824850" y="730575"/>
            <a:ext cx="70701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Number of Parameters</a:t>
            </a:r>
            <a:endParaRPr b="1" sz="1200">
              <a:solidFill>
                <a:schemeClr val="dk1"/>
              </a:solidFill>
            </a:endParaRPr>
          </a:p>
          <a:p>
            <a:pPr indent="0" lvl="0" marL="0" rtl="0" algn="l">
              <a:lnSpc>
                <a:spcPct val="115000"/>
              </a:lnSpc>
              <a:spcBef>
                <a:spcPts val="1100"/>
              </a:spcBef>
              <a:spcAft>
                <a:spcPts val="0"/>
              </a:spcAft>
              <a:buNone/>
            </a:pPr>
            <a:r>
              <a:rPr lang="en" sz="1200">
                <a:solidFill>
                  <a:schemeClr val="dk1"/>
                </a:solidFill>
                <a:highlight>
                  <a:srgbClr val="FFFFFF"/>
                </a:highlight>
              </a:rPr>
              <a:t>Next, let's look at the parameter field in the summary. See how for the input layer it shows 140 parameters. You wonder how's that calculated. We have 13 inputs and 10 nodes, so </a:t>
            </a:r>
            <a:r>
              <a:rPr b="1" lang="en" sz="1200">
                <a:solidFill>
                  <a:schemeClr val="dk1"/>
                </a:solidFill>
                <a:highlight>
                  <a:srgbClr val="FFFFFF"/>
                </a:highlight>
              </a:rPr>
              <a:t>13 x 10 is 130</a:t>
            </a:r>
            <a:r>
              <a:rPr lang="en" sz="1200">
                <a:solidFill>
                  <a:schemeClr val="dk1"/>
                </a:solidFill>
                <a:highlight>
                  <a:srgbClr val="FFFFFF"/>
                </a:highlight>
              </a:rPr>
              <a:t>. Where does 140 come from? Your close, each connection between the inputs and each node has a weight, which adds up to 130. But each </a:t>
            </a:r>
            <a:r>
              <a:rPr b="1" lang="en" sz="1200">
                <a:solidFill>
                  <a:srgbClr val="0000FF"/>
                </a:solidFill>
                <a:highlight>
                  <a:srgbClr val="FFFFFF"/>
                </a:highlight>
              </a:rPr>
              <a:t>node has an additional bias</a:t>
            </a:r>
            <a:r>
              <a:rPr lang="en" sz="1200">
                <a:solidFill>
                  <a:schemeClr val="dk1"/>
                </a:solidFill>
                <a:highlight>
                  <a:srgbClr val="FFFFFF"/>
                </a:highlight>
              </a:rPr>
              <a:t>. That's ten nodes, so </a:t>
            </a:r>
            <a:r>
              <a:rPr b="1" lang="en" sz="1200">
                <a:solidFill>
                  <a:srgbClr val="0000FF"/>
                </a:solidFill>
                <a:highlight>
                  <a:srgbClr val="FFFFFF"/>
                </a:highlight>
              </a:rPr>
              <a:t>130 + 10 = 140</a:t>
            </a:r>
            <a:r>
              <a:rPr lang="en" sz="1200">
                <a:solidFill>
                  <a:schemeClr val="dk1"/>
                </a:solidFill>
                <a:highlight>
                  <a:srgbClr val="FFFFFF"/>
                </a:highlight>
              </a:rPr>
              <a:t>. It's the weights and biases the neural network will </a:t>
            </a:r>
            <a:r>
              <a:rPr i="1" lang="en" sz="1200">
                <a:solidFill>
                  <a:schemeClr val="dk1"/>
                </a:solidFill>
                <a:highlight>
                  <a:srgbClr val="FFFFFF"/>
                </a:highlight>
              </a:rPr>
              <a:t>"learn" </a:t>
            </a:r>
            <a:r>
              <a:rPr lang="en" sz="1200">
                <a:solidFill>
                  <a:schemeClr val="dk1"/>
                </a:solidFill>
                <a:highlight>
                  <a:srgbClr val="FFFFFF"/>
                </a:highlight>
              </a:rPr>
              <a:t>during training.</a:t>
            </a:r>
            <a:endParaRPr sz="1200">
              <a:solidFill>
                <a:schemeClr val="dk1"/>
              </a:solidFill>
              <a:highlight>
                <a:srgbClr val="FFFFFF"/>
              </a:highlight>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a:p>
            <a:pPr indent="0" lvl="0" marL="0" rtl="0" algn="l">
              <a:lnSpc>
                <a:spcPct val="115000"/>
              </a:lnSpc>
              <a:spcBef>
                <a:spcPts val="1100"/>
              </a:spcBef>
              <a:spcAft>
                <a:spcPts val="0"/>
              </a:spcAft>
              <a:buNone/>
            </a:pPr>
            <a:r>
              <a:rPr lang="en" sz="1200">
                <a:solidFill>
                  <a:schemeClr val="dk1"/>
                </a:solidFill>
                <a:highlight>
                  <a:srgbClr val="FFFFFF"/>
                </a:highlight>
              </a:rPr>
              <a:t>At the next (hidden) layer you see 110 params. That's 10 outputs from the input layer connected to each of the ten nodes from the hidden layer (10x10) plus the ten biases for the nodes in the hidden layers, for a total of 110 parameters to </a:t>
            </a:r>
            <a:r>
              <a:rPr i="1" lang="en" sz="1200">
                <a:solidFill>
                  <a:schemeClr val="dk1"/>
                </a:solidFill>
                <a:highlight>
                  <a:srgbClr val="FFFFFF"/>
                </a:highlight>
              </a:rPr>
              <a:t>"learn"</a:t>
            </a:r>
            <a:r>
              <a:rPr lang="en" sz="1200">
                <a:solidFill>
                  <a:schemeClr val="dk1"/>
                </a:solidFill>
                <a:highlight>
                  <a:srgbClr val="FFFFFF"/>
                </a:highlight>
              </a:rPr>
              <a:t>.</a:t>
            </a:r>
            <a:endParaRPr sz="1200">
              <a:solidFill>
                <a:schemeClr val="dk1"/>
              </a:solidFill>
              <a:highlight>
                <a:srgbClr val="FFFFFF"/>
              </a:highlight>
            </a:endParaRPr>
          </a:p>
          <a:p>
            <a:pPr indent="0" lvl="0" marL="0" rtl="0" algn="l">
              <a:lnSpc>
                <a:spcPct val="115000"/>
              </a:lnSpc>
              <a:spcBef>
                <a:spcPts val="0"/>
              </a:spcBef>
              <a:spcAft>
                <a:spcPts val="0"/>
              </a:spcAft>
              <a:buNone/>
            </a:pPr>
            <a:r>
              <a:t/>
            </a:r>
            <a:endParaRPr sz="1200">
              <a:solidFill>
                <a:schemeClr val="dk1"/>
              </a:solidFill>
              <a:highlight>
                <a:srgbClr val="FFFFFF"/>
              </a:highlight>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ctr">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p:txBody>
      </p:sp>
    </p:spTree>
  </p:cSld>
  <p:clrMapOvr>
    <a:masterClrMapping/>
  </p:clrMapOvr>
</p:sld>
</file>

<file path=ppt/slides/slide2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77" name="Shape 2177"/>
        <p:cNvGrpSpPr/>
        <p:nvPr/>
      </p:nvGrpSpPr>
      <p:grpSpPr>
        <a:xfrm>
          <a:off x="0" y="0"/>
          <a:ext cx="0" cy="0"/>
          <a:chOff x="0" y="0"/>
          <a:chExt cx="0" cy="0"/>
        </a:xfrm>
      </p:grpSpPr>
      <p:sp>
        <p:nvSpPr>
          <p:cNvPr id="2178" name="Google Shape;2178;p282"/>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Training Preparation - Keras</a:t>
            </a:r>
            <a:endParaRPr>
              <a:solidFill>
                <a:srgbClr val="38761D"/>
              </a:solidFill>
            </a:endParaRPr>
          </a:p>
        </p:txBody>
      </p:sp>
      <p:pic>
        <p:nvPicPr>
          <p:cNvPr id="2179" name="Google Shape;2179;p282"/>
          <p:cNvPicPr preferRelativeResize="0"/>
          <p:nvPr/>
        </p:nvPicPr>
        <p:blipFill>
          <a:blip r:embed="rId3">
            <a:alphaModFix/>
          </a:blip>
          <a:stretch>
            <a:fillRect/>
          </a:stretch>
        </p:blipFill>
        <p:spPr>
          <a:xfrm>
            <a:off x="0" y="0"/>
            <a:ext cx="1466275" cy="730575"/>
          </a:xfrm>
          <a:prstGeom prst="rect">
            <a:avLst/>
          </a:prstGeom>
          <a:noFill/>
          <a:ln>
            <a:noFill/>
          </a:ln>
        </p:spPr>
      </p:pic>
      <p:sp>
        <p:nvSpPr>
          <p:cNvPr id="2180" name="Google Shape;2180;p282"/>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Keras ImageDataGenerator</a:t>
            </a:r>
            <a:endParaRPr i="1"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2181" name="Google Shape;2181;p282"/>
          <p:cNvGraphicFramePr/>
          <p:nvPr/>
        </p:nvGraphicFramePr>
        <p:xfrm>
          <a:off x="555975" y="1151063"/>
          <a:ext cx="3000000" cy="3000000"/>
        </p:xfrm>
        <a:graphic>
          <a:graphicData uri="http://schemas.openxmlformats.org/drawingml/2006/table">
            <a:tbl>
              <a:tblPr>
                <a:noFill/>
                <a:tableStyleId>{B919AB72-B1D8-40D2-A9E9-02AD8994AEB8}</a:tableStyleId>
              </a:tblPr>
              <a:tblGrid>
                <a:gridCol w="7862400"/>
              </a:tblGrid>
              <a:tr h="1212475">
                <a:tc>
                  <a:txBody>
                    <a:bodyPr>
                      <a:noAutofit/>
                    </a:bodyPr>
                    <a:lstStyle/>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from</a:t>
                      </a:r>
                      <a:r>
                        <a:rPr lang="en" sz="1000">
                          <a:latin typeface="Consolas"/>
                          <a:ea typeface="Consolas"/>
                          <a:cs typeface="Consolas"/>
                          <a:sym typeface="Consolas"/>
                        </a:rPr>
                        <a:t> keras</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preprocessing</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image </a:t>
                      </a:r>
                      <a:r>
                        <a:rPr lang="en" sz="1000">
                          <a:solidFill>
                            <a:srgbClr val="9C27B0"/>
                          </a:solidFill>
                          <a:latin typeface="Consolas"/>
                          <a:ea typeface="Consolas"/>
                          <a:cs typeface="Consolas"/>
                          <a:sym typeface="Consolas"/>
                        </a:rPr>
                        <a:t>import</a:t>
                      </a:r>
                      <a:r>
                        <a:rPr lang="en" sz="1000">
                          <a:latin typeface="Consolas"/>
                          <a:ea typeface="Consolas"/>
                          <a:cs typeface="Consolas"/>
                          <a:sym typeface="Consolas"/>
                        </a:rPr>
                        <a:t> </a:t>
                      </a:r>
                      <a:r>
                        <a:rPr lang="en" sz="1000">
                          <a:solidFill>
                            <a:srgbClr val="3367D6"/>
                          </a:solidFill>
                          <a:latin typeface="Consolas"/>
                          <a:ea typeface="Consolas"/>
                          <a:cs typeface="Consolas"/>
                          <a:sym typeface="Consolas"/>
                        </a:rPr>
                        <a:t>ImageDataGenerator</a:t>
                      </a:r>
                      <a:endParaRPr sz="1000">
                        <a:latin typeface="Consolas"/>
                        <a:ea typeface="Consolas"/>
                        <a:cs typeface="Consolas"/>
                        <a:sym typeface="Consolas"/>
                      </a:endParaRPr>
                    </a:p>
                    <a:p>
                      <a:pPr indent="0" lvl="0" marL="0" rtl="0" algn="l">
                        <a:lnSpc>
                          <a:spcPct val="115000"/>
                        </a:lnSpc>
                        <a:spcBef>
                          <a:spcPts val="0"/>
                        </a:spcBef>
                        <a:spcAft>
                          <a:spcPts val="0"/>
                        </a:spcAft>
                        <a:buNone/>
                      </a:pPr>
                      <a:r>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x_train and y_train assume the image data and labels have prior preprocessed and </a:t>
                      </a:r>
                      <a:br>
                        <a:rPr lang="en" sz="1000">
                          <a:latin typeface="Consolas"/>
                          <a:ea typeface="Consolas"/>
                          <a:cs typeface="Consolas"/>
                          <a:sym typeface="Consolas"/>
                        </a:rPr>
                      </a:br>
                      <a:r>
                        <a:rPr lang="en" sz="1000">
                          <a:solidFill>
                            <a:srgbClr val="455A64"/>
                          </a:solidFill>
                          <a:latin typeface="Consolas"/>
                          <a:ea typeface="Consolas"/>
                          <a:cs typeface="Consolas"/>
                          <a:sym typeface="Consolas"/>
                        </a:rPr>
                        <a:t># split into training and test data.</a:t>
                      </a:r>
                      <a:endParaRPr sz="1000">
                        <a:latin typeface="Consolas"/>
                        <a:ea typeface="Consolas"/>
                        <a:cs typeface="Consolas"/>
                        <a:sym typeface="Consolas"/>
                      </a:endParaRPr>
                    </a:p>
                    <a:p>
                      <a:pPr indent="0" lvl="0" marL="0" rtl="0" algn="l">
                        <a:lnSpc>
                          <a:spcPct val="115000"/>
                        </a:lnSpc>
                        <a:spcBef>
                          <a:spcPts val="0"/>
                        </a:spcBef>
                        <a:spcAft>
                          <a:spcPts val="0"/>
                        </a:spcAft>
                        <a:buNone/>
                      </a:pPr>
                      <a:r>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instantiate an Image Data generator object</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datagen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3367D6"/>
                          </a:solidFill>
                          <a:latin typeface="Consolas"/>
                          <a:ea typeface="Consolas"/>
                          <a:cs typeface="Consolas"/>
                          <a:sym typeface="Consolas"/>
                        </a:rPr>
                        <a:t>ImageDataGenerator</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the number of batches in an epoch</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nbatches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len</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x_train</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455A64"/>
                          </a:solidFill>
                          <a:latin typeface="Consolas"/>
                          <a:ea typeface="Consolas"/>
                          <a:cs typeface="Consolas"/>
                          <a:sym typeface="Consolas"/>
                        </a:rPr>
                        <a:t>// 32</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the number of epochs (training passes over the entire training data)</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epochs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C53929"/>
                          </a:solidFill>
                          <a:latin typeface="Consolas"/>
                          <a:ea typeface="Consolas"/>
                          <a:cs typeface="Consolas"/>
                          <a:sym typeface="Consolas"/>
                        </a:rPr>
                        <a:t>10</a:t>
                      </a:r>
                      <a:endParaRPr sz="1000">
                        <a:latin typeface="Consolas"/>
                        <a:ea typeface="Consolas"/>
                        <a:cs typeface="Consolas"/>
                        <a:sym typeface="Consolas"/>
                      </a:endParaRPr>
                    </a:p>
                    <a:p>
                      <a:pPr indent="0" lvl="0" marL="0" rtl="0" algn="l">
                        <a:lnSpc>
                          <a:spcPct val="115000"/>
                        </a:lnSpc>
                        <a:spcBef>
                          <a:spcPts val="0"/>
                        </a:spcBef>
                        <a:spcAft>
                          <a:spcPts val="0"/>
                        </a:spcAft>
                        <a:buNone/>
                      </a:pPr>
                      <a:r>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for</a:t>
                      </a:r>
                      <a:r>
                        <a:rPr lang="en" sz="1000">
                          <a:latin typeface="Consolas"/>
                          <a:ea typeface="Consolas"/>
                          <a:cs typeface="Consolas"/>
                          <a:sym typeface="Consolas"/>
                        </a:rPr>
                        <a:t> epoch </a:t>
                      </a:r>
                      <a:r>
                        <a:rPr lang="en" sz="1000">
                          <a:solidFill>
                            <a:srgbClr val="9C27B0"/>
                          </a:solidFill>
                          <a:latin typeface="Consolas"/>
                          <a:ea typeface="Consolas"/>
                          <a:cs typeface="Consolas"/>
                          <a:sym typeface="Consolas"/>
                        </a:rPr>
                        <a:t>in</a:t>
                      </a:r>
                      <a:r>
                        <a:rPr lang="en" sz="1000">
                          <a:latin typeface="Consolas"/>
                          <a:ea typeface="Consolas"/>
                          <a:cs typeface="Consolas"/>
                          <a:sym typeface="Consolas"/>
                        </a:rPr>
                        <a:t> range</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epochs</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    batches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C53929"/>
                          </a:solidFill>
                          <a:latin typeface="Consolas"/>
                          <a:ea typeface="Consolas"/>
                          <a:cs typeface="Consolas"/>
                          <a:sym typeface="Consolas"/>
                        </a:rPr>
                        <a:t>0</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    </a:t>
                      </a:r>
                      <a:r>
                        <a:rPr lang="en" sz="1000">
                          <a:solidFill>
                            <a:srgbClr val="455A64"/>
                          </a:solidFill>
                          <a:latin typeface="Consolas"/>
                          <a:ea typeface="Consolas"/>
                          <a:cs typeface="Consolas"/>
                          <a:sym typeface="Consolas"/>
                        </a:rPr>
                        <a:t># Use generator to create batches</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    </a:t>
                      </a:r>
                      <a:r>
                        <a:rPr lang="en" sz="1000">
                          <a:solidFill>
                            <a:srgbClr val="9C27B0"/>
                          </a:solidFill>
                          <a:latin typeface="Consolas"/>
                          <a:ea typeface="Consolas"/>
                          <a:cs typeface="Consolas"/>
                          <a:sym typeface="Consolas"/>
                        </a:rPr>
                        <a:t>for</a:t>
                      </a:r>
                      <a:r>
                        <a:rPr lang="en" sz="1000">
                          <a:latin typeface="Consolas"/>
                          <a:ea typeface="Consolas"/>
                          <a:cs typeface="Consolas"/>
                          <a:sym typeface="Consolas"/>
                        </a:rPr>
                        <a:t> x_batch</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y_batch </a:t>
                      </a:r>
                      <a:r>
                        <a:rPr lang="en" sz="1000">
                          <a:solidFill>
                            <a:srgbClr val="9C27B0"/>
                          </a:solidFill>
                          <a:latin typeface="Consolas"/>
                          <a:ea typeface="Consolas"/>
                          <a:cs typeface="Consolas"/>
                          <a:sym typeface="Consolas"/>
                        </a:rPr>
                        <a:t>in</a:t>
                      </a:r>
                      <a:r>
                        <a:rPr lang="en" sz="1000">
                          <a:latin typeface="Consolas"/>
                          <a:ea typeface="Consolas"/>
                          <a:cs typeface="Consolas"/>
                          <a:sym typeface="Consolas"/>
                        </a:rPr>
                        <a:t> datagen</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flow</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x_train</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y_train</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batch_size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32</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shuffle</a:t>
                      </a:r>
                      <a:r>
                        <a:rPr lang="en" sz="1000">
                          <a:solidFill>
                            <a:srgbClr val="616161"/>
                          </a:solidFill>
                          <a:latin typeface="Consolas"/>
                          <a:ea typeface="Consolas"/>
                          <a:cs typeface="Consolas"/>
                          <a:sym typeface="Consolas"/>
                        </a:rPr>
                        <a:t>=</a:t>
                      </a:r>
                      <a:r>
                        <a:rPr lang="en" sz="1000">
                          <a:solidFill>
                            <a:srgbClr val="9C27B0"/>
                          </a:solidFill>
                          <a:latin typeface="Consolas"/>
                          <a:ea typeface="Consolas"/>
                          <a:cs typeface="Consolas"/>
                          <a:sym typeface="Consolas"/>
                        </a:rPr>
                        <a:t>True</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        model</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fit</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x_batch</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y_batch</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        batches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C53929"/>
                          </a:solidFill>
                          <a:latin typeface="Consolas"/>
                          <a:ea typeface="Consolas"/>
                          <a:cs typeface="Consolas"/>
                          <a:sym typeface="Consolas"/>
                        </a:rPr>
                        <a:t>1</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        </a:t>
                      </a:r>
                      <a:r>
                        <a:rPr lang="en" sz="1000">
                          <a:solidFill>
                            <a:srgbClr val="9C27B0"/>
                          </a:solidFill>
                          <a:latin typeface="Consolas"/>
                          <a:ea typeface="Consolas"/>
                          <a:cs typeface="Consolas"/>
                          <a:sym typeface="Consolas"/>
                        </a:rPr>
                        <a:t>if</a:t>
                      </a:r>
                      <a:r>
                        <a:rPr lang="en" sz="1000">
                          <a:latin typeface="Consolas"/>
                          <a:ea typeface="Consolas"/>
                          <a:cs typeface="Consolas"/>
                          <a:sym typeface="Consolas"/>
                        </a:rPr>
                        <a:t> batches </a:t>
                      </a:r>
                      <a:r>
                        <a:rPr lang="en" sz="1000">
                          <a:solidFill>
                            <a:srgbClr val="616161"/>
                          </a:solidFill>
                          <a:latin typeface="Consolas"/>
                          <a:ea typeface="Consolas"/>
                          <a:cs typeface="Consolas"/>
                          <a:sym typeface="Consolas"/>
                        </a:rPr>
                        <a:t>&gt;</a:t>
                      </a:r>
                      <a:r>
                        <a:rPr lang="en" sz="1000">
                          <a:latin typeface="Consolas"/>
                          <a:ea typeface="Consolas"/>
                          <a:cs typeface="Consolas"/>
                          <a:sym typeface="Consolas"/>
                        </a:rPr>
                        <a:t> nbatches</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            </a:t>
                      </a:r>
                      <a:r>
                        <a:rPr lang="en" sz="1000">
                          <a:solidFill>
                            <a:srgbClr val="9C27B0"/>
                          </a:solidFill>
                          <a:latin typeface="Consolas"/>
                          <a:ea typeface="Consolas"/>
                          <a:cs typeface="Consolas"/>
                          <a:sym typeface="Consolas"/>
                        </a:rPr>
                        <a:t>break</a:t>
                      </a:r>
                      <a:endParaRPr sz="1000">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2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85" name="Shape 2185"/>
        <p:cNvGrpSpPr/>
        <p:nvPr/>
      </p:nvGrpSpPr>
      <p:grpSpPr>
        <a:xfrm>
          <a:off x="0" y="0"/>
          <a:ext cx="0" cy="0"/>
          <a:chOff x="0" y="0"/>
          <a:chExt cx="0" cy="0"/>
        </a:xfrm>
      </p:grpSpPr>
      <p:sp>
        <p:nvSpPr>
          <p:cNvPr id="2186" name="Google Shape;2186;p283"/>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Training Preparation - Keras</a:t>
            </a:r>
            <a:endParaRPr>
              <a:solidFill>
                <a:srgbClr val="38761D"/>
              </a:solidFill>
            </a:endParaRPr>
          </a:p>
        </p:txBody>
      </p:sp>
      <p:pic>
        <p:nvPicPr>
          <p:cNvPr id="2187" name="Google Shape;2187;p283"/>
          <p:cNvPicPr preferRelativeResize="0"/>
          <p:nvPr/>
        </p:nvPicPr>
        <p:blipFill>
          <a:blip r:embed="rId3">
            <a:alphaModFix/>
          </a:blip>
          <a:stretch>
            <a:fillRect/>
          </a:stretch>
        </p:blipFill>
        <p:spPr>
          <a:xfrm>
            <a:off x="0" y="0"/>
            <a:ext cx="1466275" cy="730575"/>
          </a:xfrm>
          <a:prstGeom prst="rect">
            <a:avLst/>
          </a:prstGeom>
          <a:noFill/>
          <a:ln>
            <a:noFill/>
          </a:ln>
        </p:spPr>
      </p:pic>
      <p:sp>
        <p:nvSpPr>
          <p:cNvPr id="2188" name="Google Shape;2188;p283"/>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Keras ImageDataGenerator - Rescale</a:t>
            </a:r>
            <a:endParaRPr i="1"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In the code below, unlike the previous, the </a:t>
            </a:r>
            <a:r>
              <a:rPr lang="en" sz="1200">
                <a:solidFill>
                  <a:srgbClr val="0D904F"/>
                </a:solidFill>
                <a:latin typeface="Consolas"/>
                <a:ea typeface="Consolas"/>
                <a:cs typeface="Consolas"/>
                <a:sym typeface="Consolas"/>
              </a:rPr>
              <a:t>x_train</a:t>
            </a:r>
            <a:r>
              <a:rPr lang="en" sz="1200">
                <a:solidFill>
                  <a:schemeClr val="dk1"/>
                </a:solidFill>
              </a:rPr>
              <a:t> data has not been normalized/standardized. In this case, the parameter </a:t>
            </a:r>
            <a:r>
              <a:rPr lang="en" sz="1200">
                <a:solidFill>
                  <a:srgbClr val="0D904F"/>
                </a:solidFill>
                <a:latin typeface="Consolas"/>
                <a:ea typeface="Consolas"/>
                <a:cs typeface="Consolas"/>
                <a:sym typeface="Consolas"/>
              </a:rPr>
              <a:t>rescale</a:t>
            </a:r>
            <a:r>
              <a:rPr lang="en" sz="1200">
                <a:solidFill>
                  <a:schemeClr val="dk1"/>
                </a:solidFill>
              </a:rPr>
              <a:t> is passed to the instantiation of </a:t>
            </a:r>
            <a:r>
              <a:rPr lang="en" sz="1200">
                <a:solidFill>
                  <a:srgbClr val="0D904F"/>
                </a:solidFill>
                <a:latin typeface="Consolas"/>
                <a:ea typeface="Consolas"/>
                <a:cs typeface="Consolas"/>
                <a:sym typeface="Consolas"/>
              </a:rPr>
              <a:t>ImageDataGenerator</a:t>
            </a:r>
            <a:r>
              <a:rPr lang="en" sz="1200">
                <a:solidFill>
                  <a:schemeClr val="dk1"/>
                </a:solidFill>
              </a:rPr>
              <a:t>, which will result in the corresponding </a:t>
            </a:r>
            <a:r>
              <a:rPr lang="en" sz="1200">
                <a:solidFill>
                  <a:srgbClr val="0D904F"/>
                </a:solidFill>
                <a:latin typeface="Consolas"/>
                <a:ea typeface="Consolas"/>
                <a:cs typeface="Consolas"/>
                <a:sym typeface="Consolas"/>
              </a:rPr>
              <a:t>flow()</a:t>
            </a:r>
            <a:r>
              <a:rPr lang="en" sz="1200">
                <a:solidFill>
                  <a:schemeClr val="dk1"/>
                </a:solidFill>
              </a:rPr>
              <a:t> method normalizing the pixel data (i.e., dividing by 255) while the data is being fed:</a:t>
            </a:r>
            <a:br>
              <a:rPr lang="en" sz="1100">
                <a:solidFill>
                  <a:schemeClr val="dk1"/>
                </a:solidFill>
              </a:rPr>
            </a:b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2189" name="Google Shape;2189;p283"/>
          <p:cNvGraphicFramePr/>
          <p:nvPr/>
        </p:nvGraphicFramePr>
        <p:xfrm>
          <a:off x="505550" y="2091500"/>
          <a:ext cx="3000000" cy="3000000"/>
        </p:xfrm>
        <a:graphic>
          <a:graphicData uri="http://schemas.openxmlformats.org/drawingml/2006/table">
            <a:tbl>
              <a:tblPr>
                <a:noFill/>
                <a:tableStyleId>{B919AB72-B1D8-40D2-A9E9-02AD8994AEB8}</a:tableStyleId>
              </a:tblPr>
              <a:tblGrid>
                <a:gridCol w="7862400"/>
              </a:tblGrid>
              <a:tr h="1212475">
                <a:tc>
                  <a:txBody>
                    <a:bodyPr>
                      <a:noAutofit/>
                    </a:bodyPr>
                    <a:lstStyle/>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from</a:t>
                      </a:r>
                      <a:r>
                        <a:rPr lang="en" sz="1000">
                          <a:latin typeface="Consolas"/>
                          <a:ea typeface="Consolas"/>
                          <a:cs typeface="Consolas"/>
                          <a:sym typeface="Consolas"/>
                        </a:rPr>
                        <a:t> keras</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preprocessing</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image </a:t>
                      </a:r>
                      <a:r>
                        <a:rPr lang="en" sz="1000">
                          <a:solidFill>
                            <a:srgbClr val="9C27B0"/>
                          </a:solidFill>
                          <a:latin typeface="Consolas"/>
                          <a:ea typeface="Consolas"/>
                          <a:cs typeface="Consolas"/>
                          <a:sym typeface="Consolas"/>
                        </a:rPr>
                        <a:t>import</a:t>
                      </a:r>
                      <a:r>
                        <a:rPr lang="en" sz="1000">
                          <a:latin typeface="Consolas"/>
                          <a:ea typeface="Consolas"/>
                          <a:cs typeface="Consolas"/>
                          <a:sym typeface="Consolas"/>
                        </a:rPr>
                        <a:t> </a:t>
                      </a:r>
                      <a:r>
                        <a:rPr lang="en" sz="1000">
                          <a:solidFill>
                            <a:srgbClr val="3367D6"/>
                          </a:solidFill>
                          <a:latin typeface="Consolas"/>
                          <a:ea typeface="Consolas"/>
                          <a:cs typeface="Consolas"/>
                          <a:sym typeface="Consolas"/>
                        </a:rPr>
                        <a:t>ImageDataGenerator</a:t>
                      </a:r>
                      <a:endParaRPr sz="1000">
                        <a:latin typeface="Consolas"/>
                        <a:ea typeface="Consolas"/>
                        <a:cs typeface="Consolas"/>
                        <a:sym typeface="Consolas"/>
                      </a:endParaRPr>
                    </a:p>
                    <a:p>
                      <a:pPr indent="0" lvl="0" marL="0" rtl="0" algn="l">
                        <a:lnSpc>
                          <a:spcPct val="115000"/>
                        </a:lnSpc>
                        <a:spcBef>
                          <a:spcPts val="0"/>
                        </a:spcBef>
                        <a:spcAft>
                          <a:spcPts val="0"/>
                        </a:spcAft>
                        <a:buNone/>
                      </a:pPr>
                      <a:r>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x_train and y_train assume the image data and labels have been resized for the </a:t>
                      </a:r>
                      <a:br>
                        <a:rPr lang="en" sz="1000">
                          <a:latin typeface="Consolas"/>
                          <a:ea typeface="Consolas"/>
                          <a:cs typeface="Consolas"/>
                          <a:sym typeface="Consolas"/>
                        </a:rPr>
                      </a:br>
                      <a:r>
                        <a:rPr lang="en" sz="1000">
                          <a:solidFill>
                            <a:srgbClr val="455A64"/>
                          </a:solidFill>
                          <a:latin typeface="Consolas"/>
                          <a:ea typeface="Consolas"/>
                          <a:cs typeface="Consolas"/>
                          <a:sym typeface="Consolas"/>
                        </a:rPr>
                        <a:t># CNN and split into training and test data, but the data has not been normalized.</a:t>
                      </a:r>
                      <a:endParaRPr sz="1000">
                        <a:latin typeface="Consolas"/>
                        <a:ea typeface="Consolas"/>
                        <a:cs typeface="Consolas"/>
                        <a:sym typeface="Consolas"/>
                      </a:endParaRPr>
                    </a:p>
                    <a:p>
                      <a:pPr indent="0" lvl="0" marL="0" rtl="0" algn="l">
                        <a:lnSpc>
                          <a:spcPct val="115000"/>
                        </a:lnSpc>
                        <a:spcBef>
                          <a:spcPts val="0"/>
                        </a:spcBef>
                        <a:spcAft>
                          <a:spcPts val="0"/>
                        </a:spcAft>
                        <a:buNone/>
                      </a:pPr>
                      <a:r>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instantiate an Image Data generator object and specify normalizing the image data</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datagen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3367D6"/>
                          </a:solidFill>
                          <a:latin typeface="Consolas"/>
                          <a:ea typeface="Consolas"/>
                          <a:cs typeface="Consolas"/>
                          <a:sym typeface="Consolas"/>
                        </a:rPr>
                        <a:t>ImageDataGenerator</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rescale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255</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feed (train) the neural network</a:t>
                      </a:r>
                      <a:endParaRPr sz="1000">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2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93" name="Shape 2193"/>
        <p:cNvGrpSpPr/>
        <p:nvPr/>
      </p:nvGrpSpPr>
      <p:grpSpPr>
        <a:xfrm>
          <a:off x="0" y="0"/>
          <a:ext cx="0" cy="0"/>
          <a:chOff x="0" y="0"/>
          <a:chExt cx="0" cy="0"/>
        </a:xfrm>
      </p:grpSpPr>
      <p:sp>
        <p:nvSpPr>
          <p:cNvPr id="2194" name="Google Shape;2194;p284"/>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Training Preparation - Keras</a:t>
            </a:r>
            <a:endParaRPr>
              <a:solidFill>
                <a:srgbClr val="38761D"/>
              </a:solidFill>
            </a:endParaRPr>
          </a:p>
        </p:txBody>
      </p:sp>
      <p:pic>
        <p:nvPicPr>
          <p:cNvPr id="2195" name="Google Shape;2195;p284"/>
          <p:cNvPicPr preferRelativeResize="0"/>
          <p:nvPr/>
        </p:nvPicPr>
        <p:blipFill>
          <a:blip r:embed="rId3">
            <a:alphaModFix/>
          </a:blip>
          <a:stretch>
            <a:fillRect/>
          </a:stretch>
        </p:blipFill>
        <p:spPr>
          <a:xfrm>
            <a:off x="0" y="0"/>
            <a:ext cx="1466275" cy="730575"/>
          </a:xfrm>
          <a:prstGeom prst="rect">
            <a:avLst/>
          </a:prstGeom>
          <a:noFill/>
          <a:ln>
            <a:noFill/>
          </a:ln>
        </p:spPr>
      </p:pic>
      <p:sp>
        <p:nvSpPr>
          <p:cNvPr id="2196" name="Google Shape;2196;p284"/>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Keras ImageDataGenerator - Standardization</a:t>
            </a:r>
            <a:endParaRPr i="1"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In the code below, the </a:t>
            </a:r>
            <a:r>
              <a:rPr lang="en" sz="1200">
                <a:solidFill>
                  <a:srgbClr val="0D904F"/>
                </a:solidFill>
                <a:latin typeface="Consolas"/>
                <a:ea typeface="Consolas"/>
                <a:cs typeface="Consolas"/>
                <a:sym typeface="Consolas"/>
              </a:rPr>
              <a:t>rescale</a:t>
            </a:r>
            <a:r>
              <a:rPr lang="en" sz="1200">
                <a:solidFill>
                  <a:schemeClr val="dk1"/>
                </a:solidFill>
              </a:rPr>
              <a:t> parameter is replaced with </a:t>
            </a:r>
            <a:r>
              <a:rPr lang="en" sz="1200">
                <a:solidFill>
                  <a:srgbClr val="0D904F"/>
                </a:solidFill>
                <a:latin typeface="Consolas"/>
                <a:ea typeface="Consolas"/>
                <a:cs typeface="Consolas"/>
                <a:sym typeface="Consolas"/>
              </a:rPr>
              <a:t>featurewise_std_normalization</a:t>
            </a:r>
            <a:r>
              <a:rPr lang="en" sz="1200">
                <a:solidFill>
                  <a:schemeClr val="dk1"/>
                </a:solidFill>
              </a:rPr>
              <a:t>, which will standardize the data. Since standardization requires calculating the mean and standard deviation of the pixel data across the entire training set, a call is made the </a:t>
            </a:r>
            <a:r>
              <a:rPr lang="en" sz="1200">
                <a:solidFill>
                  <a:srgbClr val="0D904F"/>
                </a:solidFill>
                <a:latin typeface="Consolas"/>
                <a:ea typeface="Consolas"/>
                <a:cs typeface="Consolas"/>
                <a:sym typeface="Consolas"/>
              </a:rPr>
              <a:t>fit()</a:t>
            </a:r>
            <a:r>
              <a:rPr lang="en" sz="1200">
                <a:solidFill>
                  <a:schemeClr val="dk1"/>
                </a:solidFill>
              </a:rPr>
              <a:t> method for the corresponding calculation.</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2197" name="Google Shape;2197;p284"/>
          <p:cNvGraphicFramePr/>
          <p:nvPr/>
        </p:nvGraphicFramePr>
        <p:xfrm>
          <a:off x="505550" y="2091500"/>
          <a:ext cx="3000000" cy="3000000"/>
        </p:xfrm>
        <a:graphic>
          <a:graphicData uri="http://schemas.openxmlformats.org/drawingml/2006/table">
            <a:tbl>
              <a:tblPr>
                <a:noFill/>
                <a:tableStyleId>{B919AB72-B1D8-40D2-A9E9-02AD8994AEB8}</a:tableStyleId>
              </a:tblPr>
              <a:tblGrid>
                <a:gridCol w="7862400"/>
              </a:tblGrid>
              <a:tr h="1212475">
                <a:tc>
                  <a:txBody>
                    <a:bodyPr>
                      <a:noAutofit/>
                    </a:bodyPr>
                    <a:lstStyle/>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keras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preprocessing</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image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ImageDataGenerator</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instantiate an Image Data generator object and specify standardizing the image</a:t>
                      </a: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data</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datagen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ImageDataGenerator</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featurewise_std_normalization</a:t>
                      </a:r>
                      <a:r>
                        <a:rPr lang="en" sz="1000">
                          <a:solidFill>
                            <a:srgbClr val="616161"/>
                          </a:solidFill>
                          <a:latin typeface="Consolas"/>
                          <a:ea typeface="Consolas"/>
                          <a:cs typeface="Consolas"/>
                          <a:sym typeface="Consolas"/>
                        </a:rPr>
                        <a:t>=</a:t>
                      </a:r>
                      <a:r>
                        <a:rPr lang="en" sz="1000">
                          <a:solidFill>
                            <a:srgbClr val="9C27B0"/>
                          </a:solidFill>
                          <a:latin typeface="Consolas"/>
                          <a:ea typeface="Consolas"/>
                          <a:cs typeface="Consolas"/>
                          <a:sym typeface="Consolas"/>
                        </a:rPr>
                        <a:t>True</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calculate the mean/stddev for standardization</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datagen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fit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x_train</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feed (train) the neural network</a:t>
                      </a:r>
                      <a:endParaRPr sz="1000">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2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01" name="Shape 2201"/>
        <p:cNvGrpSpPr/>
        <p:nvPr/>
      </p:nvGrpSpPr>
      <p:grpSpPr>
        <a:xfrm>
          <a:off x="0" y="0"/>
          <a:ext cx="0" cy="0"/>
          <a:chOff x="0" y="0"/>
          <a:chExt cx="0" cy="0"/>
        </a:xfrm>
      </p:grpSpPr>
      <p:sp>
        <p:nvSpPr>
          <p:cNvPr id="2202" name="Google Shape;2202;p285"/>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Training Preparation - Keras</a:t>
            </a:r>
            <a:endParaRPr>
              <a:solidFill>
                <a:srgbClr val="38761D"/>
              </a:solidFill>
            </a:endParaRPr>
          </a:p>
        </p:txBody>
      </p:sp>
      <p:pic>
        <p:nvPicPr>
          <p:cNvPr id="2203" name="Google Shape;2203;p285"/>
          <p:cNvPicPr preferRelativeResize="0"/>
          <p:nvPr/>
        </p:nvPicPr>
        <p:blipFill>
          <a:blip r:embed="rId3">
            <a:alphaModFix/>
          </a:blip>
          <a:stretch>
            <a:fillRect/>
          </a:stretch>
        </p:blipFill>
        <p:spPr>
          <a:xfrm>
            <a:off x="0" y="0"/>
            <a:ext cx="1466275" cy="730575"/>
          </a:xfrm>
          <a:prstGeom prst="rect">
            <a:avLst/>
          </a:prstGeom>
          <a:noFill/>
          <a:ln>
            <a:noFill/>
          </a:ln>
        </p:spPr>
      </p:pic>
      <p:sp>
        <p:nvSpPr>
          <p:cNvPr id="2204" name="Google Shape;2204;p285"/>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Keras ImageDataGenerator - Validation Split</a:t>
            </a:r>
            <a:endParaRPr i="1"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In the code below, the parameter validation_split is added to use 10% of the training data as validation data on each epoch. Additionally, we do a single call for training per epoch (vs. manually batch feeding it), by passing the </a:t>
            </a:r>
            <a:r>
              <a:rPr lang="en" sz="1200">
                <a:solidFill>
                  <a:srgbClr val="0D904F"/>
                </a:solidFill>
                <a:latin typeface="Consolas"/>
                <a:ea typeface="Consolas"/>
                <a:cs typeface="Consolas"/>
                <a:sym typeface="Consolas"/>
              </a:rPr>
              <a:t>datagen.flow()</a:t>
            </a:r>
            <a:r>
              <a:rPr lang="en" sz="1200">
                <a:solidFill>
                  <a:schemeClr val="dk1"/>
                </a:solidFill>
              </a:rPr>
              <a:t> generator to the </a:t>
            </a:r>
            <a:r>
              <a:rPr lang="en" sz="1200">
                <a:solidFill>
                  <a:srgbClr val="0D904F"/>
                </a:solidFill>
                <a:latin typeface="Consolas"/>
                <a:ea typeface="Consolas"/>
                <a:cs typeface="Consolas"/>
                <a:sym typeface="Consolas"/>
              </a:rPr>
              <a:t>fit_generator()</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2205" name="Google Shape;2205;p285"/>
          <p:cNvGraphicFramePr/>
          <p:nvPr/>
        </p:nvGraphicFramePr>
        <p:xfrm>
          <a:off x="505550" y="2091500"/>
          <a:ext cx="3000000" cy="3000000"/>
        </p:xfrm>
        <a:graphic>
          <a:graphicData uri="http://schemas.openxmlformats.org/drawingml/2006/table">
            <a:tbl>
              <a:tblPr>
                <a:noFill/>
                <a:tableStyleId>{B919AB72-B1D8-40D2-A9E9-02AD8994AEB8}</a:tableStyleId>
              </a:tblPr>
              <a:tblGrid>
                <a:gridCol w="7862400"/>
              </a:tblGrid>
              <a:tr h="1212475">
                <a:tc>
                  <a:txBody>
                    <a:bodyPr>
                      <a:noAutofit/>
                    </a:bodyPr>
                    <a:lstStyle/>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keras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preprocessing</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image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ImageDataGenerator</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x_train </a:t>
                      </a:r>
                      <a:r>
                        <a:rPr lang="en" sz="1000">
                          <a:solidFill>
                            <a:srgbClr val="9C27B0"/>
                          </a:solidFill>
                          <a:latin typeface="Consolas"/>
                          <a:ea typeface="Consolas"/>
                          <a:cs typeface="Consolas"/>
                          <a:sym typeface="Consolas"/>
                        </a:rPr>
                        <a:t>and</a:t>
                      </a:r>
                      <a:r>
                        <a:rPr lang="en" sz="1000">
                          <a:solidFill>
                            <a:schemeClr val="dk1"/>
                          </a:solidFill>
                          <a:latin typeface="Consolas"/>
                          <a:ea typeface="Consolas"/>
                          <a:cs typeface="Consolas"/>
                          <a:sym typeface="Consolas"/>
                        </a:rPr>
                        <a:t> y_train assume the image data </a:t>
                      </a:r>
                      <a:r>
                        <a:rPr lang="en" sz="1000">
                          <a:solidFill>
                            <a:srgbClr val="9C27B0"/>
                          </a:solidFill>
                          <a:latin typeface="Consolas"/>
                          <a:ea typeface="Consolas"/>
                          <a:cs typeface="Consolas"/>
                          <a:sym typeface="Consolas"/>
                        </a:rPr>
                        <a:t>and</a:t>
                      </a:r>
                      <a:r>
                        <a:rPr lang="en" sz="1000">
                          <a:solidFill>
                            <a:schemeClr val="dk1"/>
                          </a:solidFill>
                          <a:latin typeface="Consolas"/>
                          <a:ea typeface="Consolas"/>
                          <a:cs typeface="Consolas"/>
                          <a:sym typeface="Consolas"/>
                        </a:rPr>
                        <a:t> labels have been resized </a:t>
                      </a:r>
                      <a:r>
                        <a:rPr lang="en" sz="1000">
                          <a:solidFill>
                            <a:srgbClr val="9C27B0"/>
                          </a:solidFill>
                          <a:latin typeface="Consolas"/>
                          <a:ea typeface="Consolas"/>
                          <a:cs typeface="Consolas"/>
                          <a:sym typeface="Consolas"/>
                        </a:rPr>
                        <a:t>for</a:t>
                      </a:r>
                      <a:r>
                        <a:rPr lang="en" sz="1000">
                          <a:solidFill>
                            <a:schemeClr val="dk1"/>
                          </a:solidFill>
                          <a:latin typeface="Consolas"/>
                          <a:ea typeface="Consolas"/>
                          <a:cs typeface="Consolas"/>
                          <a:sym typeface="Consolas"/>
                        </a:rPr>
                        <a:t> the </a:t>
                      </a:r>
                      <a:br>
                        <a:rPr lang="en" sz="1000">
                          <a:solidFill>
                            <a:schemeClr val="dk1"/>
                          </a:solidFill>
                          <a:latin typeface="Consolas"/>
                          <a:ea typeface="Consolas"/>
                          <a:cs typeface="Consolas"/>
                          <a:sym typeface="Consolas"/>
                        </a:rPr>
                      </a:br>
                      <a:r>
                        <a:rPr lang="en" sz="1000">
                          <a:solidFill>
                            <a:srgbClr val="455A64"/>
                          </a:solidFill>
                          <a:latin typeface="Consolas"/>
                          <a:ea typeface="Consolas"/>
                          <a:cs typeface="Consolas"/>
                          <a:sym typeface="Consolas"/>
                        </a:rPr>
                        <a:t># CNN and split into training and test data, but the data has not been normalized.</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instantiate an Image Data generator object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datagen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ImageDataGenerator</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rescale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255</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validation_split</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0.1</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the number of epochs (training passes over the entire training data)</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epochs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10</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for</a:t>
                      </a:r>
                      <a:r>
                        <a:rPr lang="en" sz="1000">
                          <a:solidFill>
                            <a:schemeClr val="dk1"/>
                          </a:solidFill>
                          <a:latin typeface="Consolas"/>
                          <a:ea typeface="Consolas"/>
                          <a:cs typeface="Consolas"/>
                          <a:sym typeface="Consolas"/>
                        </a:rPr>
                        <a:t> epoch </a:t>
                      </a:r>
                      <a:r>
                        <a:rPr lang="en" sz="1000">
                          <a:solidFill>
                            <a:srgbClr val="9C27B0"/>
                          </a:solidFill>
                          <a:latin typeface="Consolas"/>
                          <a:ea typeface="Consolas"/>
                          <a:cs typeface="Consolas"/>
                          <a:sym typeface="Consolas"/>
                        </a:rPr>
                        <a:t>in</a:t>
                      </a:r>
                      <a:r>
                        <a:rPr lang="en" sz="1000">
                          <a:solidFill>
                            <a:schemeClr val="dk1"/>
                          </a:solidFill>
                          <a:latin typeface="Consolas"/>
                          <a:ea typeface="Consolas"/>
                          <a:cs typeface="Consolas"/>
                          <a:sym typeface="Consolas"/>
                        </a:rPr>
                        <a:t> range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epochs</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Use generator to create batches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fit_generator</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datagen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flow</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x_data</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y_data</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batch_size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shuffle</a:t>
                      </a:r>
                      <a:r>
                        <a:rPr lang="en" sz="1000">
                          <a:solidFill>
                            <a:srgbClr val="616161"/>
                          </a:solidFill>
                          <a:latin typeface="Consolas"/>
                          <a:ea typeface="Consolas"/>
                          <a:cs typeface="Consolas"/>
                          <a:sym typeface="Consolas"/>
                        </a:rPr>
                        <a:t>=</a:t>
                      </a:r>
                      <a:r>
                        <a:rPr lang="en" sz="1000">
                          <a:solidFill>
                            <a:srgbClr val="9C27B0"/>
                          </a:solidFill>
                          <a:latin typeface="Consolas"/>
                          <a:ea typeface="Consolas"/>
                          <a:cs typeface="Consolas"/>
                          <a:sym typeface="Consolas"/>
                        </a:rPr>
                        <a:t>True</a:t>
                      </a:r>
                      <a:r>
                        <a:rPr lang="en" sz="1000">
                          <a:solidFill>
                            <a:srgbClr val="616161"/>
                          </a:solidFill>
                          <a:latin typeface="Consolas"/>
                          <a:ea typeface="Consolas"/>
                          <a:cs typeface="Consolas"/>
                          <a:sym typeface="Consolas"/>
                        </a:rPr>
                        <a:t>))</a:t>
                      </a:r>
                      <a:endParaRPr sz="1000">
                        <a:solidFill>
                          <a:srgbClr val="9C27B0"/>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2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09" name="Shape 2209"/>
        <p:cNvGrpSpPr/>
        <p:nvPr/>
      </p:nvGrpSpPr>
      <p:grpSpPr>
        <a:xfrm>
          <a:off x="0" y="0"/>
          <a:ext cx="0" cy="0"/>
          <a:chOff x="0" y="0"/>
          <a:chExt cx="0" cy="0"/>
        </a:xfrm>
      </p:grpSpPr>
      <p:sp>
        <p:nvSpPr>
          <p:cNvPr id="2210" name="Google Shape;2210;p286"/>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Hyperparameter Tuning</a:t>
            </a:r>
            <a:endParaRPr>
              <a:solidFill>
                <a:srgbClr val="38761D"/>
              </a:solidFill>
            </a:endParaRPr>
          </a:p>
        </p:txBody>
      </p:sp>
      <p:pic>
        <p:nvPicPr>
          <p:cNvPr id="2211" name="Google Shape;2211;p286"/>
          <p:cNvPicPr preferRelativeResize="0"/>
          <p:nvPr/>
        </p:nvPicPr>
        <p:blipFill>
          <a:blip r:embed="rId3">
            <a:alphaModFix/>
          </a:blip>
          <a:stretch>
            <a:fillRect/>
          </a:stretch>
        </p:blipFill>
        <p:spPr>
          <a:xfrm>
            <a:off x="0" y="0"/>
            <a:ext cx="1466275" cy="730575"/>
          </a:xfrm>
          <a:prstGeom prst="rect">
            <a:avLst/>
          </a:prstGeom>
          <a:noFill/>
          <a:ln>
            <a:noFill/>
          </a:ln>
        </p:spPr>
      </p:pic>
      <p:sp>
        <p:nvSpPr>
          <p:cNvPr id="2212" name="Google Shape;2212;p286"/>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Hyperparameters vs Learned Parameters</a:t>
            </a:r>
            <a:endParaRPr i="1"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Let’s start by explaining the difference between learned parameters and hyperparameters. The </a:t>
            </a:r>
            <a:r>
              <a:rPr b="1" lang="en" sz="1200">
                <a:solidFill>
                  <a:srgbClr val="0000FF"/>
                </a:solidFill>
              </a:rPr>
              <a:t>learned parameters, are parameters that are learned during training</a:t>
            </a:r>
            <a:r>
              <a:rPr lang="en" sz="1200">
                <a:solidFill>
                  <a:schemeClr val="dk1"/>
                </a:solidFill>
              </a:rPr>
              <a:t>. For neural networks, these typically are the weights on each neural network connection, the biases on each node, and for convolutional neural networks, the filters in each convolutional layer. </a:t>
            </a:r>
            <a:r>
              <a:rPr b="1" lang="en" sz="1200">
                <a:solidFill>
                  <a:srgbClr val="0000FF"/>
                </a:solidFill>
              </a:rPr>
              <a:t>These learned parameters stay as part of the model when the model is done training</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r>
              <a:rPr b="1" lang="en" sz="1200">
                <a:solidFill>
                  <a:srgbClr val="0000FF"/>
                </a:solidFill>
              </a:rPr>
              <a:t>Hyperparameters are parameters used to train the model, but not part of the trained model itself</a:t>
            </a:r>
            <a:r>
              <a:rPr lang="en" sz="1200">
                <a:solidFill>
                  <a:schemeClr val="dk1"/>
                </a:solidFill>
              </a:rPr>
              <a:t>. That is, once trained the hyperparameters no longer exist. </a:t>
            </a:r>
            <a:r>
              <a:rPr lang="en" sz="1200" u="sng">
                <a:solidFill>
                  <a:schemeClr val="dk1"/>
                </a:solidFill>
              </a:rPr>
              <a:t>Hyperparameters are used to improve the training of the model, such as for:</a:t>
            </a:r>
            <a:endParaRPr sz="1200" u="sng">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304800" lvl="0" marL="2743200" rtl="0" algn="l">
              <a:lnSpc>
                <a:spcPct val="115000"/>
              </a:lnSpc>
              <a:spcBef>
                <a:spcPts val="0"/>
              </a:spcBef>
              <a:spcAft>
                <a:spcPts val="0"/>
              </a:spcAft>
              <a:buClr>
                <a:srgbClr val="38761D"/>
              </a:buClr>
              <a:buSzPts val="1200"/>
              <a:buAutoNum type="arabicPeriod"/>
            </a:pPr>
            <a:r>
              <a:rPr b="1" lang="en" sz="1200">
                <a:solidFill>
                  <a:srgbClr val="38761D"/>
                </a:solidFill>
              </a:rPr>
              <a:t>How long does it take to train the model?</a:t>
            </a:r>
            <a:endParaRPr b="1" sz="1200">
              <a:solidFill>
                <a:srgbClr val="38761D"/>
              </a:solidFill>
            </a:endParaRPr>
          </a:p>
          <a:p>
            <a:pPr indent="-304800" lvl="0" marL="2743200" rtl="0" algn="l">
              <a:lnSpc>
                <a:spcPct val="115000"/>
              </a:lnSpc>
              <a:spcBef>
                <a:spcPts val="0"/>
              </a:spcBef>
              <a:spcAft>
                <a:spcPts val="0"/>
              </a:spcAft>
              <a:buClr>
                <a:srgbClr val="38761D"/>
              </a:buClr>
              <a:buSzPts val="1200"/>
              <a:buAutoNum type="arabicPeriod"/>
            </a:pPr>
            <a:r>
              <a:rPr b="1" lang="en" sz="1200">
                <a:solidFill>
                  <a:srgbClr val="38761D"/>
                </a:solidFill>
              </a:rPr>
              <a:t>How fast does the model converge?</a:t>
            </a:r>
            <a:endParaRPr b="1" sz="1200">
              <a:solidFill>
                <a:srgbClr val="38761D"/>
              </a:solidFill>
            </a:endParaRPr>
          </a:p>
          <a:p>
            <a:pPr indent="-304800" lvl="0" marL="2743200" rtl="0" algn="l">
              <a:lnSpc>
                <a:spcPct val="115000"/>
              </a:lnSpc>
              <a:spcBef>
                <a:spcPts val="0"/>
              </a:spcBef>
              <a:spcAft>
                <a:spcPts val="0"/>
              </a:spcAft>
              <a:buClr>
                <a:srgbClr val="38761D"/>
              </a:buClr>
              <a:buSzPts val="1200"/>
              <a:buAutoNum type="arabicPeriod"/>
            </a:pPr>
            <a:r>
              <a:rPr b="1" lang="en" sz="1200">
                <a:solidFill>
                  <a:srgbClr val="38761D"/>
                </a:solidFill>
              </a:rPr>
              <a:t>Does it find the global optima?</a:t>
            </a:r>
            <a:endParaRPr b="1" sz="1200">
              <a:solidFill>
                <a:srgbClr val="38761D"/>
              </a:solidFill>
            </a:endParaRPr>
          </a:p>
          <a:p>
            <a:pPr indent="-304800" lvl="0" marL="2743200" rtl="0" algn="l">
              <a:lnSpc>
                <a:spcPct val="115000"/>
              </a:lnSpc>
              <a:spcBef>
                <a:spcPts val="0"/>
              </a:spcBef>
              <a:spcAft>
                <a:spcPts val="0"/>
              </a:spcAft>
              <a:buClr>
                <a:srgbClr val="38761D"/>
              </a:buClr>
              <a:buSzPts val="1200"/>
              <a:buAutoNum type="arabicPeriod"/>
            </a:pPr>
            <a:r>
              <a:rPr b="1" lang="en" sz="1200">
                <a:solidFill>
                  <a:srgbClr val="38761D"/>
                </a:solidFill>
              </a:rPr>
              <a:t>How accurate is the model?</a:t>
            </a:r>
            <a:endParaRPr b="1" sz="1200">
              <a:solidFill>
                <a:srgbClr val="38761D"/>
              </a:solidFill>
            </a:endParaRPr>
          </a:p>
          <a:p>
            <a:pPr indent="-304800" lvl="0" marL="2743200" rtl="0" algn="l">
              <a:lnSpc>
                <a:spcPct val="115000"/>
              </a:lnSpc>
              <a:spcBef>
                <a:spcPts val="0"/>
              </a:spcBef>
              <a:spcAft>
                <a:spcPts val="0"/>
              </a:spcAft>
              <a:buClr>
                <a:srgbClr val="38761D"/>
              </a:buClr>
              <a:buSzPts val="1200"/>
              <a:buAutoNum type="arabicPeriod"/>
            </a:pPr>
            <a:r>
              <a:rPr b="1" lang="en" sz="1200">
                <a:solidFill>
                  <a:srgbClr val="38761D"/>
                </a:solidFill>
              </a:rPr>
              <a:t>How overfitted is the model?</a:t>
            </a:r>
            <a:endParaRPr b="1" sz="1200">
              <a:solidFill>
                <a:srgbClr val="38761D"/>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u="sng">
                <a:solidFill>
                  <a:schemeClr val="dk1"/>
                </a:solidFill>
              </a:rPr>
              <a:t>Another perspective of hyperparameters is that they are a means to measure cost and quality of developing the model.</a:t>
            </a:r>
            <a:endParaRPr sz="1200" u="sng">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2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16" name="Shape 2216"/>
        <p:cNvGrpSpPr/>
        <p:nvPr/>
      </p:nvGrpSpPr>
      <p:grpSpPr>
        <a:xfrm>
          <a:off x="0" y="0"/>
          <a:ext cx="0" cy="0"/>
          <a:chOff x="0" y="0"/>
          <a:chExt cx="0" cy="0"/>
        </a:xfrm>
      </p:grpSpPr>
      <p:sp>
        <p:nvSpPr>
          <p:cNvPr id="2217" name="Google Shape;2217;p287"/>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Hyperparameter Tuning - Epochs</a:t>
            </a:r>
            <a:endParaRPr>
              <a:solidFill>
                <a:srgbClr val="38761D"/>
              </a:solidFill>
            </a:endParaRPr>
          </a:p>
        </p:txBody>
      </p:sp>
      <p:pic>
        <p:nvPicPr>
          <p:cNvPr id="2218" name="Google Shape;2218;p287"/>
          <p:cNvPicPr preferRelativeResize="0"/>
          <p:nvPr/>
        </p:nvPicPr>
        <p:blipFill>
          <a:blip r:embed="rId3">
            <a:alphaModFix/>
          </a:blip>
          <a:stretch>
            <a:fillRect/>
          </a:stretch>
        </p:blipFill>
        <p:spPr>
          <a:xfrm>
            <a:off x="0" y="0"/>
            <a:ext cx="1466275" cy="730575"/>
          </a:xfrm>
          <a:prstGeom prst="rect">
            <a:avLst/>
          </a:prstGeom>
          <a:noFill/>
          <a:ln>
            <a:noFill/>
          </a:ln>
        </p:spPr>
      </p:pic>
      <p:sp>
        <p:nvSpPr>
          <p:cNvPr id="2219" name="Google Shape;2219;p287"/>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Epochs</a:t>
            </a:r>
            <a:endParaRPr i="1"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b="1" lang="en" sz="1200">
                <a:solidFill>
                  <a:srgbClr val="0000FF"/>
                </a:solidFill>
              </a:rPr>
              <a:t>The most basic hyperparameter is the number of epochs</a:t>
            </a:r>
            <a:r>
              <a:rPr lang="en" sz="1200">
                <a:solidFill>
                  <a:schemeClr val="dk1"/>
                </a:solidFill>
              </a:rPr>
              <a:t> --though this is n</a:t>
            </a:r>
            <a:r>
              <a:rPr lang="en" sz="1200" u="sng">
                <a:solidFill>
                  <a:schemeClr val="dk1"/>
                </a:solidFill>
              </a:rPr>
              <a:t>ow being more commonly replaced with steps</a:t>
            </a:r>
            <a:r>
              <a:rPr lang="en" sz="1200">
                <a:solidFill>
                  <a:schemeClr val="dk1"/>
                </a:solidFill>
              </a:rPr>
              <a:t>. The epochs hyperparameter </a:t>
            </a:r>
            <a:r>
              <a:rPr b="1" lang="en" sz="1200">
                <a:solidFill>
                  <a:srgbClr val="0000FF"/>
                </a:solidFill>
              </a:rPr>
              <a:t>is the number of times you will pass the entire training data through the neural network during training</a:t>
            </a:r>
            <a:r>
              <a:rPr lang="en" sz="1200">
                <a:solidFill>
                  <a:schemeClr val="dk1"/>
                </a:solidFill>
              </a:rPr>
              <a:t>. Training is very expensive in compute time. It includes both the forward feed to pass the training data through and the backward propagation to update (train) the model’s parameters. For example, if a full pass of the data (epoch) takes 15 minutes and we run 100 epochs, the training time will take 25 hrs.</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2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23" name="Shape 2223"/>
        <p:cNvGrpSpPr/>
        <p:nvPr/>
      </p:nvGrpSpPr>
      <p:grpSpPr>
        <a:xfrm>
          <a:off x="0" y="0"/>
          <a:ext cx="0" cy="0"/>
          <a:chOff x="0" y="0"/>
          <a:chExt cx="0" cy="0"/>
        </a:xfrm>
      </p:grpSpPr>
      <p:sp>
        <p:nvSpPr>
          <p:cNvPr id="2224" name="Google Shape;2224;p288"/>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Hyperparameter Tuning - Epochs</a:t>
            </a:r>
            <a:endParaRPr>
              <a:solidFill>
                <a:srgbClr val="38761D"/>
              </a:solidFill>
            </a:endParaRPr>
          </a:p>
        </p:txBody>
      </p:sp>
      <p:pic>
        <p:nvPicPr>
          <p:cNvPr id="2225" name="Google Shape;2225;p288"/>
          <p:cNvPicPr preferRelativeResize="0"/>
          <p:nvPr/>
        </p:nvPicPr>
        <p:blipFill>
          <a:blip r:embed="rId3">
            <a:alphaModFix/>
          </a:blip>
          <a:stretch>
            <a:fillRect/>
          </a:stretch>
        </p:blipFill>
        <p:spPr>
          <a:xfrm>
            <a:off x="0" y="0"/>
            <a:ext cx="1466275" cy="730575"/>
          </a:xfrm>
          <a:prstGeom prst="rect">
            <a:avLst/>
          </a:prstGeom>
          <a:noFill/>
          <a:ln>
            <a:noFill/>
          </a:ln>
        </p:spPr>
      </p:pic>
      <p:sp>
        <p:nvSpPr>
          <p:cNvPr id="2226" name="Google Shape;2226;p288"/>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Overtraining</a:t>
            </a:r>
            <a:endParaRPr i="1"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Early presumptions on training was that the more times your feed the training data, the better the accuracy. What we’ve found, </a:t>
            </a:r>
            <a:r>
              <a:rPr b="1" lang="en" sz="1200">
                <a:solidFill>
                  <a:srgbClr val="0000FF"/>
                </a:solidFill>
              </a:rPr>
              <a:t>particularly on larger and more complex networks that there is a point where the accuracy will degrade</a:t>
            </a:r>
            <a:r>
              <a:rPr lang="en" sz="1200">
                <a:solidFill>
                  <a:schemeClr val="dk1"/>
                </a:solidFill>
              </a:rPr>
              <a:t>. Today, we </a:t>
            </a:r>
            <a:r>
              <a:rPr b="1" lang="en" sz="1200">
                <a:solidFill>
                  <a:srgbClr val="0000FF"/>
                </a:solidFill>
              </a:rPr>
              <a:t>now look for convergence on an acceptable local optima</a:t>
            </a:r>
            <a:r>
              <a:rPr lang="en" sz="1200">
                <a:solidFill>
                  <a:schemeClr val="dk1"/>
                </a:solidFill>
              </a:rPr>
              <a:t> for the purpose of how the model will be used in an application. If we overtrain the neural network, the following can happen:</a:t>
            </a:r>
            <a:br>
              <a:rPr lang="en" sz="1200">
                <a:solidFill>
                  <a:schemeClr val="dk1"/>
                </a:solidFill>
              </a:rPr>
            </a:br>
            <a:endParaRPr sz="1200">
              <a:solidFill>
                <a:schemeClr val="dk1"/>
              </a:solidFill>
            </a:endParaRPr>
          </a:p>
          <a:p>
            <a:pPr indent="-304800" lvl="0" marL="457200" rtl="0" algn="l">
              <a:lnSpc>
                <a:spcPct val="115000"/>
              </a:lnSpc>
              <a:spcBef>
                <a:spcPts val="0"/>
              </a:spcBef>
              <a:spcAft>
                <a:spcPts val="0"/>
              </a:spcAft>
              <a:buClr>
                <a:srgbClr val="38761D"/>
              </a:buClr>
              <a:buSzPts val="1200"/>
              <a:buAutoNum type="arabicPeriod"/>
            </a:pPr>
            <a:r>
              <a:rPr b="1" lang="en" sz="1200">
                <a:solidFill>
                  <a:srgbClr val="38761D"/>
                </a:solidFill>
              </a:rPr>
              <a:t>The neural network becomes overfitted to the training data, showing increasing accuracy on the training data, but degrading accuracy on the test data.</a:t>
            </a:r>
            <a:endParaRPr b="1" sz="1200">
              <a:solidFill>
                <a:srgbClr val="38761D"/>
              </a:solidFill>
            </a:endParaRPr>
          </a:p>
          <a:p>
            <a:pPr indent="0" lvl="0" marL="457200" rtl="0" algn="l">
              <a:lnSpc>
                <a:spcPct val="115000"/>
              </a:lnSpc>
              <a:spcBef>
                <a:spcPts val="0"/>
              </a:spcBef>
              <a:spcAft>
                <a:spcPts val="0"/>
              </a:spcAft>
              <a:buNone/>
            </a:pPr>
            <a:r>
              <a:t/>
            </a:r>
            <a:endParaRPr b="1" sz="1200">
              <a:solidFill>
                <a:srgbClr val="38761D"/>
              </a:solidFill>
            </a:endParaRPr>
          </a:p>
          <a:p>
            <a:pPr indent="-304800" lvl="0" marL="457200" rtl="0" algn="l">
              <a:lnSpc>
                <a:spcPct val="115000"/>
              </a:lnSpc>
              <a:spcBef>
                <a:spcPts val="0"/>
              </a:spcBef>
              <a:spcAft>
                <a:spcPts val="0"/>
              </a:spcAft>
              <a:buClr>
                <a:srgbClr val="38761D"/>
              </a:buClr>
              <a:buSzPts val="1200"/>
              <a:buAutoNum type="arabicPeriod"/>
            </a:pPr>
            <a:r>
              <a:rPr b="1" lang="en" sz="1200">
                <a:solidFill>
                  <a:srgbClr val="38761D"/>
                </a:solidFill>
              </a:rPr>
              <a:t>In deeper neural networks, the layers will learn in a non-uniform manner and have different convergence rates. Thus, as some layers are working to convergences, others may have convergence and start diverging.</a:t>
            </a:r>
            <a:endParaRPr b="1" sz="1200">
              <a:solidFill>
                <a:srgbClr val="38761D"/>
              </a:solidFill>
            </a:endParaRPr>
          </a:p>
          <a:p>
            <a:pPr indent="0" lvl="0" marL="457200" rtl="0" algn="l">
              <a:lnSpc>
                <a:spcPct val="115000"/>
              </a:lnSpc>
              <a:spcBef>
                <a:spcPts val="0"/>
              </a:spcBef>
              <a:spcAft>
                <a:spcPts val="0"/>
              </a:spcAft>
              <a:buNone/>
            </a:pPr>
            <a:r>
              <a:t/>
            </a:r>
            <a:endParaRPr b="1" sz="1200">
              <a:solidFill>
                <a:srgbClr val="38761D"/>
              </a:solidFill>
            </a:endParaRPr>
          </a:p>
          <a:p>
            <a:pPr indent="-304800" lvl="0" marL="457200" rtl="0" algn="l">
              <a:lnSpc>
                <a:spcPct val="115000"/>
              </a:lnSpc>
              <a:spcBef>
                <a:spcPts val="0"/>
              </a:spcBef>
              <a:spcAft>
                <a:spcPts val="0"/>
              </a:spcAft>
              <a:buClr>
                <a:srgbClr val="38761D"/>
              </a:buClr>
              <a:buSzPts val="1200"/>
              <a:buAutoNum type="arabicPeriod"/>
            </a:pPr>
            <a:r>
              <a:rPr b="1" lang="en" sz="1200">
                <a:solidFill>
                  <a:srgbClr val="38761D"/>
                </a:solidFill>
              </a:rPr>
              <a:t>Continued training may cause the neural network to pop out of one local optima and start converging on another local optima, that is less accurate.</a:t>
            </a:r>
            <a:endParaRPr b="1" sz="1200">
              <a:solidFill>
                <a:srgbClr val="38761D"/>
              </a:solidFill>
            </a:endParaRPr>
          </a:p>
          <a:p>
            <a:pPr indent="0" lvl="0" marL="0" rtl="0" algn="l">
              <a:lnSpc>
                <a:spcPct val="115000"/>
              </a:lnSpc>
              <a:spcBef>
                <a:spcPts val="0"/>
              </a:spcBef>
              <a:spcAft>
                <a:spcPts val="0"/>
              </a:spcAft>
              <a:buNone/>
            </a:pPr>
            <a:r>
              <a:t/>
            </a:r>
            <a:endParaRPr b="1" sz="1200">
              <a:solidFill>
                <a:srgbClr val="0000FF"/>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2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30" name="Shape 2230"/>
        <p:cNvGrpSpPr/>
        <p:nvPr/>
      </p:nvGrpSpPr>
      <p:grpSpPr>
        <a:xfrm>
          <a:off x="0" y="0"/>
          <a:ext cx="0" cy="0"/>
          <a:chOff x="0" y="0"/>
          <a:chExt cx="0" cy="0"/>
        </a:xfrm>
      </p:grpSpPr>
      <p:sp>
        <p:nvSpPr>
          <p:cNvPr id="2231" name="Google Shape;2231;p289"/>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Hyperparameter Tuning - Epochs</a:t>
            </a:r>
            <a:endParaRPr>
              <a:solidFill>
                <a:srgbClr val="38761D"/>
              </a:solidFill>
            </a:endParaRPr>
          </a:p>
        </p:txBody>
      </p:sp>
      <p:pic>
        <p:nvPicPr>
          <p:cNvPr id="2232" name="Google Shape;2232;p289"/>
          <p:cNvPicPr preferRelativeResize="0"/>
          <p:nvPr/>
        </p:nvPicPr>
        <p:blipFill>
          <a:blip r:embed="rId3">
            <a:alphaModFix/>
          </a:blip>
          <a:stretch>
            <a:fillRect/>
          </a:stretch>
        </p:blipFill>
        <p:spPr>
          <a:xfrm>
            <a:off x="0" y="0"/>
            <a:ext cx="1466275" cy="730575"/>
          </a:xfrm>
          <a:prstGeom prst="rect">
            <a:avLst/>
          </a:prstGeom>
          <a:noFill/>
          <a:ln>
            <a:noFill/>
          </a:ln>
        </p:spPr>
      </p:pic>
      <p:sp>
        <p:nvSpPr>
          <p:cNvPr id="2233" name="Google Shape;2233;p289"/>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Overtraining</a:t>
            </a:r>
            <a:endParaRPr i="1"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Let’s start with a simple convnet model in Keras using the CIFAR-10 dataset to demonstrate the concept of convergence and then diverging. In the model, </a:t>
            </a:r>
            <a:r>
              <a:rPr lang="en" sz="1200" u="sng">
                <a:solidFill>
                  <a:schemeClr val="dk1"/>
                </a:solidFill>
              </a:rPr>
              <a:t>we have intentionally left out methods which prevent overfitting, like dropout or batch normalization</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rgbClr val="0000FF"/>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2234" name="Google Shape;2234;p289"/>
          <p:cNvGraphicFramePr/>
          <p:nvPr/>
        </p:nvGraphicFramePr>
        <p:xfrm>
          <a:off x="505550" y="2008313"/>
          <a:ext cx="3000000" cy="3000000"/>
        </p:xfrm>
        <a:graphic>
          <a:graphicData uri="http://schemas.openxmlformats.org/drawingml/2006/table">
            <a:tbl>
              <a:tblPr>
                <a:noFill/>
                <a:tableStyleId>{B919AB72-B1D8-40D2-A9E9-02AD8994AEB8}</a:tableStyleId>
              </a:tblPr>
              <a:tblGrid>
                <a:gridCol w="7862400"/>
              </a:tblGrid>
              <a:tr h="2699075">
                <a:tc>
                  <a:txBody>
                    <a:bodyPr>
                      <a:noAutofit/>
                    </a:bodyPr>
                    <a:lstStyle/>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keras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datasets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cifar10</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load the Keras builtin CIFAR-10 dataset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x_train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y_train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x_test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y_test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cifar10</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load_data</a:t>
                      </a:r>
                      <a:r>
                        <a:rPr lang="en" sz="1000">
                          <a:solidFill>
                            <a:srgbClr val="616161"/>
                          </a:solidFill>
                          <a:latin typeface="Consolas"/>
                          <a:ea typeface="Consolas"/>
                          <a:cs typeface="Consolas"/>
                          <a:sym typeface="Consolas"/>
                        </a:rPr>
                        <a:t>()</a:t>
                      </a:r>
                      <a:endParaRPr sz="1000">
                        <a:solidFill>
                          <a:srgbClr val="61616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rgbClr val="61616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 deleted for brevity</a:t>
                      </a:r>
                      <a:endParaRPr sz="1000">
                        <a:solidFill>
                          <a:srgbClr val="455A64"/>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rgbClr val="455A64"/>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Train the model</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epochs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20</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batch_size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32</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fit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x_train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y_train</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batch_size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batch_size</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epochs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epochs</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verbose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validation_data</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x_test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y_test</a:t>
                      </a:r>
                      <a:r>
                        <a:rPr lang="en" sz="1000">
                          <a:solidFill>
                            <a:srgbClr val="616161"/>
                          </a:solidFill>
                          <a:latin typeface="Consolas"/>
                          <a:ea typeface="Consolas"/>
                          <a:cs typeface="Consolas"/>
                          <a:sym typeface="Consolas"/>
                        </a:rPr>
                        <a:t>))</a:t>
                      </a:r>
                      <a:endParaRPr sz="1000">
                        <a:solidFill>
                          <a:srgbClr val="616161"/>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2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38" name="Shape 2238"/>
        <p:cNvGrpSpPr/>
        <p:nvPr/>
      </p:nvGrpSpPr>
      <p:grpSpPr>
        <a:xfrm>
          <a:off x="0" y="0"/>
          <a:ext cx="0" cy="0"/>
          <a:chOff x="0" y="0"/>
          <a:chExt cx="0" cy="0"/>
        </a:xfrm>
      </p:grpSpPr>
      <p:sp>
        <p:nvSpPr>
          <p:cNvPr id="2239" name="Google Shape;2239;p290"/>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Hyperparameter Tuning - Epochs</a:t>
            </a:r>
            <a:endParaRPr>
              <a:solidFill>
                <a:srgbClr val="38761D"/>
              </a:solidFill>
            </a:endParaRPr>
          </a:p>
        </p:txBody>
      </p:sp>
      <p:pic>
        <p:nvPicPr>
          <p:cNvPr id="2240" name="Google Shape;2240;p290"/>
          <p:cNvPicPr preferRelativeResize="0"/>
          <p:nvPr/>
        </p:nvPicPr>
        <p:blipFill>
          <a:blip r:embed="rId3">
            <a:alphaModFix/>
          </a:blip>
          <a:stretch>
            <a:fillRect/>
          </a:stretch>
        </p:blipFill>
        <p:spPr>
          <a:xfrm>
            <a:off x="0" y="0"/>
            <a:ext cx="1466275" cy="730575"/>
          </a:xfrm>
          <a:prstGeom prst="rect">
            <a:avLst/>
          </a:prstGeom>
          <a:noFill/>
          <a:ln>
            <a:noFill/>
          </a:ln>
        </p:spPr>
      </p:pic>
      <p:sp>
        <p:nvSpPr>
          <p:cNvPr id="2241" name="Google Shape;2241;p290"/>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Overtraining</a:t>
            </a:r>
            <a:endParaRPr i="1"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Below are the stats for the first six epochs. You can see with each pass </a:t>
            </a:r>
            <a:r>
              <a:rPr lang="en" sz="1200" u="sng">
                <a:solidFill>
                  <a:schemeClr val="dk1"/>
                </a:solidFill>
              </a:rPr>
              <a:t>there is a steady reduction in loss, which means the neural network is getting closer to fitting the data</a:t>
            </a:r>
            <a:r>
              <a:rPr lang="en" sz="1200">
                <a:solidFill>
                  <a:schemeClr val="dk1"/>
                </a:solidFill>
              </a:rPr>
              <a:t>. Additionally, the accuracy on the training data is going up from 48.75% to 88.3% and on the validation data from 61.26% to 69.23%.</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rgbClr val="0000FF"/>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2242" name="Google Shape;2242;p290"/>
          <p:cNvGraphicFramePr/>
          <p:nvPr/>
        </p:nvGraphicFramePr>
        <p:xfrm>
          <a:off x="553700" y="1834938"/>
          <a:ext cx="3000000" cy="3000000"/>
        </p:xfrm>
        <a:graphic>
          <a:graphicData uri="http://schemas.openxmlformats.org/drawingml/2006/table">
            <a:tbl>
              <a:tblPr>
                <a:noFill/>
                <a:tableStyleId>{B919AB72-B1D8-40D2-A9E9-02AD8994AEB8}</a:tableStyleId>
              </a:tblPr>
              <a:tblGrid>
                <a:gridCol w="7862400"/>
              </a:tblGrid>
              <a:tr h="2699075">
                <a:tc>
                  <a:txBody>
                    <a:bodyPr>
                      <a:noAutofit/>
                    </a:bodyPr>
                    <a:lstStyle/>
                    <a:p>
                      <a:pPr indent="0" lvl="0" marL="0" rtl="0" algn="l">
                        <a:lnSpc>
                          <a:spcPct val="115000"/>
                        </a:lnSpc>
                        <a:spcBef>
                          <a:spcPts val="0"/>
                        </a:spcBef>
                        <a:spcAft>
                          <a:spcPts val="0"/>
                        </a:spcAft>
                        <a:buNone/>
                      </a:pPr>
                      <a:r>
                        <a:rPr lang="en" sz="900">
                          <a:solidFill>
                            <a:srgbClr val="3367D6"/>
                          </a:solidFill>
                          <a:highlight>
                            <a:srgbClr val="FFFFFF"/>
                          </a:highlight>
                          <a:latin typeface="Consolas"/>
                          <a:ea typeface="Consolas"/>
                          <a:cs typeface="Consolas"/>
                          <a:sym typeface="Consolas"/>
                        </a:rPr>
                        <a:t>Train</a:t>
                      </a:r>
                      <a:r>
                        <a:rPr lang="en" sz="900">
                          <a:solidFill>
                            <a:schemeClr val="dk1"/>
                          </a:solidFill>
                          <a:highlight>
                            <a:srgbClr val="FFFFFF"/>
                          </a:highlight>
                          <a:latin typeface="Consolas"/>
                          <a:ea typeface="Consolas"/>
                          <a:cs typeface="Consolas"/>
                          <a:sym typeface="Consolas"/>
                        </a:rPr>
                        <a:t> on </a:t>
                      </a:r>
                      <a:r>
                        <a:rPr lang="en" sz="900">
                          <a:solidFill>
                            <a:srgbClr val="C53929"/>
                          </a:solidFill>
                          <a:highlight>
                            <a:srgbClr val="FFFFFF"/>
                          </a:highlight>
                          <a:latin typeface="Consolas"/>
                          <a:ea typeface="Consolas"/>
                          <a:cs typeface="Consolas"/>
                          <a:sym typeface="Consolas"/>
                        </a:rPr>
                        <a:t>50000</a:t>
                      </a:r>
                      <a:r>
                        <a:rPr lang="en" sz="900">
                          <a:solidFill>
                            <a:schemeClr val="dk1"/>
                          </a:solidFill>
                          <a:highlight>
                            <a:srgbClr val="FFFFFF"/>
                          </a:highlight>
                          <a:latin typeface="Consolas"/>
                          <a:ea typeface="Consolas"/>
                          <a:cs typeface="Consolas"/>
                          <a:sym typeface="Consolas"/>
                        </a:rPr>
                        <a:t> samples</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validate on </a:t>
                      </a:r>
                      <a:r>
                        <a:rPr lang="en" sz="900">
                          <a:solidFill>
                            <a:srgbClr val="C53929"/>
                          </a:solidFill>
                          <a:highlight>
                            <a:srgbClr val="FFFFFF"/>
                          </a:highlight>
                          <a:latin typeface="Consolas"/>
                          <a:ea typeface="Consolas"/>
                          <a:cs typeface="Consolas"/>
                          <a:sym typeface="Consolas"/>
                        </a:rPr>
                        <a:t>10000</a:t>
                      </a:r>
                      <a:r>
                        <a:rPr lang="en" sz="900">
                          <a:solidFill>
                            <a:schemeClr val="dk1"/>
                          </a:solidFill>
                          <a:highlight>
                            <a:srgbClr val="FFFFFF"/>
                          </a:highlight>
                          <a:latin typeface="Consolas"/>
                          <a:ea typeface="Consolas"/>
                          <a:cs typeface="Consolas"/>
                          <a:sym typeface="Consolas"/>
                        </a:rPr>
                        <a:t> samples</a:t>
                      </a:r>
                      <a:endParaRPr sz="900">
                        <a:solidFill>
                          <a:schemeClr val="dk1"/>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900">
                          <a:solidFill>
                            <a:srgbClr val="3367D6"/>
                          </a:solidFill>
                          <a:highlight>
                            <a:srgbClr val="FFFFFF"/>
                          </a:highlight>
                          <a:latin typeface="Consolas"/>
                          <a:ea typeface="Consolas"/>
                          <a:cs typeface="Consolas"/>
                          <a:sym typeface="Consolas"/>
                        </a:rPr>
                        <a:t>Epoch</a:t>
                      </a:r>
                      <a:r>
                        <a:rPr lang="en" sz="900">
                          <a:solidFill>
                            <a:schemeClr val="dk1"/>
                          </a:solidFill>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1</a:t>
                      </a:r>
                      <a:r>
                        <a:rPr lang="en" sz="900">
                          <a:solidFill>
                            <a:srgbClr val="616161"/>
                          </a:solidFill>
                          <a:highlight>
                            <a:srgbClr val="FFFFFF"/>
                          </a:highlight>
                          <a:latin typeface="Consolas"/>
                          <a:ea typeface="Consolas"/>
                          <a:cs typeface="Consolas"/>
                          <a:sym typeface="Consolas"/>
                        </a:rPr>
                        <a:t>/</a:t>
                      </a:r>
                      <a:r>
                        <a:rPr lang="en" sz="900">
                          <a:solidFill>
                            <a:srgbClr val="C53929"/>
                          </a:solidFill>
                          <a:highlight>
                            <a:srgbClr val="FFFFFF"/>
                          </a:highlight>
                          <a:latin typeface="Consolas"/>
                          <a:ea typeface="Consolas"/>
                          <a:cs typeface="Consolas"/>
                          <a:sym typeface="Consolas"/>
                        </a:rPr>
                        <a:t>20</a:t>
                      </a:r>
                      <a:endParaRPr sz="900">
                        <a:solidFill>
                          <a:schemeClr val="dk1"/>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900">
                          <a:solidFill>
                            <a:srgbClr val="C53929"/>
                          </a:solidFill>
                          <a:highlight>
                            <a:srgbClr val="FFFFFF"/>
                          </a:highlight>
                          <a:latin typeface="Consolas"/>
                          <a:ea typeface="Consolas"/>
                          <a:cs typeface="Consolas"/>
                          <a:sym typeface="Consolas"/>
                        </a:rPr>
                        <a:t>50000</a:t>
                      </a:r>
                      <a:r>
                        <a:rPr lang="en" sz="900">
                          <a:solidFill>
                            <a:srgbClr val="616161"/>
                          </a:solidFill>
                          <a:highlight>
                            <a:srgbClr val="FFFFFF"/>
                          </a:highlight>
                          <a:latin typeface="Consolas"/>
                          <a:ea typeface="Consolas"/>
                          <a:cs typeface="Consolas"/>
                          <a:sym typeface="Consolas"/>
                        </a:rPr>
                        <a:t>/</a:t>
                      </a:r>
                      <a:r>
                        <a:rPr lang="en" sz="900">
                          <a:solidFill>
                            <a:srgbClr val="C53929"/>
                          </a:solidFill>
                          <a:highlight>
                            <a:srgbClr val="FFFFFF"/>
                          </a:highlight>
                          <a:latin typeface="Consolas"/>
                          <a:ea typeface="Consolas"/>
                          <a:cs typeface="Consolas"/>
                          <a:sym typeface="Consolas"/>
                        </a:rPr>
                        <a:t>50000</a:t>
                      </a:r>
                      <a:r>
                        <a:rPr lang="en" sz="900">
                          <a:solidFill>
                            <a:schemeClr val="dk1"/>
                          </a:solidFill>
                          <a:highlight>
                            <a:srgbClr val="FFFFFF"/>
                          </a:highlight>
                          <a:latin typeface="Consolas"/>
                          <a:ea typeface="Consolas"/>
                          <a:cs typeface="Consolas"/>
                          <a:sym typeface="Consolas"/>
                        </a:rPr>
                        <a:t> </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61s</a:t>
                      </a:r>
                      <a:r>
                        <a:rPr lang="en" sz="900">
                          <a:solidFill>
                            <a:schemeClr val="dk1"/>
                          </a:solidFill>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1ms</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step </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loss</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1.4311</a:t>
                      </a:r>
                      <a:r>
                        <a:rPr lang="en" sz="900">
                          <a:solidFill>
                            <a:schemeClr val="dk1"/>
                          </a:solidFill>
                          <a:highlight>
                            <a:srgbClr val="FFFFFF"/>
                          </a:highlight>
                          <a:latin typeface="Consolas"/>
                          <a:ea typeface="Consolas"/>
                          <a:cs typeface="Consolas"/>
                          <a:sym typeface="Consolas"/>
                        </a:rPr>
                        <a:t> </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acc</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0.4875</a:t>
                      </a:r>
                      <a:r>
                        <a:rPr lang="en" sz="900">
                          <a:solidFill>
                            <a:schemeClr val="dk1"/>
                          </a:solidFill>
                          <a:highlight>
                            <a:srgbClr val="FFFFFF"/>
                          </a:highlight>
                          <a:latin typeface="Consolas"/>
                          <a:ea typeface="Consolas"/>
                          <a:cs typeface="Consolas"/>
                          <a:sym typeface="Consolas"/>
                        </a:rPr>
                        <a:t> </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val_loss</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1.1157</a:t>
                      </a:r>
                      <a:r>
                        <a:rPr lang="en" sz="900">
                          <a:solidFill>
                            <a:schemeClr val="dk1"/>
                          </a:solidFill>
                          <a:highlight>
                            <a:srgbClr val="FFFFFF"/>
                          </a:highlight>
                          <a:latin typeface="Consolas"/>
                          <a:ea typeface="Consolas"/>
                          <a:cs typeface="Consolas"/>
                          <a:sym typeface="Consolas"/>
                        </a:rPr>
                        <a:t> </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val_acc</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0.6126</a:t>
                      </a:r>
                      <a:endParaRPr sz="900">
                        <a:solidFill>
                          <a:schemeClr val="dk1"/>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900">
                          <a:solidFill>
                            <a:srgbClr val="3367D6"/>
                          </a:solidFill>
                          <a:highlight>
                            <a:srgbClr val="FFFFFF"/>
                          </a:highlight>
                          <a:latin typeface="Consolas"/>
                          <a:ea typeface="Consolas"/>
                          <a:cs typeface="Consolas"/>
                          <a:sym typeface="Consolas"/>
                        </a:rPr>
                        <a:t>Epoch</a:t>
                      </a:r>
                      <a:r>
                        <a:rPr lang="en" sz="900">
                          <a:solidFill>
                            <a:schemeClr val="dk1"/>
                          </a:solidFill>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2</a:t>
                      </a:r>
                      <a:r>
                        <a:rPr lang="en" sz="900">
                          <a:solidFill>
                            <a:srgbClr val="616161"/>
                          </a:solidFill>
                          <a:highlight>
                            <a:srgbClr val="FFFFFF"/>
                          </a:highlight>
                          <a:latin typeface="Consolas"/>
                          <a:ea typeface="Consolas"/>
                          <a:cs typeface="Consolas"/>
                          <a:sym typeface="Consolas"/>
                        </a:rPr>
                        <a:t>/</a:t>
                      </a:r>
                      <a:r>
                        <a:rPr lang="en" sz="900">
                          <a:solidFill>
                            <a:srgbClr val="C53929"/>
                          </a:solidFill>
                          <a:highlight>
                            <a:srgbClr val="FFFFFF"/>
                          </a:highlight>
                          <a:latin typeface="Consolas"/>
                          <a:ea typeface="Consolas"/>
                          <a:cs typeface="Consolas"/>
                          <a:sym typeface="Consolas"/>
                        </a:rPr>
                        <a:t>20</a:t>
                      </a:r>
                      <a:endParaRPr sz="900">
                        <a:solidFill>
                          <a:schemeClr val="dk1"/>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900">
                          <a:solidFill>
                            <a:srgbClr val="C53929"/>
                          </a:solidFill>
                          <a:highlight>
                            <a:srgbClr val="FFFFFF"/>
                          </a:highlight>
                          <a:latin typeface="Consolas"/>
                          <a:ea typeface="Consolas"/>
                          <a:cs typeface="Consolas"/>
                          <a:sym typeface="Consolas"/>
                        </a:rPr>
                        <a:t>50000</a:t>
                      </a:r>
                      <a:r>
                        <a:rPr lang="en" sz="900">
                          <a:solidFill>
                            <a:srgbClr val="616161"/>
                          </a:solidFill>
                          <a:highlight>
                            <a:srgbClr val="FFFFFF"/>
                          </a:highlight>
                          <a:latin typeface="Consolas"/>
                          <a:ea typeface="Consolas"/>
                          <a:cs typeface="Consolas"/>
                          <a:sym typeface="Consolas"/>
                        </a:rPr>
                        <a:t>/</a:t>
                      </a:r>
                      <a:r>
                        <a:rPr lang="en" sz="900">
                          <a:solidFill>
                            <a:srgbClr val="C53929"/>
                          </a:solidFill>
                          <a:highlight>
                            <a:srgbClr val="FFFFFF"/>
                          </a:highlight>
                          <a:latin typeface="Consolas"/>
                          <a:ea typeface="Consolas"/>
                          <a:cs typeface="Consolas"/>
                          <a:sym typeface="Consolas"/>
                        </a:rPr>
                        <a:t>50000</a:t>
                      </a:r>
                      <a:r>
                        <a:rPr lang="en" sz="900">
                          <a:solidFill>
                            <a:schemeClr val="dk1"/>
                          </a:solidFill>
                          <a:highlight>
                            <a:srgbClr val="FFFFFF"/>
                          </a:highlight>
                          <a:latin typeface="Consolas"/>
                          <a:ea typeface="Consolas"/>
                          <a:cs typeface="Consolas"/>
                          <a:sym typeface="Consolas"/>
                        </a:rPr>
                        <a:t> </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59s</a:t>
                      </a:r>
                      <a:r>
                        <a:rPr lang="en" sz="900">
                          <a:solidFill>
                            <a:schemeClr val="dk1"/>
                          </a:solidFill>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1ms</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step </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loss</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0.9873</a:t>
                      </a:r>
                      <a:r>
                        <a:rPr lang="en" sz="900">
                          <a:solidFill>
                            <a:schemeClr val="dk1"/>
                          </a:solidFill>
                          <a:highlight>
                            <a:srgbClr val="FFFFFF"/>
                          </a:highlight>
                          <a:latin typeface="Consolas"/>
                          <a:ea typeface="Consolas"/>
                          <a:cs typeface="Consolas"/>
                          <a:sym typeface="Consolas"/>
                        </a:rPr>
                        <a:t> </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acc</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0.6536</a:t>
                      </a:r>
                      <a:r>
                        <a:rPr lang="en" sz="900">
                          <a:solidFill>
                            <a:schemeClr val="dk1"/>
                          </a:solidFill>
                          <a:highlight>
                            <a:srgbClr val="FFFFFF"/>
                          </a:highlight>
                          <a:latin typeface="Consolas"/>
                          <a:ea typeface="Consolas"/>
                          <a:cs typeface="Consolas"/>
                          <a:sym typeface="Consolas"/>
                        </a:rPr>
                        <a:t> </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val_loss</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1.1588</a:t>
                      </a:r>
                      <a:r>
                        <a:rPr lang="en" sz="900">
                          <a:solidFill>
                            <a:schemeClr val="dk1"/>
                          </a:solidFill>
                          <a:highlight>
                            <a:srgbClr val="FFFFFF"/>
                          </a:highlight>
                          <a:latin typeface="Consolas"/>
                          <a:ea typeface="Consolas"/>
                          <a:cs typeface="Consolas"/>
                          <a:sym typeface="Consolas"/>
                        </a:rPr>
                        <a:t> </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val_acc</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0.5883</a:t>
                      </a:r>
                      <a:endParaRPr sz="900">
                        <a:solidFill>
                          <a:schemeClr val="dk1"/>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900">
                          <a:solidFill>
                            <a:srgbClr val="3367D6"/>
                          </a:solidFill>
                          <a:highlight>
                            <a:srgbClr val="FFFFFF"/>
                          </a:highlight>
                          <a:latin typeface="Consolas"/>
                          <a:ea typeface="Consolas"/>
                          <a:cs typeface="Consolas"/>
                          <a:sym typeface="Consolas"/>
                        </a:rPr>
                        <a:t>Epoch</a:t>
                      </a:r>
                      <a:r>
                        <a:rPr lang="en" sz="900">
                          <a:solidFill>
                            <a:schemeClr val="dk1"/>
                          </a:solidFill>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3</a:t>
                      </a:r>
                      <a:r>
                        <a:rPr lang="en" sz="900">
                          <a:solidFill>
                            <a:srgbClr val="616161"/>
                          </a:solidFill>
                          <a:highlight>
                            <a:srgbClr val="FFFFFF"/>
                          </a:highlight>
                          <a:latin typeface="Consolas"/>
                          <a:ea typeface="Consolas"/>
                          <a:cs typeface="Consolas"/>
                          <a:sym typeface="Consolas"/>
                        </a:rPr>
                        <a:t>/</a:t>
                      </a:r>
                      <a:r>
                        <a:rPr lang="en" sz="900">
                          <a:solidFill>
                            <a:srgbClr val="C53929"/>
                          </a:solidFill>
                          <a:highlight>
                            <a:srgbClr val="FFFFFF"/>
                          </a:highlight>
                          <a:latin typeface="Consolas"/>
                          <a:ea typeface="Consolas"/>
                          <a:cs typeface="Consolas"/>
                          <a:sym typeface="Consolas"/>
                        </a:rPr>
                        <a:t>20</a:t>
                      </a:r>
                      <a:endParaRPr sz="900">
                        <a:solidFill>
                          <a:schemeClr val="dk1"/>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900">
                          <a:solidFill>
                            <a:srgbClr val="C53929"/>
                          </a:solidFill>
                          <a:highlight>
                            <a:srgbClr val="FFFFFF"/>
                          </a:highlight>
                          <a:latin typeface="Consolas"/>
                          <a:ea typeface="Consolas"/>
                          <a:cs typeface="Consolas"/>
                          <a:sym typeface="Consolas"/>
                        </a:rPr>
                        <a:t>50000</a:t>
                      </a:r>
                      <a:r>
                        <a:rPr lang="en" sz="900">
                          <a:solidFill>
                            <a:srgbClr val="616161"/>
                          </a:solidFill>
                          <a:highlight>
                            <a:srgbClr val="FFFFFF"/>
                          </a:highlight>
                          <a:latin typeface="Consolas"/>
                          <a:ea typeface="Consolas"/>
                          <a:cs typeface="Consolas"/>
                          <a:sym typeface="Consolas"/>
                        </a:rPr>
                        <a:t>/</a:t>
                      </a:r>
                      <a:r>
                        <a:rPr lang="en" sz="900">
                          <a:solidFill>
                            <a:srgbClr val="C53929"/>
                          </a:solidFill>
                          <a:highlight>
                            <a:srgbClr val="FFFFFF"/>
                          </a:highlight>
                          <a:latin typeface="Consolas"/>
                          <a:ea typeface="Consolas"/>
                          <a:cs typeface="Consolas"/>
                          <a:sym typeface="Consolas"/>
                        </a:rPr>
                        <a:t>50000</a:t>
                      </a:r>
                      <a:r>
                        <a:rPr lang="en" sz="900">
                          <a:solidFill>
                            <a:schemeClr val="dk1"/>
                          </a:solidFill>
                          <a:highlight>
                            <a:srgbClr val="FFFFFF"/>
                          </a:highlight>
                          <a:latin typeface="Consolas"/>
                          <a:ea typeface="Consolas"/>
                          <a:cs typeface="Consolas"/>
                          <a:sym typeface="Consolas"/>
                        </a:rPr>
                        <a:t> </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59s</a:t>
                      </a:r>
                      <a:r>
                        <a:rPr lang="en" sz="900">
                          <a:solidFill>
                            <a:schemeClr val="dk1"/>
                          </a:solidFill>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1ms</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step </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loss</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0.8072</a:t>
                      </a:r>
                      <a:r>
                        <a:rPr lang="en" sz="900">
                          <a:solidFill>
                            <a:schemeClr val="dk1"/>
                          </a:solidFill>
                          <a:highlight>
                            <a:srgbClr val="FFFFFF"/>
                          </a:highlight>
                          <a:latin typeface="Consolas"/>
                          <a:ea typeface="Consolas"/>
                          <a:cs typeface="Consolas"/>
                          <a:sym typeface="Consolas"/>
                        </a:rPr>
                        <a:t> </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acc</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0.7197</a:t>
                      </a:r>
                      <a:r>
                        <a:rPr lang="en" sz="900">
                          <a:solidFill>
                            <a:schemeClr val="dk1"/>
                          </a:solidFill>
                          <a:highlight>
                            <a:srgbClr val="FFFFFF"/>
                          </a:highlight>
                          <a:latin typeface="Consolas"/>
                          <a:ea typeface="Consolas"/>
                          <a:cs typeface="Consolas"/>
                          <a:sym typeface="Consolas"/>
                        </a:rPr>
                        <a:t> </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val_loss</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1.0325</a:t>
                      </a:r>
                      <a:r>
                        <a:rPr lang="en" sz="900">
                          <a:solidFill>
                            <a:schemeClr val="dk1"/>
                          </a:solidFill>
                          <a:highlight>
                            <a:srgbClr val="FFFFFF"/>
                          </a:highlight>
                          <a:latin typeface="Consolas"/>
                          <a:ea typeface="Consolas"/>
                          <a:cs typeface="Consolas"/>
                          <a:sym typeface="Consolas"/>
                        </a:rPr>
                        <a:t> </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val_acc</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0.6475</a:t>
                      </a:r>
                      <a:endParaRPr sz="900">
                        <a:solidFill>
                          <a:schemeClr val="dk1"/>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900">
                          <a:solidFill>
                            <a:srgbClr val="3367D6"/>
                          </a:solidFill>
                          <a:highlight>
                            <a:srgbClr val="FFFFFF"/>
                          </a:highlight>
                          <a:latin typeface="Consolas"/>
                          <a:ea typeface="Consolas"/>
                          <a:cs typeface="Consolas"/>
                          <a:sym typeface="Consolas"/>
                        </a:rPr>
                        <a:t>Epoch</a:t>
                      </a:r>
                      <a:r>
                        <a:rPr lang="en" sz="900">
                          <a:solidFill>
                            <a:schemeClr val="dk1"/>
                          </a:solidFill>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4</a:t>
                      </a:r>
                      <a:r>
                        <a:rPr lang="en" sz="900">
                          <a:solidFill>
                            <a:srgbClr val="616161"/>
                          </a:solidFill>
                          <a:highlight>
                            <a:srgbClr val="FFFFFF"/>
                          </a:highlight>
                          <a:latin typeface="Consolas"/>
                          <a:ea typeface="Consolas"/>
                          <a:cs typeface="Consolas"/>
                          <a:sym typeface="Consolas"/>
                        </a:rPr>
                        <a:t>/</a:t>
                      </a:r>
                      <a:r>
                        <a:rPr lang="en" sz="900">
                          <a:solidFill>
                            <a:srgbClr val="C53929"/>
                          </a:solidFill>
                          <a:highlight>
                            <a:srgbClr val="FFFFFF"/>
                          </a:highlight>
                          <a:latin typeface="Consolas"/>
                          <a:ea typeface="Consolas"/>
                          <a:cs typeface="Consolas"/>
                          <a:sym typeface="Consolas"/>
                        </a:rPr>
                        <a:t>20</a:t>
                      </a:r>
                      <a:endParaRPr sz="900">
                        <a:solidFill>
                          <a:schemeClr val="dk1"/>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900">
                          <a:solidFill>
                            <a:srgbClr val="C53929"/>
                          </a:solidFill>
                          <a:highlight>
                            <a:srgbClr val="FFFFFF"/>
                          </a:highlight>
                          <a:latin typeface="Consolas"/>
                          <a:ea typeface="Consolas"/>
                          <a:cs typeface="Consolas"/>
                          <a:sym typeface="Consolas"/>
                        </a:rPr>
                        <a:t>50000</a:t>
                      </a:r>
                      <a:r>
                        <a:rPr lang="en" sz="900">
                          <a:solidFill>
                            <a:srgbClr val="616161"/>
                          </a:solidFill>
                          <a:highlight>
                            <a:srgbClr val="FFFFFF"/>
                          </a:highlight>
                          <a:latin typeface="Consolas"/>
                          <a:ea typeface="Consolas"/>
                          <a:cs typeface="Consolas"/>
                          <a:sym typeface="Consolas"/>
                        </a:rPr>
                        <a:t>/</a:t>
                      </a:r>
                      <a:r>
                        <a:rPr lang="en" sz="900">
                          <a:solidFill>
                            <a:srgbClr val="C53929"/>
                          </a:solidFill>
                          <a:highlight>
                            <a:srgbClr val="FFFFFF"/>
                          </a:highlight>
                          <a:latin typeface="Consolas"/>
                          <a:ea typeface="Consolas"/>
                          <a:cs typeface="Consolas"/>
                          <a:sym typeface="Consolas"/>
                        </a:rPr>
                        <a:t>50000</a:t>
                      </a:r>
                      <a:r>
                        <a:rPr lang="en" sz="900">
                          <a:solidFill>
                            <a:schemeClr val="dk1"/>
                          </a:solidFill>
                          <a:highlight>
                            <a:srgbClr val="FFFFFF"/>
                          </a:highlight>
                          <a:latin typeface="Consolas"/>
                          <a:ea typeface="Consolas"/>
                          <a:cs typeface="Consolas"/>
                          <a:sym typeface="Consolas"/>
                        </a:rPr>
                        <a:t> </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59s</a:t>
                      </a:r>
                      <a:r>
                        <a:rPr lang="en" sz="900">
                          <a:solidFill>
                            <a:schemeClr val="dk1"/>
                          </a:solidFill>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1ms</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step </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loss</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0.6512</a:t>
                      </a:r>
                      <a:r>
                        <a:rPr lang="en" sz="900">
                          <a:solidFill>
                            <a:schemeClr val="dk1"/>
                          </a:solidFill>
                          <a:highlight>
                            <a:srgbClr val="FFFFFF"/>
                          </a:highlight>
                          <a:latin typeface="Consolas"/>
                          <a:ea typeface="Consolas"/>
                          <a:cs typeface="Consolas"/>
                          <a:sym typeface="Consolas"/>
                        </a:rPr>
                        <a:t> </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acc</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0.7736</a:t>
                      </a:r>
                      <a:r>
                        <a:rPr lang="en" sz="900">
                          <a:solidFill>
                            <a:schemeClr val="dk1"/>
                          </a:solidFill>
                          <a:highlight>
                            <a:srgbClr val="FFFFFF"/>
                          </a:highlight>
                          <a:latin typeface="Consolas"/>
                          <a:ea typeface="Consolas"/>
                          <a:cs typeface="Consolas"/>
                          <a:sym typeface="Consolas"/>
                        </a:rPr>
                        <a:t> </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val_loss</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1.0646</a:t>
                      </a:r>
                      <a:r>
                        <a:rPr lang="en" sz="900">
                          <a:solidFill>
                            <a:schemeClr val="dk1"/>
                          </a:solidFill>
                          <a:highlight>
                            <a:srgbClr val="FFFFFF"/>
                          </a:highlight>
                          <a:latin typeface="Consolas"/>
                          <a:ea typeface="Consolas"/>
                          <a:cs typeface="Consolas"/>
                          <a:sym typeface="Consolas"/>
                        </a:rPr>
                        <a:t> </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val_acc</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0.6469</a:t>
                      </a:r>
                      <a:endParaRPr sz="900">
                        <a:solidFill>
                          <a:schemeClr val="dk1"/>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900">
                          <a:solidFill>
                            <a:srgbClr val="3367D6"/>
                          </a:solidFill>
                          <a:highlight>
                            <a:srgbClr val="FFFFFF"/>
                          </a:highlight>
                          <a:latin typeface="Consolas"/>
                          <a:ea typeface="Consolas"/>
                          <a:cs typeface="Consolas"/>
                          <a:sym typeface="Consolas"/>
                        </a:rPr>
                        <a:t>Epoch</a:t>
                      </a:r>
                      <a:r>
                        <a:rPr lang="en" sz="900">
                          <a:solidFill>
                            <a:schemeClr val="dk1"/>
                          </a:solidFill>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5</a:t>
                      </a:r>
                      <a:r>
                        <a:rPr lang="en" sz="900">
                          <a:solidFill>
                            <a:srgbClr val="616161"/>
                          </a:solidFill>
                          <a:highlight>
                            <a:srgbClr val="FFFFFF"/>
                          </a:highlight>
                          <a:latin typeface="Consolas"/>
                          <a:ea typeface="Consolas"/>
                          <a:cs typeface="Consolas"/>
                          <a:sym typeface="Consolas"/>
                        </a:rPr>
                        <a:t>/</a:t>
                      </a:r>
                      <a:r>
                        <a:rPr lang="en" sz="900">
                          <a:solidFill>
                            <a:srgbClr val="C53929"/>
                          </a:solidFill>
                          <a:highlight>
                            <a:srgbClr val="FFFFFF"/>
                          </a:highlight>
                          <a:latin typeface="Consolas"/>
                          <a:ea typeface="Consolas"/>
                          <a:cs typeface="Consolas"/>
                          <a:sym typeface="Consolas"/>
                        </a:rPr>
                        <a:t>20</a:t>
                      </a:r>
                      <a:endParaRPr sz="900">
                        <a:solidFill>
                          <a:schemeClr val="dk1"/>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900">
                          <a:solidFill>
                            <a:srgbClr val="C53929"/>
                          </a:solidFill>
                          <a:highlight>
                            <a:srgbClr val="FFFFFF"/>
                          </a:highlight>
                          <a:latin typeface="Consolas"/>
                          <a:ea typeface="Consolas"/>
                          <a:cs typeface="Consolas"/>
                          <a:sym typeface="Consolas"/>
                        </a:rPr>
                        <a:t>50000</a:t>
                      </a:r>
                      <a:r>
                        <a:rPr lang="en" sz="900">
                          <a:solidFill>
                            <a:srgbClr val="616161"/>
                          </a:solidFill>
                          <a:highlight>
                            <a:srgbClr val="FFFFFF"/>
                          </a:highlight>
                          <a:latin typeface="Consolas"/>
                          <a:ea typeface="Consolas"/>
                          <a:cs typeface="Consolas"/>
                          <a:sym typeface="Consolas"/>
                        </a:rPr>
                        <a:t>/</a:t>
                      </a:r>
                      <a:r>
                        <a:rPr lang="en" sz="900">
                          <a:solidFill>
                            <a:srgbClr val="C53929"/>
                          </a:solidFill>
                          <a:highlight>
                            <a:srgbClr val="FFFFFF"/>
                          </a:highlight>
                          <a:latin typeface="Consolas"/>
                          <a:ea typeface="Consolas"/>
                          <a:cs typeface="Consolas"/>
                          <a:sym typeface="Consolas"/>
                        </a:rPr>
                        <a:t>50000</a:t>
                      </a:r>
                      <a:r>
                        <a:rPr lang="en" sz="900">
                          <a:solidFill>
                            <a:schemeClr val="dk1"/>
                          </a:solidFill>
                          <a:highlight>
                            <a:srgbClr val="FFFFFF"/>
                          </a:highlight>
                          <a:latin typeface="Consolas"/>
                          <a:ea typeface="Consolas"/>
                          <a:cs typeface="Consolas"/>
                          <a:sym typeface="Consolas"/>
                        </a:rPr>
                        <a:t> </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58s</a:t>
                      </a:r>
                      <a:r>
                        <a:rPr lang="en" sz="900">
                          <a:solidFill>
                            <a:schemeClr val="dk1"/>
                          </a:solidFill>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1ms</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step </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loss</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0.4972</a:t>
                      </a:r>
                      <a:r>
                        <a:rPr lang="en" sz="900">
                          <a:solidFill>
                            <a:schemeClr val="dk1"/>
                          </a:solidFill>
                          <a:highlight>
                            <a:srgbClr val="FFFFFF"/>
                          </a:highlight>
                          <a:latin typeface="Consolas"/>
                          <a:ea typeface="Consolas"/>
                          <a:cs typeface="Consolas"/>
                          <a:sym typeface="Consolas"/>
                        </a:rPr>
                        <a:t> </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acc</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0.8293</a:t>
                      </a:r>
                      <a:r>
                        <a:rPr lang="en" sz="900">
                          <a:solidFill>
                            <a:schemeClr val="dk1"/>
                          </a:solidFill>
                          <a:highlight>
                            <a:srgbClr val="FFFFFF"/>
                          </a:highlight>
                          <a:latin typeface="Consolas"/>
                          <a:ea typeface="Consolas"/>
                          <a:cs typeface="Consolas"/>
                          <a:sym typeface="Consolas"/>
                        </a:rPr>
                        <a:t> </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val_loss</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0.9752</a:t>
                      </a:r>
                      <a:r>
                        <a:rPr lang="en" sz="900">
                          <a:solidFill>
                            <a:schemeClr val="dk1"/>
                          </a:solidFill>
                          <a:highlight>
                            <a:srgbClr val="FFFFFF"/>
                          </a:highlight>
                          <a:latin typeface="Consolas"/>
                          <a:ea typeface="Consolas"/>
                          <a:cs typeface="Consolas"/>
                          <a:sym typeface="Consolas"/>
                        </a:rPr>
                        <a:t> </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val_acc</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0.6908</a:t>
                      </a:r>
                      <a:endParaRPr sz="900">
                        <a:solidFill>
                          <a:schemeClr val="dk1"/>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900">
                          <a:solidFill>
                            <a:srgbClr val="3367D6"/>
                          </a:solidFill>
                          <a:highlight>
                            <a:srgbClr val="FFFFFF"/>
                          </a:highlight>
                          <a:latin typeface="Consolas"/>
                          <a:ea typeface="Consolas"/>
                          <a:cs typeface="Consolas"/>
                          <a:sym typeface="Consolas"/>
                        </a:rPr>
                        <a:t>Epoch</a:t>
                      </a:r>
                      <a:r>
                        <a:rPr lang="en" sz="900">
                          <a:solidFill>
                            <a:schemeClr val="dk1"/>
                          </a:solidFill>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6</a:t>
                      </a:r>
                      <a:r>
                        <a:rPr lang="en" sz="900">
                          <a:solidFill>
                            <a:srgbClr val="616161"/>
                          </a:solidFill>
                          <a:highlight>
                            <a:srgbClr val="FFFFFF"/>
                          </a:highlight>
                          <a:latin typeface="Consolas"/>
                          <a:ea typeface="Consolas"/>
                          <a:cs typeface="Consolas"/>
                          <a:sym typeface="Consolas"/>
                        </a:rPr>
                        <a:t>/</a:t>
                      </a:r>
                      <a:r>
                        <a:rPr lang="en" sz="900">
                          <a:solidFill>
                            <a:srgbClr val="C53929"/>
                          </a:solidFill>
                          <a:highlight>
                            <a:srgbClr val="FFFFFF"/>
                          </a:highlight>
                          <a:latin typeface="Consolas"/>
                          <a:ea typeface="Consolas"/>
                          <a:cs typeface="Consolas"/>
                          <a:sym typeface="Consolas"/>
                        </a:rPr>
                        <a:t>20</a:t>
                      </a:r>
                      <a:endParaRPr sz="900">
                        <a:solidFill>
                          <a:schemeClr val="dk1"/>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900">
                          <a:solidFill>
                            <a:srgbClr val="C53929"/>
                          </a:solidFill>
                          <a:highlight>
                            <a:srgbClr val="FFFFFF"/>
                          </a:highlight>
                          <a:latin typeface="Consolas"/>
                          <a:ea typeface="Consolas"/>
                          <a:cs typeface="Consolas"/>
                          <a:sym typeface="Consolas"/>
                        </a:rPr>
                        <a:t>50000</a:t>
                      </a:r>
                      <a:r>
                        <a:rPr lang="en" sz="900">
                          <a:solidFill>
                            <a:srgbClr val="616161"/>
                          </a:solidFill>
                          <a:highlight>
                            <a:srgbClr val="FFFFFF"/>
                          </a:highlight>
                          <a:latin typeface="Consolas"/>
                          <a:ea typeface="Consolas"/>
                          <a:cs typeface="Consolas"/>
                          <a:sym typeface="Consolas"/>
                        </a:rPr>
                        <a:t>/</a:t>
                      </a:r>
                      <a:r>
                        <a:rPr lang="en" sz="900">
                          <a:solidFill>
                            <a:srgbClr val="C53929"/>
                          </a:solidFill>
                          <a:highlight>
                            <a:srgbClr val="FFFFFF"/>
                          </a:highlight>
                          <a:latin typeface="Consolas"/>
                          <a:ea typeface="Consolas"/>
                          <a:cs typeface="Consolas"/>
                          <a:sym typeface="Consolas"/>
                        </a:rPr>
                        <a:t>50000</a:t>
                      </a:r>
                      <a:r>
                        <a:rPr lang="en" sz="900">
                          <a:solidFill>
                            <a:schemeClr val="dk1"/>
                          </a:solidFill>
                          <a:highlight>
                            <a:srgbClr val="FFFFFF"/>
                          </a:highlight>
                          <a:latin typeface="Consolas"/>
                          <a:ea typeface="Consolas"/>
                          <a:cs typeface="Consolas"/>
                          <a:sym typeface="Consolas"/>
                        </a:rPr>
                        <a:t> </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58s</a:t>
                      </a:r>
                      <a:r>
                        <a:rPr lang="en" sz="900">
                          <a:solidFill>
                            <a:schemeClr val="dk1"/>
                          </a:solidFill>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1ms</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step </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loss</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0.3479</a:t>
                      </a:r>
                      <a:r>
                        <a:rPr lang="en" sz="900">
                          <a:solidFill>
                            <a:schemeClr val="dk1"/>
                          </a:solidFill>
                          <a:highlight>
                            <a:srgbClr val="FFFFFF"/>
                          </a:highlight>
                          <a:latin typeface="Consolas"/>
                          <a:ea typeface="Consolas"/>
                          <a:cs typeface="Consolas"/>
                          <a:sym typeface="Consolas"/>
                        </a:rPr>
                        <a:t> </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acc</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0.8830</a:t>
                      </a:r>
                      <a:r>
                        <a:rPr lang="en" sz="900">
                          <a:solidFill>
                            <a:schemeClr val="dk1"/>
                          </a:solidFill>
                          <a:highlight>
                            <a:srgbClr val="FFFFFF"/>
                          </a:highlight>
                          <a:latin typeface="Consolas"/>
                          <a:ea typeface="Consolas"/>
                          <a:cs typeface="Consolas"/>
                          <a:sym typeface="Consolas"/>
                        </a:rPr>
                        <a:t> </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val_loss</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1.0822</a:t>
                      </a:r>
                      <a:r>
                        <a:rPr lang="en" sz="900">
                          <a:solidFill>
                            <a:schemeClr val="dk1"/>
                          </a:solidFill>
                          <a:highlight>
                            <a:srgbClr val="FFFFFF"/>
                          </a:highlight>
                          <a:latin typeface="Consolas"/>
                          <a:ea typeface="Consolas"/>
                          <a:cs typeface="Consolas"/>
                          <a:sym typeface="Consolas"/>
                        </a:rPr>
                        <a:t> </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val_acc</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0.6923</a:t>
                      </a:r>
                      <a:endParaRPr sz="900">
                        <a:solidFill>
                          <a:srgbClr val="9C27B0"/>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2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46" name="Shape 2246"/>
        <p:cNvGrpSpPr/>
        <p:nvPr/>
      </p:nvGrpSpPr>
      <p:grpSpPr>
        <a:xfrm>
          <a:off x="0" y="0"/>
          <a:ext cx="0" cy="0"/>
          <a:chOff x="0" y="0"/>
          <a:chExt cx="0" cy="0"/>
        </a:xfrm>
      </p:grpSpPr>
      <p:sp>
        <p:nvSpPr>
          <p:cNvPr id="2247" name="Google Shape;2247;p291"/>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Hyperparameter Tuning - Epochs</a:t>
            </a:r>
            <a:endParaRPr>
              <a:solidFill>
                <a:srgbClr val="38761D"/>
              </a:solidFill>
            </a:endParaRPr>
          </a:p>
        </p:txBody>
      </p:sp>
      <p:pic>
        <p:nvPicPr>
          <p:cNvPr id="2248" name="Google Shape;2248;p291"/>
          <p:cNvPicPr preferRelativeResize="0"/>
          <p:nvPr/>
        </p:nvPicPr>
        <p:blipFill>
          <a:blip r:embed="rId3">
            <a:alphaModFix/>
          </a:blip>
          <a:stretch>
            <a:fillRect/>
          </a:stretch>
        </p:blipFill>
        <p:spPr>
          <a:xfrm>
            <a:off x="0" y="0"/>
            <a:ext cx="1466275" cy="730575"/>
          </a:xfrm>
          <a:prstGeom prst="rect">
            <a:avLst/>
          </a:prstGeom>
          <a:noFill/>
          <a:ln>
            <a:noFill/>
          </a:ln>
        </p:spPr>
      </p:pic>
      <p:sp>
        <p:nvSpPr>
          <p:cNvPr id="2249" name="Google Shape;2249;p291"/>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Overtraining</a:t>
            </a:r>
            <a:endParaRPr i="1"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Let’s now look at epochs 11 thru 20. You can see that </a:t>
            </a:r>
            <a:r>
              <a:rPr lang="en" sz="1200" u="sng">
                <a:solidFill>
                  <a:schemeClr val="dk1"/>
                </a:solidFill>
              </a:rPr>
              <a:t>we’ve hit a 100% on the training data, which means we are tightly fitted to the training data</a:t>
            </a:r>
            <a:r>
              <a:rPr lang="en" sz="1200">
                <a:solidFill>
                  <a:schemeClr val="dk1"/>
                </a:solidFill>
              </a:rPr>
              <a:t>. On the other hand, our </a:t>
            </a:r>
            <a:r>
              <a:rPr lang="en" sz="1200" u="sng">
                <a:solidFill>
                  <a:schemeClr val="dk1"/>
                </a:solidFill>
              </a:rPr>
              <a:t>accuracy on the validation data plateaued at 69.96%</a:t>
            </a:r>
            <a:r>
              <a:rPr lang="en" sz="1200">
                <a:solidFill>
                  <a:schemeClr val="dk1"/>
                </a:solidFill>
              </a:rPr>
              <a:t>. Thus, after six epochs, there was no improvement from continued training, and we can conclude that by epoch 7 the model was overfitted to the training data.</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rgbClr val="0000FF"/>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2250" name="Google Shape;2250;p291"/>
          <p:cNvGraphicFramePr/>
          <p:nvPr/>
        </p:nvGraphicFramePr>
        <p:xfrm>
          <a:off x="563350" y="2037213"/>
          <a:ext cx="3000000" cy="3000000"/>
        </p:xfrm>
        <a:graphic>
          <a:graphicData uri="http://schemas.openxmlformats.org/drawingml/2006/table">
            <a:tbl>
              <a:tblPr>
                <a:noFill/>
                <a:tableStyleId>{B919AB72-B1D8-40D2-A9E9-02AD8994AEB8}</a:tableStyleId>
              </a:tblPr>
              <a:tblGrid>
                <a:gridCol w="7862400"/>
              </a:tblGrid>
              <a:tr h="2699075">
                <a:tc>
                  <a:txBody>
                    <a:bodyPr>
                      <a:noAutofit/>
                    </a:bodyPr>
                    <a:lstStyle/>
                    <a:p>
                      <a:pPr indent="0" lvl="0" marL="0" rtl="0" algn="l">
                        <a:lnSpc>
                          <a:spcPct val="115000"/>
                        </a:lnSpc>
                        <a:spcBef>
                          <a:spcPts val="0"/>
                        </a:spcBef>
                        <a:spcAft>
                          <a:spcPts val="0"/>
                        </a:spcAft>
                        <a:buNone/>
                      </a:pPr>
                      <a:r>
                        <a:rPr lang="en" sz="1000">
                          <a:solidFill>
                            <a:srgbClr val="3367D6"/>
                          </a:solidFill>
                          <a:highlight>
                            <a:srgbClr val="FFFFFF"/>
                          </a:highlight>
                          <a:latin typeface="Consolas"/>
                          <a:ea typeface="Consolas"/>
                          <a:cs typeface="Consolas"/>
                          <a:sym typeface="Consolas"/>
                        </a:rPr>
                        <a:t>Epoch</a:t>
                      </a:r>
                      <a:r>
                        <a:rPr lang="en" sz="1000">
                          <a:highlight>
                            <a:srgbClr val="FFFFFF"/>
                          </a:highlight>
                          <a:latin typeface="Consolas"/>
                          <a:ea typeface="Consolas"/>
                          <a:cs typeface="Consolas"/>
                          <a:sym typeface="Consolas"/>
                        </a:rPr>
                        <a:t> </a:t>
                      </a:r>
                      <a:r>
                        <a:rPr lang="en" sz="1000">
                          <a:solidFill>
                            <a:srgbClr val="C53929"/>
                          </a:solidFill>
                          <a:highlight>
                            <a:srgbClr val="FFFFFF"/>
                          </a:highlight>
                          <a:latin typeface="Consolas"/>
                          <a:ea typeface="Consolas"/>
                          <a:cs typeface="Consolas"/>
                          <a:sym typeface="Consolas"/>
                        </a:rPr>
                        <a:t>11</a:t>
                      </a:r>
                      <a:r>
                        <a:rPr lang="en" sz="1000">
                          <a:solidFill>
                            <a:srgbClr val="616161"/>
                          </a:solidFill>
                          <a:highlight>
                            <a:srgbClr val="FFFFFF"/>
                          </a:highlight>
                          <a:latin typeface="Consolas"/>
                          <a:ea typeface="Consolas"/>
                          <a:cs typeface="Consolas"/>
                          <a:sym typeface="Consolas"/>
                        </a:rPr>
                        <a:t>/</a:t>
                      </a:r>
                      <a:r>
                        <a:rPr lang="en" sz="1000">
                          <a:solidFill>
                            <a:srgbClr val="C53929"/>
                          </a:solidFill>
                          <a:highlight>
                            <a:srgbClr val="FFFFFF"/>
                          </a:highlight>
                          <a:latin typeface="Consolas"/>
                          <a:ea typeface="Consolas"/>
                          <a:cs typeface="Consolas"/>
                          <a:sym typeface="Consolas"/>
                        </a:rPr>
                        <a:t>20</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C53929"/>
                          </a:solidFill>
                          <a:highlight>
                            <a:srgbClr val="FFFFFF"/>
                          </a:highlight>
                          <a:latin typeface="Consolas"/>
                          <a:ea typeface="Consolas"/>
                          <a:cs typeface="Consolas"/>
                          <a:sym typeface="Consolas"/>
                        </a:rPr>
                        <a:t>50000</a:t>
                      </a:r>
                      <a:r>
                        <a:rPr lang="en" sz="1000">
                          <a:solidFill>
                            <a:srgbClr val="616161"/>
                          </a:solidFill>
                          <a:highlight>
                            <a:srgbClr val="FFFFFF"/>
                          </a:highlight>
                          <a:latin typeface="Consolas"/>
                          <a:ea typeface="Consolas"/>
                          <a:cs typeface="Consolas"/>
                          <a:sym typeface="Consolas"/>
                        </a:rPr>
                        <a:t>/</a:t>
                      </a:r>
                      <a:r>
                        <a:rPr lang="en" sz="1000">
                          <a:solidFill>
                            <a:srgbClr val="C53929"/>
                          </a:solidFill>
                          <a:highlight>
                            <a:srgbClr val="FFFFFF"/>
                          </a:highlight>
                          <a:latin typeface="Consolas"/>
                          <a:ea typeface="Consolas"/>
                          <a:cs typeface="Consolas"/>
                          <a:sym typeface="Consolas"/>
                        </a:rPr>
                        <a:t>50000</a:t>
                      </a:r>
                      <a:r>
                        <a:rPr lang="en" sz="1000">
                          <a:highlight>
                            <a:srgbClr val="FFFFFF"/>
                          </a:highlight>
                          <a:latin typeface="Consolas"/>
                          <a:ea typeface="Consolas"/>
                          <a:cs typeface="Consolas"/>
                          <a:sym typeface="Consolas"/>
                        </a:rPr>
                        <a:t> </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C53929"/>
                          </a:solidFill>
                          <a:highlight>
                            <a:srgbClr val="FFFFFF"/>
                          </a:highlight>
                          <a:latin typeface="Consolas"/>
                          <a:ea typeface="Consolas"/>
                          <a:cs typeface="Consolas"/>
                          <a:sym typeface="Consolas"/>
                        </a:rPr>
                        <a:t>58s</a:t>
                      </a:r>
                      <a:r>
                        <a:rPr lang="en" sz="1000">
                          <a:highlight>
                            <a:srgbClr val="FFFFFF"/>
                          </a:highlight>
                          <a:latin typeface="Consolas"/>
                          <a:ea typeface="Consolas"/>
                          <a:cs typeface="Consolas"/>
                          <a:sym typeface="Consolas"/>
                        </a:rPr>
                        <a:t> </a:t>
                      </a:r>
                      <a:r>
                        <a:rPr lang="en" sz="1000">
                          <a:solidFill>
                            <a:srgbClr val="C53929"/>
                          </a:solidFill>
                          <a:highlight>
                            <a:srgbClr val="FFFFFF"/>
                          </a:highlight>
                          <a:latin typeface="Consolas"/>
                          <a:ea typeface="Consolas"/>
                          <a:cs typeface="Consolas"/>
                          <a:sym typeface="Consolas"/>
                        </a:rPr>
                        <a:t>1ms</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step </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loss</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C53929"/>
                          </a:solidFill>
                          <a:highlight>
                            <a:srgbClr val="FFFFFF"/>
                          </a:highlight>
                          <a:latin typeface="Consolas"/>
                          <a:ea typeface="Consolas"/>
                          <a:cs typeface="Consolas"/>
                          <a:sym typeface="Consolas"/>
                        </a:rPr>
                        <a:t>0.0198</a:t>
                      </a:r>
                      <a:r>
                        <a:rPr lang="en" sz="1000">
                          <a:highlight>
                            <a:srgbClr val="FFFFFF"/>
                          </a:highlight>
                          <a:latin typeface="Consolas"/>
                          <a:ea typeface="Consolas"/>
                          <a:cs typeface="Consolas"/>
                          <a:sym typeface="Consolas"/>
                        </a:rPr>
                        <a:t> </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acc</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C53929"/>
                          </a:solidFill>
                          <a:highlight>
                            <a:srgbClr val="FFFFFF"/>
                          </a:highlight>
                          <a:latin typeface="Consolas"/>
                          <a:ea typeface="Consolas"/>
                          <a:cs typeface="Consolas"/>
                          <a:sym typeface="Consolas"/>
                        </a:rPr>
                        <a:t>0.9944</a:t>
                      </a:r>
                      <a:r>
                        <a:rPr lang="en" sz="1000">
                          <a:highlight>
                            <a:srgbClr val="FFFFFF"/>
                          </a:highlight>
                          <a:latin typeface="Consolas"/>
                          <a:ea typeface="Consolas"/>
                          <a:cs typeface="Consolas"/>
                          <a:sym typeface="Consolas"/>
                        </a:rPr>
                        <a:t> </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val_loss</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C53929"/>
                          </a:solidFill>
                          <a:highlight>
                            <a:srgbClr val="FFFFFF"/>
                          </a:highlight>
                          <a:latin typeface="Consolas"/>
                          <a:ea typeface="Consolas"/>
                          <a:cs typeface="Consolas"/>
                          <a:sym typeface="Consolas"/>
                        </a:rPr>
                        <a:t>2.0663</a:t>
                      </a:r>
                      <a:r>
                        <a:rPr lang="en" sz="1000">
                          <a:highlight>
                            <a:srgbClr val="FFFFFF"/>
                          </a:highlight>
                          <a:latin typeface="Consolas"/>
                          <a:ea typeface="Consolas"/>
                          <a:cs typeface="Consolas"/>
                          <a:sym typeface="Consolas"/>
                        </a:rPr>
                        <a:t> </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val_acc</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C53929"/>
                          </a:solidFill>
                          <a:highlight>
                            <a:srgbClr val="FFFFFF"/>
                          </a:highlight>
                          <a:latin typeface="Consolas"/>
                          <a:ea typeface="Consolas"/>
                          <a:cs typeface="Consolas"/>
                          <a:sym typeface="Consolas"/>
                        </a:rPr>
                        <a:t>0.6915</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3367D6"/>
                          </a:solidFill>
                          <a:highlight>
                            <a:srgbClr val="FFFFFF"/>
                          </a:highlight>
                          <a:latin typeface="Consolas"/>
                          <a:ea typeface="Consolas"/>
                          <a:cs typeface="Consolas"/>
                          <a:sym typeface="Consolas"/>
                        </a:rPr>
                        <a:t>Epoch</a:t>
                      </a:r>
                      <a:r>
                        <a:rPr lang="en" sz="1000">
                          <a:highlight>
                            <a:srgbClr val="FFFFFF"/>
                          </a:highlight>
                          <a:latin typeface="Consolas"/>
                          <a:ea typeface="Consolas"/>
                          <a:cs typeface="Consolas"/>
                          <a:sym typeface="Consolas"/>
                        </a:rPr>
                        <a:t> </a:t>
                      </a:r>
                      <a:r>
                        <a:rPr lang="en" sz="1000">
                          <a:solidFill>
                            <a:srgbClr val="C53929"/>
                          </a:solidFill>
                          <a:highlight>
                            <a:srgbClr val="FFFFFF"/>
                          </a:highlight>
                          <a:latin typeface="Consolas"/>
                          <a:ea typeface="Consolas"/>
                          <a:cs typeface="Consolas"/>
                          <a:sym typeface="Consolas"/>
                        </a:rPr>
                        <a:t>12</a:t>
                      </a:r>
                      <a:r>
                        <a:rPr lang="en" sz="1000">
                          <a:solidFill>
                            <a:srgbClr val="616161"/>
                          </a:solidFill>
                          <a:highlight>
                            <a:srgbClr val="FFFFFF"/>
                          </a:highlight>
                          <a:latin typeface="Consolas"/>
                          <a:ea typeface="Consolas"/>
                          <a:cs typeface="Consolas"/>
                          <a:sym typeface="Consolas"/>
                        </a:rPr>
                        <a:t>/</a:t>
                      </a:r>
                      <a:r>
                        <a:rPr lang="en" sz="1000">
                          <a:solidFill>
                            <a:srgbClr val="C53929"/>
                          </a:solidFill>
                          <a:highlight>
                            <a:srgbClr val="FFFFFF"/>
                          </a:highlight>
                          <a:latin typeface="Consolas"/>
                          <a:ea typeface="Consolas"/>
                          <a:cs typeface="Consolas"/>
                          <a:sym typeface="Consolas"/>
                        </a:rPr>
                        <a:t>20</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C53929"/>
                          </a:solidFill>
                          <a:highlight>
                            <a:srgbClr val="FFFFFF"/>
                          </a:highlight>
                          <a:latin typeface="Consolas"/>
                          <a:ea typeface="Consolas"/>
                          <a:cs typeface="Consolas"/>
                          <a:sym typeface="Consolas"/>
                        </a:rPr>
                        <a:t>50000</a:t>
                      </a:r>
                      <a:r>
                        <a:rPr lang="en" sz="1000">
                          <a:solidFill>
                            <a:srgbClr val="616161"/>
                          </a:solidFill>
                          <a:highlight>
                            <a:srgbClr val="FFFFFF"/>
                          </a:highlight>
                          <a:latin typeface="Consolas"/>
                          <a:ea typeface="Consolas"/>
                          <a:cs typeface="Consolas"/>
                          <a:sym typeface="Consolas"/>
                        </a:rPr>
                        <a:t>/</a:t>
                      </a:r>
                      <a:r>
                        <a:rPr lang="en" sz="1000">
                          <a:solidFill>
                            <a:srgbClr val="C53929"/>
                          </a:solidFill>
                          <a:highlight>
                            <a:srgbClr val="FFFFFF"/>
                          </a:highlight>
                          <a:latin typeface="Consolas"/>
                          <a:ea typeface="Consolas"/>
                          <a:cs typeface="Consolas"/>
                          <a:sym typeface="Consolas"/>
                        </a:rPr>
                        <a:t>50000</a:t>
                      </a:r>
                      <a:r>
                        <a:rPr lang="en" sz="1000">
                          <a:highlight>
                            <a:srgbClr val="FFFFFF"/>
                          </a:highlight>
                          <a:latin typeface="Consolas"/>
                          <a:ea typeface="Consolas"/>
                          <a:cs typeface="Consolas"/>
                          <a:sym typeface="Consolas"/>
                        </a:rPr>
                        <a:t> </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C53929"/>
                          </a:solidFill>
                          <a:highlight>
                            <a:srgbClr val="FFFFFF"/>
                          </a:highlight>
                          <a:latin typeface="Consolas"/>
                          <a:ea typeface="Consolas"/>
                          <a:cs typeface="Consolas"/>
                          <a:sym typeface="Consolas"/>
                        </a:rPr>
                        <a:t>59s</a:t>
                      </a:r>
                      <a:r>
                        <a:rPr lang="en" sz="1000">
                          <a:highlight>
                            <a:srgbClr val="FFFFFF"/>
                          </a:highlight>
                          <a:latin typeface="Consolas"/>
                          <a:ea typeface="Consolas"/>
                          <a:cs typeface="Consolas"/>
                          <a:sym typeface="Consolas"/>
                        </a:rPr>
                        <a:t> </a:t>
                      </a:r>
                      <a:r>
                        <a:rPr lang="en" sz="1000">
                          <a:solidFill>
                            <a:srgbClr val="C53929"/>
                          </a:solidFill>
                          <a:highlight>
                            <a:srgbClr val="FFFFFF"/>
                          </a:highlight>
                          <a:latin typeface="Consolas"/>
                          <a:ea typeface="Consolas"/>
                          <a:cs typeface="Consolas"/>
                          <a:sym typeface="Consolas"/>
                        </a:rPr>
                        <a:t>1ms</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step </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loss</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C53929"/>
                          </a:solidFill>
                          <a:highlight>
                            <a:srgbClr val="FFFFFF"/>
                          </a:highlight>
                          <a:latin typeface="Consolas"/>
                          <a:ea typeface="Consolas"/>
                          <a:cs typeface="Consolas"/>
                          <a:sym typeface="Consolas"/>
                        </a:rPr>
                        <a:t>0.0112</a:t>
                      </a:r>
                      <a:r>
                        <a:rPr lang="en" sz="1000">
                          <a:highlight>
                            <a:srgbClr val="FFFFFF"/>
                          </a:highlight>
                          <a:latin typeface="Consolas"/>
                          <a:ea typeface="Consolas"/>
                          <a:cs typeface="Consolas"/>
                          <a:sym typeface="Consolas"/>
                        </a:rPr>
                        <a:t> </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acc</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C53929"/>
                          </a:solidFill>
                          <a:highlight>
                            <a:srgbClr val="FFFFFF"/>
                          </a:highlight>
                          <a:latin typeface="Consolas"/>
                          <a:ea typeface="Consolas"/>
                          <a:cs typeface="Consolas"/>
                          <a:sym typeface="Consolas"/>
                        </a:rPr>
                        <a:t>0.9970</a:t>
                      </a:r>
                      <a:r>
                        <a:rPr lang="en" sz="1000">
                          <a:highlight>
                            <a:srgbClr val="FFFFFF"/>
                          </a:highlight>
                          <a:latin typeface="Consolas"/>
                          <a:ea typeface="Consolas"/>
                          <a:cs typeface="Consolas"/>
                          <a:sym typeface="Consolas"/>
                        </a:rPr>
                        <a:t> </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val_loss</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C53929"/>
                          </a:solidFill>
                          <a:highlight>
                            <a:srgbClr val="FFFFFF"/>
                          </a:highlight>
                          <a:latin typeface="Consolas"/>
                          <a:ea typeface="Consolas"/>
                          <a:cs typeface="Consolas"/>
                          <a:sym typeface="Consolas"/>
                        </a:rPr>
                        <a:t>2.1746</a:t>
                      </a:r>
                      <a:r>
                        <a:rPr lang="en" sz="1000">
                          <a:highlight>
                            <a:srgbClr val="FFFFFF"/>
                          </a:highlight>
                          <a:latin typeface="Consolas"/>
                          <a:ea typeface="Consolas"/>
                          <a:cs typeface="Consolas"/>
                          <a:sym typeface="Consolas"/>
                        </a:rPr>
                        <a:t> </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val_acc</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C53929"/>
                          </a:solidFill>
                          <a:highlight>
                            <a:srgbClr val="FFFFFF"/>
                          </a:highlight>
                          <a:latin typeface="Consolas"/>
                          <a:ea typeface="Consolas"/>
                          <a:cs typeface="Consolas"/>
                          <a:sym typeface="Consolas"/>
                        </a:rPr>
                        <a:t>0.6939</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highlight>
                            <a:srgbClr val="FFFFFF"/>
                          </a:highlight>
                          <a:latin typeface="Consolas"/>
                          <a:ea typeface="Consolas"/>
                          <a:cs typeface="Consolas"/>
                          <a:sym typeface="Consolas"/>
                        </a:rPr>
                        <a:t># … deleted for brevity</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3367D6"/>
                          </a:solidFill>
                          <a:highlight>
                            <a:srgbClr val="FFFFFF"/>
                          </a:highlight>
                          <a:latin typeface="Consolas"/>
                          <a:ea typeface="Consolas"/>
                          <a:cs typeface="Consolas"/>
                          <a:sym typeface="Consolas"/>
                        </a:rPr>
                        <a:t>Epoch</a:t>
                      </a:r>
                      <a:r>
                        <a:rPr lang="en" sz="1000">
                          <a:highlight>
                            <a:srgbClr val="FFFFFF"/>
                          </a:highlight>
                          <a:latin typeface="Consolas"/>
                          <a:ea typeface="Consolas"/>
                          <a:cs typeface="Consolas"/>
                          <a:sym typeface="Consolas"/>
                        </a:rPr>
                        <a:t> </a:t>
                      </a:r>
                      <a:r>
                        <a:rPr lang="en" sz="1000">
                          <a:solidFill>
                            <a:srgbClr val="C53929"/>
                          </a:solidFill>
                          <a:highlight>
                            <a:srgbClr val="FFFFFF"/>
                          </a:highlight>
                          <a:latin typeface="Consolas"/>
                          <a:ea typeface="Consolas"/>
                          <a:cs typeface="Consolas"/>
                          <a:sym typeface="Consolas"/>
                        </a:rPr>
                        <a:t>18</a:t>
                      </a:r>
                      <a:r>
                        <a:rPr lang="en" sz="1000">
                          <a:solidFill>
                            <a:srgbClr val="616161"/>
                          </a:solidFill>
                          <a:highlight>
                            <a:srgbClr val="FFFFFF"/>
                          </a:highlight>
                          <a:latin typeface="Consolas"/>
                          <a:ea typeface="Consolas"/>
                          <a:cs typeface="Consolas"/>
                          <a:sym typeface="Consolas"/>
                        </a:rPr>
                        <a:t>/</a:t>
                      </a:r>
                      <a:r>
                        <a:rPr lang="en" sz="1000">
                          <a:solidFill>
                            <a:srgbClr val="C53929"/>
                          </a:solidFill>
                          <a:highlight>
                            <a:srgbClr val="FFFFFF"/>
                          </a:highlight>
                          <a:latin typeface="Consolas"/>
                          <a:ea typeface="Consolas"/>
                          <a:cs typeface="Consolas"/>
                          <a:sym typeface="Consolas"/>
                        </a:rPr>
                        <a:t>20</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C53929"/>
                          </a:solidFill>
                          <a:highlight>
                            <a:srgbClr val="FFFFFF"/>
                          </a:highlight>
                          <a:latin typeface="Consolas"/>
                          <a:ea typeface="Consolas"/>
                          <a:cs typeface="Consolas"/>
                          <a:sym typeface="Consolas"/>
                        </a:rPr>
                        <a:t>50000</a:t>
                      </a:r>
                      <a:r>
                        <a:rPr lang="en" sz="1000">
                          <a:solidFill>
                            <a:srgbClr val="616161"/>
                          </a:solidFill>
                          <a:highlight>
                            <a:srgbClr val="FFFFFF"/>
                          </a:highlight>
                          <a:latin typeface="Consolas"/>
                          <a:ea typeface="Consolas"/>
                          <a:cs typeface="Consolas"/>
                          <a:sym typeface="Consolas"/>
                        </a:rPr>
                        <a:t>/</a:t>
                      </a:r>
                      <a:r>
                        <a:rPr lang="en" sz="1000">
                          <a:solidFill>
                            <a:srgbClr val="C53929"/>
                          </a:solidFill>
                          <a:highlight>
                            <a:srgbClr val="FFFFFF"/>
                          </a:highlight>
                          <a:latin typeface="Consolas"/>
                          <a:ea typeface="Consolas"/>
                          <a:cs typeface="Consolas"/>
                          <a:sym typeface="Consolas"/>
                        </a:rPr>
                        <a:t>50000</a:t>
                      </a:r>
                      <a:r>
                        <a:rPr lang="en" sz="1000">
                          <a:highlight>
                            <a:srgbClr val="FFFFFF"/>
                          </a:highlight>
                          <a:latin typeface="Consolas"/>
                          <a:ea typeface="Consolas"/>
                          <a:cs typeface="Consolas"/>
                          <a:sym typeface="Consolas"/>
                        </a:rPr>
                        <a:t> </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C53929"/>
                          </a:solidFill>
                          <a:highlight>
                            <a:srgbClr val="FFFFFF"/>
                          </a:highlight>
                          <a:latin typeface="Consolas"/>
                          <a:ea typeface="Consolas"/>
                          <a:cs typeface="Consolas"/>
                          <a:sym typeface="Consolas"/>
                        </a:rPr>
                        <a:t>59s</a:t>
                      </a:r>
                      <a:r>
                        <a:rPr lang="en" sz="1000">
                          <a:highlight>
                            <a:srgbClr val="FFFFFF"/>
                          </a:highlight>
                          <a:latin typeface="Consolas"/>
                          <a:ea typeface="Consolas"/>
                          <a:cs typeface="Consolas"/>
                          <a:sym typeface="Consolas"/>
                        </a:rPr>
                        <a:t> </a:t>
                      </a:r>
                      <a:r>
                        <a:rPr lang="en" sz="1000">
                          <a:solidFill>
                            <a:srgbClr val="C53929"/>
                          </a:solidFill>
                          <a:highlight>
                            <a:srgbClr val="FFFFFF"/>
                          </a:highlight>
                          <a:latin typeface="Consolas"/>
                          <a:ea typeface="Consolas"/>
                          <a:cs typeface="Consolas"/>
                          <a:sym typeface="Consolas"/>
                        </a:rPr>
                        <a:t>1ms</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step </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loss</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C53929"/>
                          </a:solidFill>
                          <a:highlight>
                            <a:srgbClr val="FFFFFF"/>
                          </a:highlight>
                          <a:latin typeface="Consolas"/>
                          <a:ea typeface="Consolas"/>
                          <a:cs typeface="Consolas"/>
                          <a:sym typeface="Consolas"/>
                        </a:rPr>
                        <a:t>8.6766e-05</a:t>
                      </a:r>
                      <a:r>
                        <a:rPr lang="en" sz="1000">
                          <a:highlight>
                            <a:srgbClr val="FFFFFF"/>
                          </a:highlight>
                          <a:latin typeface="Consolas"/>
                          <a:ea typeface="Consolas"/>
                          <a:cs typeface="Consolas"/>
                          <a:sym typeface="Consolas"/>
                        </a:rPr>
                        <a:t> </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acc</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C53929"/>
                          </a:solidFill>
                          <a:highlight>
                            <a:srgbClr val="FFFFFF"/>
                          </a:highlight>
                          <a:latin typeface="Consolas"/>
                          <a:ea typeface="Consolas"/>
                          <a:cs typeface="Consolas"/>
                          <a:sym typeface="Consolas"/>
                        </a:rPr>
                        <a:t>1.0000</a:t>
                      </a:r>
                      <a:r>
                        <a:rPr lang="en" sz="1000">
                          <a:highlight>
                            <a:srgbClr val="FFFFFF"/>
                          </a:highlight>
                          <a:latin typeface="Consolas"/>
                          <a:ea typeface="Consolas"/>
                          <a:cs typeface="Consolas"/>
                          <a:sym typeface="Consolas"/>
                        </a:rPr>
                        <a:t> </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val_loss</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C53929"/>
                          </a:solidFill>
                          <a:highlight>
                            <a:srgbClr val="FFFFFF"/>
                          </a:highlight>
                          <a:latin typeface="Consolas"/>
                          <a:ea typeface="Consolas"/>
                          <a:cs typeface="Consolas"/>
                          <a:sym typeface="Consolas"/>
                        </a:rPr>
                        <a:t>2.6870</a:t>
                      </a:r>
                      <a:r>
                        <a:rPr lang="en" sz="1000">
                          <a:highlight>
                            <a:srgbClr val="FFFFFF"/>
                          </a:highlight>
                          <a:latin typeface="Consolas"/>
                          <a:ea typeface="Consolas"/>
                          <a:cs typeface="Consolas"/>
                          <a:sym typeface="Consolas"/>
                        </a:rPr>
                        <a:t> </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val_acc</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C53929"/>
                          </a:solidFill>
                          <a:highlight>
                            <a:srgbClr val="FFFFFF"/>
                          </a:highlight>
                          <a:latin typeface="Consolas"/>
                          <a:ea typeface="Consolas"/>
                          <a:cs typeface="Consolas"/>
                          <a:sym typeface="Consolas"/>
                        </a:rPr>
                        <a:t>0.6994</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3367D6"/>
                          </a:solidFill>
                          <a:highlight>
                            <a:srgbClr val="FFFFFF"/>
                          </a:highlight>
                          <a:latin typeface="Consolas"/>
                          <a:ea typeface="Consolas"/>
                          <a:cs typeface="Consolas"/>
                          <a:sym typeface="Consolas"/>
                        </a:rPr>
                        <a:t>Epoch</a:t>
                      </a:r>
                      <a:r>
                        <a:rPr lang="en" sz="1000">
                          <a:highlight>
                            <a:srgbClr val="FFFFFF"/>
                          </a:highlight>
                          <a:latin typeface="Consolas"/>
                          <a:ea typeface="Consolas"/>
                          <a:cs typeface="Consolas"/>
                          <a:sym typeface="Consolas"/>
                        </a:rPr>
                        <a:t> </a:t>
                      </a:r>
                      <a:r>
                        <a:rPr lang="en" sz="1000">
                          <a:solidFill>
                            <a:srgbClr val="C53929"/>
                          </a:solidFill>
                          <a:highlight>
                            <a:srgbClr val="FFFFFF"/>
                          </a:highlight>
                          <a:latin typeface="Consolas"/>
                          <a:ea typeface="Consolas"/>
                          <a:cs typeface="Consolas"/>
                          <a:sym typeface="Consolas"/>
                        </a:rPr>
                        <a:t>19</a:t>
                      </a:r>
                      <a:r>
                        <a:rPr lang="en" sz="1000">
                          <a:solidFill>
                            <a:srgbClr val="616161"/>
                          </a:solidFill>
                          <a:highlight>
                            <a:srgbClr val="FFFFFF"/>
                          </a:highlight>
                          <a:latin typeface="Consolas"/>
                          <a:ea typeface="Consolas"/>
                          <a:cs typeface="Consolas"/>
                          <a:sym typeface="Consolas"/>
                        </a:rPr>
                        <a:t>/</a:t>
                      </a:r>
                      <a:r>
                        <a:rPr lang="en" sz="1000">
                          <a:solidFill>
                            <a:srgbClr val="C53929"/>
                          </a:solidFill>
                          <a:highlight>
                            <a:srgbClr val="FFFFFF"/>
                          </a:highlight>
                          <a:latin typeface="Consolas"/>
                          <a:ea typeface="Consolas"/>
                          <a:cs typeface="Consolas"/>
                          <a:sym typeface="Consolas"/>
                        </a:rPr>
                        <a:t>20</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C53929"/>
                          </a:solidFill>
                          <a:highlight>
                            <a:srgbClr val="FFFFFF"/>
                          </a:highlight>
                          <a:latin typeface="Consolas"/>
                          <a:ea typeface="Consolas"/>
                          <a:cs typeface="Consolas"/>
                          <a:sym typeface="Consolas"/>
                        </a:rPr>
                        <a:t>50000</a:t>
                      </a:r>
                      <a:r>
                        <a:rPr lang="en" sz="1000">
                          <a:solidFill>
                            <a:srgbClr val="616161"/>
                          </a:solidFill>
                          <a:highlight>
                            <a:srgbClr val="FFFFFF"/>
                          </a:highlight>
                          <a:latin typeface="Consolas"/>
                          <a:ea typeface="Consolas"/>
                          <a:cs typeface="Consolas"/>
                          <a:sym typeface="Consolas"/>
                        </a:rPr>
                        <a:t>/</a:t>
                      </a:r>
                      <a:r>
                        <a:rPr lang="en" sz="1000">
                          <a:solidFill>
                            <a:srgbClr val="C53929"/>
                          </a:solidFill>
                          <a:highlight>
                            <a:srgbClr val="FFFFFF"/>
                          </a:highlight>
                          <a:latin typeface="Consolas"/>
                          <a:ea typeface="Consolas"/>
                          <a:cs typeface="Consolas"/>
                          <a:sym typeface="Consolas"/>
                        </a:rPr>
                        <a:t>50000</a:t>
                      </a:r>
                      <a:r>
                        <a:rPr lang="en" sz="1000">
                          <a:highlight>
                            <a:srgbClr val="FFFFFF"/>
                          </a:highlight>
                          <a:latin typeface="Consolas"/>
                          <a:ea typeface="Consolas"/>
                          <a:cs typeface="Consolas"/>
                          <a:sym typeface="Consolas"/>
                        </a:rPr>
                        <a:t> </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C53929"/>
                          </a:solidFill>
                          <a:highlight>
                            <a:srgbClr val="FFFFFF"/>
                          </a:highlight>
                          <a:latin typeface="Consolas"/>
                          <a:ea typeface="Consolas"/>
                          <a:cs typeface="Consolas"/>
                          <a:sym typeface="Consolas"/>
                        </a:rPr>
                        <a:t>58s</a:t>
                      </a:r>
                      <a:r>
                        <a:rPr lang="en" sz="1000">
                          <a:highlight>
                            <a:srgbClr val="FFFFFF"/>
                          </a:highlight>
                          <a:latin typeface="Consolas"/>
                          <a:ea typeface="Consolas"/>
                          <a:cs typeface="Consolas"/>
                          <a:sym typeface="Consolas"/>
                        </a:rPr>
                        <a:t> </a:t>
                      </a:r>
                      <a:r>
                        <a:rPr lang="en" sz="1000">
                          <a:solidFill>
                            <a:srgbClr val="C53929"/>
                          </a:solidFill>
                          <a:highlight>
                            <a:srgbClr val="FFFFFF"/>
                          </a:highlight>
                          <a:latin typeface="Consolas"/>
                          <a:ea typeface="Consolas"/>
                          <a:cs typeface="Consolas"/>
                          <a:sym typeface="Consolas"/>
                        </a:rPr>
                        <a:t>1ms</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step </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loss</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C53929"/>
                          </a:solidFill>
                          <a:highlight>
                            <a:srgbClr val="FFFFFF"/>
                          </a:highlight>
                          <a:latin typeface="Consolas"/>
                          <a:ea typeface="Consolas"/>
                          <a:cs typeface="Consolas"/>
                          <a:sym typeface="Consolas"/>
                        </a:rPr>
                        <a:t>2.3760e-05</a:t>
                      </a:r>
                      <a:r>
                        <a:rPr lang="en" sz="1000">
                          <a:highlight>
                            <a:srgbClr val="FFFFFF"/>
                          </a:highlight>
                          <a:latin typeface="Consolas"/>
                          <a:ea typeface="Consolas"/>
                          <a:cs typeface="Consolas"/>
                          <a:sym typeface="Consolas"/>
                        </a:rPr>
                        <a:t> </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acc</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C53929"/>
                          </a:solidFill>
                          <a:highlight>
                            <a:srgbClr val="FFFFFF"/>
                          </a:highlight>
                          <a:latin typeface="Consolas"/>
                          <a:ea typeface="Consolas"/>
                          <a:cs typeface="Consolas"/>
                          <a:sym typeface="Consolas"/>
                        </a:rPr>
                        <a:t>1.0000</a:t>
                      </a:r>
                      <a:r>
                        <a:rPr lang="en" sz="1000">
                          <a:highlight>
                            <a:srgbClr val="FFFFFF"/>
                          </a:highlight>
                          <a:latin typeface="Consolas"/>
                          <a:ea typeface="Consolas"/>
                          <a:cs typeface="Consolas"/>
                          <a:sym typeface="Consolas"/>
                        </a:rPr>
                        <a:t> </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val_loss</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C53929"/>
                          </a:solidFill>
                          <a:highlight>
                            <a:srgbClr val="FFFFFF"/>
                          </a:highlight>
                          <a:latin typeface="Consolas"/>
                          <a:ea typeface="Consolas"/>
                          <a:cs typeface="Consolas"/>
                          <a:sym typeface="Consolas"/>
                        </a:rPr>
                        <a:t>2.7450</a:t>
                      </a:r>
                      <a:r>
                        <a:rPr lang="en" sz="1000">
                          <a:highlight>
                            <a:srgbClr val="FFFFFF"/>
                          </a:highlight>
                          <a:latin typeface="Consolas"/>
                          <a:ea typeface="Consolas"/>
                          <a:cs typeface="Consolas"/>
                          <a:sym typeface="Consolas"/>
                        </a:rPr>
                        <a:t> </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val_acc</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C53929"/>
                          </a:solidFill>
                          <a:highlight>
                            <a:srgbClr val="FFFFFF"/>
                          </a:highlight>
                          <a:latin typeface="Consolas"/>
                          <a:ea typeface="Consolas"/>
                          <a:cs typeface="Consolas"/>
                          <a:sym typeface="Consolas"/>
                        </a:rPr>
                        <a:t>0.6991</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3367D6"/>
                          </a:solidFill>
                          <a:highlight>
                            <a:srgbClr val="FFFFFF"/>
                          </a:highlight>
                          <a:latin typeface="Consolas"/>
                          <a:ea typeface="Consolas"/>
                          <a:cs typeface="Consolas"/>
                          <a:sym typeface="Consolas"/>
                        </a:rPr>
                        <a:t>Epoch</a:t>
                      </a:r>
                      <a:r>
                        <a:rPr lang="en" sz="1000">
                          <a:highlight>
                            <a:srgbClr val="FFFFFF"/>
                          </a:highlight>
                          <a:latin typeface="Consolas"/>
                          <a:ea typeface="Consolas"/>
                          <a:cs typeface="Consolas"/>
                          <a:sym typeface="Consolas"/>
                        </a:rPr>
                        <a:t> </a:t>
                      </a:r>
                      <a:r>
                        <a:rPr lang="en" sz="1000">
                          <a:solidFill>
                            <a:srgbClr val="C53929"/>
                          </a:solidFill>
                          <a:highlight>
                            <a:srgbClr val="FFFFFF"/>
                          </a:highlight>
                          <a:latin typeface="Consolas"/>
                          <a:ea typeface="Consolas"/>
                          <a:cs typeface="Consolas"/>
                          <a:sym typeface="Consolas"/>
                        </a:rPr>
                        <a:t>20</a:t>
                      </a:r>
                      <a:r>
                        <a:rPr lang="en" sz="1000">
                          <a:solidFill>
                            <a:srgbClr val="616161"/>
                          </a:solidFill>
                          <a:highlight>
                            <a:srgbClr val="FFFFFF"/>
                          </a:highlight>
                          <a:latin typeface="Consolas"/>
                          <a:ea typeface="Consolas"/>
                          <a:cs typeface="Consolas"/>
                          <a:sym typeface="Consolas"/>
                        </a:rPr>
                        <a:t>/</a:t>
                      </a:r>
                      <a:r>
                        <a:rPr lang="en" sz="1000">
                          <a:solidFill>
                            <a:srgbClr val="C53929"/>
                          </a:solidFill>
                          <a:highlight>
                            <a:srgbClr val="FFFFFF"/>
                          </a:highlight>
                          <a:latin typeface="Consolas"/>
                          <a:ea typeface="Consolas"/>
                          <a:cs typeface="Consolas"/>
                          <a:sym typeface="Consolas"/>
                        </a:rPr>
                        <a:t>20</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C53929"/>
                          </a:solidFill>
                          <a:highlight>
                            <a:srgbClr val="FFFFFF"/>
                          </a:highlight>
                          <a:latin typeface="Consolas"/>
                          <a:ea typeface="Consolas"/>
                          <a:cs typeface="Consolas"/>
                          <a:sym typeface="Consolas"/>
                        </a:rPr>
                        <a:t>50000</a:t>
                      </a:r>
                      <a:r>
                        <a:rPr lang="en" sz="1000">
                          <a:solidFill>
                            <a:srgbClr val="616161"/>
                          </a:solidFill>
                          <a:highlight>
                            <a:srgbClr val="FFFFFF"/>
                          </a:highlight>
                          <a:latin typeface="Consolas"/>
                          <a:ea typeface="Consolas"/>
                          <a:cs typeface="Consolas"/>
                          <a:sym typeface="Consolas"/>
                        </a:rPr>
                        <a:t>/</a:t>
                      </a:r>
                      <a:r>
                        <a:rPr lang="en" sz="1000">
                          <a:solidFill>
                            <a:srgbClr val="C53929"/>
                          </a:solidFill>
                          <a:highlight>
                            <a:srgbClr val="FFFFFF"/>
                          </a:highlight>
                          <a:latin typeface="Consolas"/>
                          <a:ea typeface="Consolas"/>
                          <a:cs typeface="Consolas"/>
                          <a:sym typeface="Consolas"/>
                        </a:rPr>
                        <a:t>50000</a:t>
                      </a:r>
                      <a:r>
                        <a:rPr lang="en" sz="1000">
                          <a:highlight>
                            <a:srgbClr val="FFFFFF"/>
                          </a:highlight>
                          <a:latin typeface="Consolas"/>
                          <a:ea typeface="Consolas"/>
                          <a:cs typeface="Consolas"/>
                          <a:sym typeface="Consolas"/>
                        </a:rPr>
                        <a:t> </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C53929"/>
                          </a:solidFill>
                          <a:highlight>
                            <a:srgbClr val="FFFFFF"/>
                          </a:highlight>
                          <a:latin typeface="Consolas"/>
                          <a:ea typeface="Consolas"/>
                          <a:cs typeface="Consolas"/>
                          <a:sym typeface="Consolas"/>
                        </a:rPr>
                        <a:t>59s</a:t>
                      </a:r>
                      <a:r>
                        <a:rPr lang="en" sz="1000">
                          <a:highlight>
                            <a:srgbClr val="FFFFFF"/>
                          </a:highlight>
                          <a:latin typeface="Consolas"/>
                          <a:ea typeface="Consolas"/>
                          <a:cs typeface="Consolas"/>
                          <a:sym typeface="Consolas"/>
                        </a:rPr>
                        <a:t> </a:t>
                      </a:r>
                      <a:r>
                        <a:rPr lang="en" sz="1000">
                          <a:solidFill>
                            <a:srgbClr val="C53929"/>
                          </a:solidFill>
                          <a:highlight>
                            <a:srgbClr val="FFFFFF"/>
                          </a:highlight>
                          <a:latin typeface="Consolas"/>
                          <a:ea typeface="Consolas"/>
                          <a:cs typeface="Consolas"/>
                          <a:sym typeface="Consolas"/>
                        </a:rPr>
                        <a:t>1ms</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step </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loss</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C53929"/>
                          </a:solidFill>
                          <a:highlight>
                            <a:srgbClr val="FFFFFF"/>
                          </a:highlight>
                          <a:latin typeface="Consolas"/>
                          <a:ea typeface="Consolas"/>
                          <a:cs typeface="Consolas"/>
                          <a:sym typeface="Consolas"/>
                        </a:rPr>
                        <a:t>1.5005e-05</a:t>
                      </a:r>
                      <a:r>
                        <a:rPr lang="en" sz="1000">
                          <a:highlight>
                            <a:srgbClr val="FFFFFF"/>
                          </a:highlight>
                          <a:latin typeface="Consolas"/>
                          <a:ea typeface="Consolas"/>
                          <a:cs typeface="Consolas"/>
                          <a:sym typeface="Consolas"/>
                        </a:rPr>
                        <a:t> </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acc</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C53929"/>
                          </a:solidFill>
                          <a:highlight>
                            <a:srgbClr val="FFFFFF"/>
                          </a:highlight>
                          <a:latin typeface="Consolas"/>
                          <a:ea typeface="Consolas"/>
                          <a:cs typeface="Consolas"/>
                          <a:sym typeface="Consolas"/>
                        </a:rPr>
                        <a:t>1.0000</a:t>
                      </a:r>
                      <a:r>
                        <a:rPr lang="en" sz="1000">
                          <a:highlight>
                            <a:srgbClr val="FFFFFF"/>
                          </a:highlight>
                          <a:latin typeface="Consolas"/>
                          <a:ea typeface="Consolas"/>
                          <a:cs typeface="Consolas"/>
                          <a:sym typeface="Consolas"/>
                        </a:rPr>
                        <a:t> </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val_loss</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C53929"/>
                          </a:solidFill>
                          <a:highlight>
                            <a:srgbClr val="FFFFFF"/>
                          </a:highlight>
                          <a:latin typeface="Consolas"/>
                          <a:ea typeface="Consolas"/>
                          <a:cs typeface="Consolas"/>
                          <a:sym typeface="Consolas"/>
                        </a:rPr>
                        <a:t>2.7683</a:t>
                      </a:r>
                      <a:r>
                        <a:rPr lang="en" sz="1000">
                          <a:highlight>
                            <a:srgbClr val="FFFFFF"/>
                          </a:highlight>
                          <a:latin typeface="Consolas"/>
                          <a:ea typeface="Consolas"/>
                          <a:cs typeface="Consolas"/>
                          <a:sym typeface="Consolas"/>
                        </a:rPr>
                        <a:t> </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val_acc</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C53929"/>
                          </a:solidFill>
                          <a:highlight>
                            <a:srgbClr val="FFFFFF"/>
                          </a:highlight>
                          <a:latin typeface="Consolas"/>
                          <a:ea typeface="Consolas"/>
                          <a:cs typeface="Consolas"/>
                          <a:sym typeface="Consolas"/>
                        </a:rPr>
                        <a:t>0.6996</a:t>
                      </a:r>
                      <a:endParaRPr sz="1000">
                        <a:solidFill>
                          <a:srgbClr val="3367D6"/>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9" name="Shape 259"/>
        <p:cNvGrpSpPr/>
        <p:nvPr/>
      </p:nvGrpSpPr>
      <p:grpSpPr>
        <a:xfrm>
          <a:off x="0" y="0"/>
          <a:ext cx="0" cy="0"/>
          <a:chOff x="0" y="0"/>
          <a:chExt cx="0" cy="0"/>
        </a:xfrm>
      </p:grpSpPr>
      <p:sp>
        <p:nvSpPr>
          <p:cNvPr id="260" name="Google Shape;260;p40"/>
          <p:cNvSpPr txBox="1"/>
          <p:nvPr>
            <p:ph idx="1" type="subTitle"/>
          </p:nvPr>
        </p:nvSpPr>
        <p:spPr>
          <a:xfrm>
            <a:off x="6826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Neural Networks - Shorthand Syntax</a:t>
            </a:r>
            <a:endParaRPr>
              <a:solidFill>
                <a:srgbClr val="38761D"/>
              </a:solidFill>
            </a:endParaRPr>
          </a:p>
        </p:txBody>
      </p:sp>
      <p:pic>
        <p:nvPicPr>
          <p:cNvPr id="261" name="Google Shape;261;p40"/>
          <p:cNvPicPr preferRelativeResize="0"/>
          <p:nvPr/>
        </p:nvPicPr>
        <p:blipFill>
          <a:blip r:embed="rId3">
            <a:alphaModFix/>
          </a:blip>
          <a:stretch>
            <a:fillRect/>
          </a:stretch>
        </p:blipFill>
        <p:spPr>
          <a:xfrm>
            <a:off x="0" y="0"/>
            <a:ext cx="1466275" cy="730575"/>
          </a:xfrm>
          <a:prstGeom prst="rect">
            <a:avLst/>
          </a:prstGeom>
          <a:noFill/>
          <a:ln>
            <a:noFill/>
          </a:ln>
        </p:spPr>
      </p:pic>
      <p:sp>
        <p:nvSpPr>
          <p:cNvPr id="262" name="Google Shape;262;p40"/>
          <p:cNvSpPr txBox="1"/>
          <p:nvPr/>
        </p:nvSpPr>
        <p:spPr>
          <a:xfrm>
            <a:off x="824850" y="730575"/>
            <a:ext cx="7070100" cy="4302900"/>
          </a:xfrm>
          <a:prstGeom prst="rect">
            <a:avLst/>
          </a:prstGeom>
          <a:noFill/>
          <a:ln>
            <a:noFill/>
          </a:ln>
        </p:spPr>
        <p:txBody>
          <a:bodyPr anchorCtr="0" anchor="t" bIns="91425" lIns="91425" spcFirstLastPara="1" rIns="91425" wrap="square" tIns="91425">
            <a:noAutofit/>
          </a:bodyPr>
          <a:lstStyle/>
          <a:p>
            <a:pPr indent="0" lvl="0" marL="0" rtl="0" algn="ctr">
              <a:spcBef>
                <a:spcPts val="1100"/>
              </a:spcBef>
              <a:spcAft>
                <a:spcPts val="0"/>
              </a:spcAft>
              <a:buNone/>
            </a:pPr>
            <a:r>
              <a:rPr b="1" lang="en" sz="1200">
                <a:solidFill>
                  <a:schemeClr val="dk1"/>
                </a:solidFill>
                <a:highlight>
                  <a:srgbClr val="FFFFFF"/>
                </a:highlight>
              </a:rPr>
              <a:t>Shorthand Syntax</a:t>
            </a:r>
            <a:endParaRPr b="1" sz="1200">
              <a:solidFill>
                <a:schemeClr val="dk1"/>
              </a:solidFill>
              <a:highlight>
                <a:srgbClr val="FFFFFF"/>
              </a:highlight>
            </a:endParaRPr>
          </a:p>
          <a:p>
            <a:pPr indent="0" lvl="0" marL="0" rtl="0" algn="l">
              <a:lnSpc>
                <a:spcPct val="115000"/>
              </a:lnSpc>
              <a:spcBef>
                <a:spcPts val="1100"/>
              </a:spcBef>
              <a:spcAft>
                <a:spcPts val="0"/>
              </a:spcAft>
              <a:buNone/>
            </a:pPr>
            <a:r>
              <a:rPr b="1" lang="en" sz="1200">
                <a:solidFill>
                  <a:schemeClr val="dk1"/>
                </a:solidFill>
                <a:highlight>
                  <a:srgbClr val="FFFFFF"/>
                </a:highlight>
              </a:rPr>
              <a:t>Keras</a:t>
            </a:r>
            <a:r>
              <a:rPr lang="en" sz="1200">
                <a:solidFill>
                  <a:schemeClr val="dk1"/>
                </a:solidFill>
                <a:highlight>
                  <a:srgbClr val="FFFFFF"/>
                </a:highlight>
              </a:rPr>
              <a:t> provides a shorthand syntax when specifying layers. You don't actually need to separately specify activation functions between layers, as we did above. Instead, you can specify the </a:t>
            </a:r>
            <a:r>
              <a:rPr b="1" lang="en" sz="1200">
                <a:solidFill>
                  <a:schemeClr val="dk1"/>
                </a:solidFill>
                <a:highlight>
                  <a:srgbClr val="FFFFFF"/>
                </a:highlight>
              </a:rPr>
              <a:t>activation </a:t>
            </a:r>
            <a:r>
              <a:rPr lang="en" sz="1200">
                <a:solidFill>
                  <a:schemeClr val="dk1"/>
                </a:solidFill>
                <a:highlight>
                  <a:srgbClr val="FFFFFF"/>
                </a:highlight>
              </a:rPr>
              <a:t>function as </a:t>
            </a:r>
            <a:r>
              <a:rPr b="1" lang="en" sz="1200">
                <a:solidFill>
                  <a:schemeClr val="dk1"/>
                </a:solidFill>
                <a:highlight>
                  <a:srgbClr val="FFFFFF"/>
                </a:highlight>
              </a:rPr>
              <a:t>a (keyword) parameter</a:t>
            </a:r>
            <a:r>
              <a:rPr lang="en" sz="1200">
                <a:solidFill>
                  <a:schemeClr val="dk1"/>
                </a:solidFill>
                <a:highlight>
                  <a:srgbClr val="FFFFFF"/>
                </a:highlight>
              </a:rPr>
              <a:t> when instantiating a </a:t>
            </a:r>
            <a:r>
              <a:rPr lang="en" sz="1200">
                <a:solidFill>
                  <a:schemeClr val="dk1"/>
                </a:solidFill>
                <a:highlight>
                  <a:srgbClr val="EFF0F1"/>
                </a:highlight>
              </a:rPr>
              <a:t>Dense()</a:t>
            </a:r>
            <a:r>
              <a:rPr lang="en" sz="1200">
                <a:solidFill>
                  <a:schemeClr val="dk1"/>
                </a:solidFill>
                <a:highlight>
                  <a:srgbClr val="FFFFFF"/>
                </a:highlight>
              </a:rPr>
              <a:t> layer.</a:t>
            </a:r>
            <a:endParaRPr sz="1200">
              <a:solidFill>
                <a:schemeClr val="dk1"/>
              </a:solidFill>
              <a:highlight>
                <a:srgbClr val="FFFFFF"/>
              </a:highlight>
            </a:endParaRPr>
          </a:p>
          <a:p>
            <a:pPr indent="0" lvl="0" marL="0" rtl="0" algn="l">
              <a:lnSpc>
                <a:spcPct val="115000"/>
              </a:lnSpc>
              <a:spcBef>
                <a:spcPts val="1100"/>
              </a:spcBef>
              <a:spcAft>
                <a:spcPts val="0"/>
              </a:spcAft>
              <a:buNone/>
            </a:pPr>
            <a:r>
              <a:rPr lang="en" sz="1200">
                <a:solidFill>
                  <a:schemeClr val="dk1"/>
                </a:solidFill>
                <a:highlight>
                  <a:srgbClr val="FFFFFF"/>
                </a:highlight>
              </a:rPr>
              <a:t>The code below does </a:t>
            </a:r>
            <a:r>
              <a:rPr b="1" lang="en" sz="1200">
                <a:solidFill>
                  <a:srgbClr val="0000FF"/>
                </a:solidFill>
                <a:highlight>
                  <a:srgbClr val="FFFFFF"/>
                </a:highlight>
              </a:rPr>
              <a:t>exactly the same</a:t>
            </a:r>
            <a:r>
              <a:rPr lang="en" sz="1200">
                <a:solidFill>
                  <a:schemeClr val="dk1"/>
                </a:solidFill>
                <a:highlight>
                  <a:srgbClr val="FFFFFF"/>
                </a:highlight>
              </a:rPr>
              <a:t> as the previous code sample.</a:t>
            </a:r>
            <a:endParaRPr sz="1200">
              <a:solidFill>
                <a:schemeClr val="dk1"/>
              </a:solidFill>
              <a:highlight>
                <a:srgbClr val="FFFFFF"/>
              </a:highlight>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ctr">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p:txBody>
      </p:sp>
      <p:graphicFrame>
        <p:nvGraphicFramePr>
          <p:cNvPr id="263" name="Google Shape;263;p40"/>
          <p:cNvGraphicFramePr/>
          <p:nvPr/>
        </p:nvGraphicFramePr>
        <p:xfrm>
          <a:off x="895838" y="2428675"/>
          <a:ext cx="3000000" cy="3000000"/>
        </p:xfrm>
        <a:graphic>
          <a:graphicData uri="http://schemas.openxmlformats.org/drawingml/2006/table">
            <a:tbl>
              <a:tblPr>
                <a:noFill/>
                <a:tableStyleId>{B919AB72-B1D8-40D2-A9E9-02AD8994AEB8}</a:tableStyleId>
              </a:tblPr>
              <a:tblGrid>
                <a:gridCol w="7070100"/>
              </a:tblGrid>
              <a:tr h="12700">
                <a:tc>
                  <a:txBody>
                    <a:bodyPr>
                      <a:noAutofit/>
                    </a:bodyPr>
                    <a:lstStyle/>
                    <a:p>
                      <a:pPr indent="0" lvl="0" marL="0" rtl="0" algn="l">
                        <a:lnSpc>
                          <a:spcPct val="115000"/>
                        </a:lnSpc>
                        <a:spcBef>
                          <a:spcPts val="0"/>
                        </a:spcBef>
                        <a:spcAft>
                          <a:spcPts val="0"/>
                        </a:spcAft>
                        <a:buNone/>
                      </a:pPr>
                      <a:r>
                        <a:rPr lang="en" sz="1200">
                          <a:solidFill>
                            <a:srgbClr val="9C27B0"/>
                          </a:solidFill>
                          <a:highlight>
                            <a:srgbClr val="FFFFFF"/>
                          </a:highlight>
                          <a:latin typeface="Consolas"/>
                          <a:ea typeface="Consolas"/>
                          <a:cs typeface="Consolas"/>
                          <a:sym typeface="Consolas"/>
                        </a:rPr>
                        <a:t>from</a:t>
                      </a:r>
                      <a:r>
                        <a:rPr lang="en" sz="1200">
                          <a:highlight>
                            <a:srgbClr val="FFFFFF"/>
                          </a:highlight>
                          <a:latin typeface="Consolas"/>
                          <a:ea typeface="Consolas"/>
                          <a:cs typeface="Consolas"/>
                          <a:sym typeface="Consolas"/>
                        </a:rPr>
                        <a:t> keras </a:t>
                      </a:r>
                      <a:r>
                        <a:rPr lang="en" sz="1200">
                          <a:solidFill>
                            <a:srgbClr val="9C27B0"/>
                          </a:solidFill>
                          <a:highlight>
                            <a:srgbClr val="FFFFFF"/>
                          </a:highlight>
                          <a:latin typeface="Consolas"/>
                          <a:ea typeface="Consolas"/>
                          <a:cs typeface="Consolas"/>
                          <a:sym typeface="Consolas"/>
                        </a:rPr>
                        <a:t>import</a:t>
                      </a:r>
                      <a:r>
                        <a:rPr lang="en" sz="1200">
                          <a:highlight>
                            <a:srgbClr val="FFFFFF"/>
                          </a:highlight>
                          <a:latin typeface="Consolas"/>
                          <a:ea typeface="Consolas"/>
                          <a:cs typeface="Consolas"/>
                          <a:sym typeface="Consolas"/>
                        </a:rPr>
                        <a:t> </a:t>
                      </a:r>
                      <a:r>
                        <a:rPr lang="en" sz="1200">
                          <a:solidFill>
                            <a:srgbClr val="3367D6"/>
                          </a:solidFill>
                          <a:highlight>
                            <a:srgbClr val="FFFFFF"/>
                          </a:highlight>
                          <a:latin typeface="Consolas"/>
                          <a:ea typeface="Consolas"/>
                          <a:cs typeface="Consolas"/>
                          <a:sym typeface="Consolas"/>
                        </a:rPr>
                        <a:t>Sequential</a:t>
                      </a:r>
                      <a:endParaRPr sz="12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200">
                          <a:solidFill>
                            <a:srgbClr val="9C27B0"/>
                          </a:solidFill>
                          <a:highlight>
                            <a:srgbClr val="FFFFFF"/>
                          </a:highlight>
                          <a:latin typeface="Consolas"/>
                          <a:ea typeface="Consolas"/>
                          <a:cs typeface="Consolas"/>
                          <a:sym typeface="Consolas"/>
                        </a:rPr>
                        <a:t>from</a:t>
                      </a:r>
                      <a:r>
                        <a:rPr lang="en" sz="1200">
                          <a:highlight>
                            <a:srgbClr val="FFFFFF"/>
                          </a:highlight>
                          <a:latin typeface="Consolas"/>
                          <a:ea typeface="Consolas"/>
                          <a:cs typeface="Consolas"/>
                          <a:sym typeface="Consolas"/>
                        </a:rPr>
                        <a:t> keras</a:t>
                      </a:r>
                      <a:r>
                        <a:rPr lang="en" sz="1200">
                          <a:solidFill>
                            <a:srgbClr val="616161"/>
                          </a:solidFill>
                          <a:highlight>
                            <a:srgbClr val="FFFFFF"/>
                          </a:highlight>
                          <a:latin typeface="Consolas"/>
                          <a:ea typeface="Consolas"/>
                          <a:cs typeface="Consolas"/>
                          <a:sym typeface="Consolas"/>
                        </a:rPr>
                        <a:t>.</a:t>
                      </a:r>
                      <a:r>
                        <a:rPr lang="en" sz="1200">
                          <a:highlight>
                            <a:srgbClr val="FFFFFF"/>
                          </a:highlight>
                          <a:latin typeface="Consolas"/>
                          <a:ea typeface="Consolas"/>
                          <a:cs typeface="Consolas"/>
                          <a:sym typeface="Consolas"/>
                        </a:rPr>
                        <a:t>layers </a:t>
                      </a:r>
                      <a:r>
                        <a:rPr lang="en" sz="1200">
                          <a:solidFill>
                            <a:srgbClr val="9C27B0"/>
                          </a:solidFill>
                          <a:highlight>
                            <a:srgbClr val="FFFFFF"/>
                          </a:highlight>
                          <a:latin typeface="Consolas"/>
                          <a:ea typeface="Consolas"/>
                          <a:cs typeface="Consolas"/>
                          <a:sym typeface="Consolas"/>
                        </a:rPr>
                        <a:t>import</a:t>
                      </a:r>
                      <a:r>
                        <a:rPr lang="en" sz="1200">
                          <a:highlight>
                            <a:srgbClr val="FFFFFF"/>
                          </a:highlight>
                          <a:latin typeface="Consolas"/>
                          <a:ea typeface="Consolas"/>
                          <a:cs typeface="Consolas"/>
                          <a:sym typeface="Consolas"/>
                        </a:rPr>
                        <a:t> </a:t>
                      </a:r>
                      <a:r>
                        <a:rPr lang="en" sz="1200">
                          <a:solidFill>
                            <a:srgbClr val="3367D6"/>
                          </a:solidFill>
                          <a:highlight>
                            <a:srgbClr val="FFFFFF"/>
                          </a:highlight>
                          <a:latin typeface="Consolas"/>
                          <a:ea typeface="Consolas"/>
                          <a:cs typeface="Consolas"/>
                          <a:sym typeface="Consolas"/>
                        </a:rPr>
                        <a:t>Dense</a:t>
                      </a:r>
                      <a:endParaRPr sz="12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t/>
                      </a:r>
                      <a:endParaRPr sz="12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200">
                          <a:highlight>
                            <a:srgbClr val="FFFFFF"/>
                          </a:highlight>
                          <a:latin typeface="Consolas"/>
                          <a:ea typeface="Consolas"/>
                          <a:cs typeface="Consolas"/>
                          <a:sym typeface="Consolas"/>
                        </a:rPr>
                        <a:t>model </a:t>
                      </a:r>
                      <a:r>
                        <a:rPr lang="en" sz="1200">
                          <a:solidFill>
                            <a:srgbClr val="616161"/>
                          </a:solidFill>
                          <a:highlight>
                            <a:srgbClr val="FFFFFF"/>
                          </a:highlight>
                          <a:latin typeface="Consolas"/>
                          <a:ea typeface="Consolas"/>
                          <a:cs typeface="Consolas"/>
                          <a:sym typeface="Consolas"/>
                        </a:rPr>
                        <a:t>=</a:t>
                      </a:r>
                      <a:r>
                        <a:rPr lang="en" sz="1200">
                          <a:highlight>
                            <a:srgbClr val="FFFFFF"/>
                          </a:highlight>
                          <a:latin typeface="Consolas"/>
                          <a:ea typeface="Consolas"/>
                          <a:cs typeface="Consolas"/>
                          <a:sym typeface="Consolas"/>
                        </a:rPr>
                        <a:t> </a:t>
                      </a:r>
                      <a:r>
                        <a:rPr lang="en" sz="1200">
                          <a:solidFill>
                            <a:srgbClr val="3367D6"/>
                          </a:solidFill>
                          <a:highlight>
                            <a:srgbClr val="FFFFFF"/>
                          </a:highlight>
                          <a:latin typeface="Consolas"/>
                          <a:ea typeface="Consolas"/>
                          <a:cs typeface="Consolas"/>
                          <a:sym typeface="Consolas"/>
                        </a:rPr>
                        <a:t>Sequential</a:t>
                      </a:r>
                      <a:r>
                        <a:rPr lang="en" sz="1200">
                          <a:solidFill>
                            <a:srgbClr val="616161"/>
                          </a:solidFill>
                          <a:highlight>
                            <a:srgbClr val="FFFFFF"/>
                          </a:highlight>
                          <a:latin typeface="Consolas"/>
                          <a:ea typeface="Consolas"/>
                          <a:cs typeface="Consolas"/>
                          <a:sym typeface="Consolas"/>
                        </a:rPr>
                        <a:t>()</a:t>
                      </a:r>
                      <a:endParaRPr sz="12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200">
                          <a:solidFill>
                            <a:srgbClr val="455A64"/>
                          </a:solidFill>
                          <a:highlight>
                            <a:srgbClr val="FFFFFF"/>
                          </a:highlight>
                          <a:latin typeface="Consolas"/>
                          <a:ea typeface="Consolas"/>
                          <a:cs typeface="Consolas"/>
                          <a:sym typeface="Consolas"/>
                        </a:rPr>
                        <a:t># Add the first (input) layer (10 nodes) with input shape 13 element vector (1D).</a:t>
                      </a:r>
                      <a:endParaRPr sz="12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200">
                          <a:highlight>
                            <a:srgbClr val="FFFFFF"/>
                          </a:highlight>
                          <a:latin typeface="Consolas"/>
                          <a:ea typeface="Consolas"/>
                          <a:cs typeface="Consolas"/>
                          <a:sym typeface="Consolas"/>
                        </a:rPr>
                        <a:t>model</a:t>
                      </a:r>
                      <a:r>
                        <a:rPr lang="en" sz="1200">
                          <a:solidFill>
                            <a:srgbClr val="616161"/>
                          </a:solidFill>
                          <a:highlight>
                            <a:srgbClr val="FFFFFF"/>
                          </a:highlight>
                          <a:latin typeface="Consolas"/>
                          <a:ea typeface="Consolas"/>
                          <a:cs typeface="Consolas"/>
                          <a:sym typeface="Consolas"/>
                        </a:rPr>
                        <a:t>.</a:t>
                      </a:r>
                      <a:r>
                        <a:rPr lang="en" sz="1200">
                          <a:highlight>
                            <a:srgbClr val="FFFFFF"/>
                          </a:highlight>
                          <a:latin typeface="Consolas"/>
                          <a:ea typeface="Consolas"/>
                          <a:cs typeface="Consolas"/>
                          <a:sym typeface="Consolas"/>
                        </a:rPr>
                        <a:t>add</a:t>
                      </a:r>
                      <a:r>
                        <a:rPr lang="en" sz="1200">
                          <a:solidFill>
                            <a:srgbClr val="616161"/>
                          </a:solidFill>
                          <a:highlight>
                            <a:srgbClr val="FFFFFF"/>
                          </a:highlight>
                          <a:latin typeface="Consolas"/>
                          <a:ea typeface="Consolas"/>
                          <a:cs typeface="Consolas"/>
                          <a:sym typeface="Consolas"/>
                        </a:rPr>
                        <a:t>(</a:t>
                      </a:r>
                      <a:r>
                        <a:rPr lang="en" sz="1200">
                          <a:solidFill>
                            <a:srgbClr val="3367D6"/>
                          </a:solidFill>
                          <a:highlight>
                            <a:srgbClr val="FFFFFF"/>
                          </a:highlight>
                          <a:latin typeface="Consolas"/>
                          <a:ea typeface="Consolas"/>
                          <a:cs typeface="Consolas"/>
                          <a:sym typeface="Consolas"/>
                        </a:rPr>
                        <a:t>Dense</a:t>
                      </a:r>
                      <a:r>
                        <a:rPr lang="en" sz="1200">
                          <a:solidFill>
                            <a:srgbClr val="616161"/>
                          </a:solidFill>
                          <a:highlight>
                            <a:srgbClr val="FFFFFF"/>
                          </a:highlight>
                          <a:latin typeface="Consolas"/>
                          <a:ea typeface="Consolas"/>
                          <a:cs typeface="Consolas"/>
                          <a:sym typeface="Consolas"/>
                        </a:rPr>
                        <a:t>(</a:t>
                      </a:r>
                      <a:r>
                        <a:rPr lang="en" sz="1200">
                          <a:solidFill>
                            <a:srgbClr val="C53929"/>
                          </a:solidFill>
                          <a:highlight>
                            <a:srgbClr val="FFFFFF"/>
                          </a:highlight>
                          <a:latin typeface="Consolas"/>
                          <a:ea typeface="Consolas"/>
                          <a:cs typeface="Consolas"/>
                          <a:sym typeface="Consolas"/>
                        </a:rPr>
                        <a:t>10</a:t>
                      </a:r>
                      <a:r>
                        <a:rPr lang="en" sz="1200">
                          <a:solidFill>
                            <a:srgbClr val="616161"/>
                          </a:solidFill>
                          <a:highlight>
                            <a:srgbClr val="FFFFFF"/>
                          </a:highlight>
                          <a:latin typeface="Consolas"/>
                          <a:ea typeface="Consolas"/>
                          <a:cs typeface="Consolas"/>
                          <a:sym typeface="Consolas"/>
                        </a:rPr>
                        <a:t>,</a:t>
                      </a:r>
                      <a:r>
                        <a:rPr lang="en" sz="1200">
                          <a:highlight>
                            <a:srgbClr val="FFFFFF"/>
                          </a:highlight>
                          <a:latin typeface="Consolas"/>
                          <a:ea typeface="Consolas"/>
                          <a:cs typeface="Consolas"/>
                          <a:sym typeface="Consolas"/>
                        </a:rPr>
                        <a:t> input_shape</a:t>
                      </a:r>
                      <a:r>
                        <a:rPr lang="en" sz="1200">
                          <a:solidFill>
                            <a:srgbClr val="616161"/>
                          </a:solidFill>
                          <a:highlight>
                            <a:srgbClr val="FFFFFF"/>
                          </a:highlight>
                          <a:latin typeface="Consolas"/>
                          <a:ea typeface="Consolas"/>
                          <a:cs typeface="Consolas"/>
                          <a:sym typeface="Consolas"/>
                        </a:rPr>
                        <a:t>=(</a:t>
                      </a:r>
                      <a:r>
                        <a:rPr lang="en" sz="1200">
                          <a:solidFill>
                            <a:srgbClr val="C53929"/>
                          </a:solidFill>
                          <a:highlight>
                            <a:srgbClr val="FFFFFF"/>
                          </a:highlight>
                          <a:latin typeface="Consolas"/>
                          <a:ea typeface="Consolas"/>
                          <a:cs typeface="Consolas"/>
                          <a:sym typeface="Consolas"/>
                        </a:rPr>
                        <a:t>13</a:t>
                      </a:r>
                      <a:r>
                        <a:rPr lang="en" sz="1200">
                          <a:solidFill>
                            <a:srgbClr val="616161"/>
                          </a:solidFill>
                          <a:highlight>
                            <a:srgbClr val="FFFFFF"/>
                          </a:highlight>
                          <a:latin typeface="Consolas"/>
                          <a:ea typeface="Consolas"/>
                          <a:cs typeface="Consolas"/>
                          <a:sym typeface="Consolas"/>
                        </a:rPr>
                        <a:t>,),</a:t>
                      </a:r>
                      <a:r>
                        <a:rPr lang="en" sz="1200">
                          <a:highlight>
                            <a:srgbClr val="FFFFFF"/>
                          </a:highlight>
                          <a:latin typeface="Consolas"/>
                          <a:ea typeface="Consolas"/>
                          <a:cs typeface="Consolas"/>
                          <a:sym typeface="Consolas"/>
                        </a:rPr>
                        <a:t> activation</a:t>
                      </a:r>
                      <a:r>
                        <a:rPr lang="en" sz="1200">
                          <a:solidFill>
                            <a:srgbClr val="616161"/>
                          </a:solidFill>
                          <a:highlight>
                            <a:srgbClr val="FFFFFF"/>
                          </a:highlight>
                          <a:latin typeface="Consolas"/>
                          <a:ea typeface="Consolas"/>
                          <a:cs typeface="Consolas"/>
                          <a:sym typeface="Consolas"/>
                        </a:rPr>
                        <a:t>=</a:t>
                      </a:r>
                      <a:r>
                        <a:rPr lang="en" sz="1200">
                          <a:solidFill>
                            <a:srgbClr val="0F9D58"/>
                          </a:solidFill>
                          <a:highlight>
                            <a:srgbClr val="FFFFFF"/>
                          </a:highlight>
                          <a:latin typeface="Consolas"/>
                          <a:ea typeface="Consolas"/>
                          <a:cs typeface="Consolas"/>
                          <a:sym typeface="Consolas"/>
                        </a:rPr>
                        <a:t>'relu'</a:t>
                      </a:r>
                      <a:r>
                        <a:rPr lang="en" sz="1200">
                          <a:solidFill>
                            <a:srgbClr val="616161"/>
                          </a:solidFill>
                          <a:highlight>
                            <a:srgbClr val="FFFFFF"/>
                          </a:highlight>
                          <a:latin typeface="Consolas"/>
                          <a:ea typeface="Consolas"/>
                          <a:cs typeface="Consolas"/>
                          <a:sym typeface="Consolas"/>
                        </a:rPr>
                        <a:t>))</a:t>
                      </a:r>
                      <a:endParaRPr sz="12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200">
                          <a:solidFill>
                            <a:srgbClr val="455A64"/>
                          </a:solidFill>
                          <a:highlight>
                            <a:srgbClr val="FFFFFF"/>
                          </a:highlight>
                          <a:latin typeface="Consolas"/>
                          <a:ea typeface="Consolas"/>
                          <a:cs typeface="Consolas"/>
                          <a:sym typeface="Consolas"/>
                        </a:rPr>
                        <a:t># Add the second (hidden) layer (10 nodes).</a:t>
                      </a:r>
                      <a:endParaRPr sz="12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200">
                          <a:highlight>
                            <a:srgbClr val="FFFFFF"/>
                          </a:highlight>
                          <a:latin typeface="Consolas"/>
                          <a:ea typeface="Consolas"/>
                          <a:cs typeface="Consolas"/>
                          <a:sym typeface="Consolas"/>
                        </a:rPr>
                        <a:t>model</a:t>
                      </a:r>
                      <a:r>
                        <a:rPr lang="en" sz="1200">
                          <a:solidFill>
                            <a:srgbClr val="616161"/>
                          </a:solidFill>
                          <a:highlight>
                            <a:srgbClr val="FFFFFF"/>
                          </a:highlight>
                          <a:latin typeface="Consolas"/>
                          <a:ea typeface="Consolas"/>
                          <a:cs typeface="Consolas"/>
                          <a:sym typeface="Consolas"/>
                        </a:rPr>
                        <a:t>.</a:t>
                      </a:r>
                      <a:r>
                        <a:rPr lang="en" sz="1200">
                          <a:highlight>
                            <a:srgbClr val="FFFFFF"/>
                          </a:highlight>
                          <a:latin typeface="Consolas"/>
                          <a:ea typeface="Consolas"/>
                          <a:cs typeface="Consolas"/>
                          <a:sym typeface="Consolas"/>
                        </a:rPr>
                        <a:t>add</a:t>
                      </a:r>
                      <a:r>
                        <a:rPr lang="en" sz="1200">
                          <a:solidFill>
                            <a:srgbClr val="616161"/>
                          </a:solidFill>
                          <a:highlight>
                            <a:srgbClr val="FFFFFF"/>
                          </a:highlight>
                          <a:latin typeface="Consolas"/>
                          <a:ea typeface="Consolas"/>
                          <a:cs typeface="Consolas"/>
                          <a:sym typeface="Consolas"/>
                        </a:rPr>
                        <a:t>(</a:t>
                      </a:r>
                      <a:r>
                        <a:rPr lang="en" sz="1200">
                          <a:solidFill>
                            <a:srgbClr val="3367D6"/>
                          </a:solidFill>
                          <a:highlight>
                            <a:srgbClr val="FFFFFF"/>
                          </a:highlight>
                          <a:latin typeface="Consolas"/>
                          <a:ea typeface="Consolas"/>
                          <a:cs typeface="Consolas"/>
                          <a:sym typeface="Consolas"/>
                        </a:rPr>
                        <a:t>Dense</a:t>
                      </a:r>
                      <a:r>
                        <a:rPr lang="en" sz="1200">
                          <a:solidFill>
                            <a:srgbClr val="616161"/>
                          </a:solidFill>
                          <a:highlight>
                            <a:srgbClr val="FFFFFF"/>
                          </a:highlight>
                          <a:latin typeface="Consolas"/>
                          <a:ea typeface="Consolas"/>
                          <a:cs typeface="Consolas"/>
                          <a:sym typeface="Consolas"/>
                        </a:rPr>
                        <a:t>(</a:t>
                      </a:r>
                      <a:r>
                        <a:rPr lang="en" sz="1200">
                          <a:solidFill>
                            <a:srgbClr val="C53929"/>
                          </a:solidFill>
                          <a:highlight>
                            <a:srgbClr val="FFFFFF"/>
                          </a:highlight>
                          <a:latin typeface="Consolas"/>
                          <a:ea typeface="Consolas"/>
                          <a:cs typeface="Consolas"/>
                          <a:sym typeface="Consolas"/>
                        </a:rPr>
                        <a:t>10</a:t>
                      </a:r>
                      <a:r>
                        <a:rPr lang="en" sz="1200">
                          <a:solidFill>
                            <a:srgbClr val="616161"/>
                          </a:solidFill>
                          <a:highlight>
                            <a:srgbClr val="FFFFFF"/>
                          </a:highlight>
                          <a:latin typeface="Consolas"/>
                          <a:ea typeface="Consolas"/>
                          <a:cs typeface="Consolas"/>
                          <a:sym typeface="Consolas"/>
                        </a:rPr>
                        <a:t>,</a:t>
                      </a:r>
                      <a:r>
                        <a:rPr lang="en" sz="1200">
                          <a:highlight>
                            <a:srgbClr val="FFFFFF"/>
                          </a:highlight>
                          <a:latin typeface="Consolas"/>
                          <a:ea typeface="Consolas"/>
                          <a:cs typeface="Consolas"/>
                          <a:sym typeface="Consolas"/>
                        </a:rPr>
                        <a:t> activation</a:t>
                      </a:r>
                      <a:r>
                        <a:rPr lang="en" sz="1200">
                          <a:solidFill>
                            <a:srgbClr val="616161"/>
                          </a:solidFill>
                          <a:highlight>
                            <a:srgbClr val="FFFFFF"/>
                          </a:highlight>
                          <a:latin typeface="Consolas"/>
                          <a:ea typeface="Consolas"/>
                          <a:cs typeface="Consolas"/>
                          <a:sym typeface="Consolas"/>
                        </a:rPr>
                        <a:t>=</a:t>
                      </a:r>
                      <a:r>
                        <a:rPr lang="en" sz="1200">
                          <a:solidFill>
                            <a:srgbClr val="0F9D58"/>
                          </a:solidFill>
                          <a:highlight>
                            <a:srgbClr val="FFFFFF"/>
                          </a:highlight>
                          <a:latin typeface="Consolas"/>
                          <a:ea typeface="Consolas"/>
                          <a:cs typeface="Consolas"/>
                          <a:sym typeface="Consolas"/>
                        </a:rPr>
                        <a:t>'relu'</a:t>
                      </a:r>
                      <a:r>
                        <a:rPr lang="en" sz="1200">
                          <a:solidFill>
                            <a:srgbClr val="616161"/>
                          </a:solidFill>
                          <a:highlight>
                            <a:srgbClr val="FFFFFF"/>
                          </a:highlight>
                          <a:latin typeface="Consolas"/>
                          <a:ea typeface="Consolas"/>
                          <a:cs typeface="Consolas"/>
                          <a:sym typeface="Consolas"/>
                        </a:rPr>
                        <a:t>))</a:t>
                      </a:r>
                      <a:endParaRPr sz="12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200">
                          <a:solidFill>
                            <a:srgbClr val="455A64"/>
                          </a:solidFill>
                          <a:highlight>
                            <a:srgbClr val="FFFFFF"/>
                          </a:highlight>
                          <a:latin typeface="Consolas"/>
                          <a:ea typeface="Consolas"/>
                          <a:cs typeface="Consolas"/>
                          <a:sym typeface="Consolas"/>
                        </a:rPr>
                        <a:t># Add the third (output) layer of 1 node.</a:t>
                      </a:r>
                      <a:endParaRPr sz="12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200">
                          <a:highlight>
                            <a:srgbClr val="FFFFFF"/>
                          </a:highlight>
                          <a:latin typeface="Consolas"/>
                          <a:ea typeface="Consolas"/>
                          <a:cs typeface="Consolas"/>
                          <a:sym typeface="Consolas"/>
                        </a:rPr>
                        <a:t>model</a:t>
                      </a:r>
                      <a:r>
                        <a:rPr lang="en" sz="1200">
                          <a:solidFill>
                            <a:srgbClr val="616161"/>
                          </a:solidFill>
                          <a:highlight>
                            <a:srgbClr val="FFFFFF"/>
                          </a:highlight>
                          <a:latin typeface="Consolas"/>
                          <a:ea typeface="Consolas"/>
                          <a:cs typeface="Consolas"/>
                          <a:sym typeface="Consolas"/>
                        </a:rPr>
                        <a:t>.</a:t>
                      </a:r>
                      <a:r>
                        <a:rPr lang="en" sz="1200">
                          <a:highlight>
                            <a:srgbClr val="FFFFFF"/>
                          </a:highlight>
                          <a:latin typeface="Consolas"/>
                          <a:ea typeface="Consolas"/>
                          <a:cs typeface="Consolas"/>
                          <a:sym typeface="Consolas"/>
                        </a:rPr>
                        <a:t>add</a:t>
                      </a:r>
                      <a:r>
                        <a:rPr lang="en" sz="1200">
                          <a:solidFill>
                            <a:srgbClr val="616161"/>
                          </a:solidFill>
                          <a:highlight>
                            <a:srgbClr val="FFFFFF"/>
                          </a:highlight>
                          <a:latin typeface="Consolas"/>
                          <a:ea typeface="Consolas"/>
                          <a:cs typeface="Consolas"/>
                          <a:sym typeface="Consolas"/>
                        </a:rPr>
                        <a:t>(</a:t>
                      </a:r>
                      <a:r>
                        <a:rPr lang="en" sz="1200">
                          <a:solidFill>
                            <a:srgbClr val="3367D6"/>
                          </a:solidFill>
                          <a:highlight>
                            <a:srgbClr val="FFFFFF"/>
                          </a:highlight>
                          <a:latin typeface="Consolas"/>
                          <a:ea typeface="Consolas"/>
                          <a:cs typeface="Consolas"/>
                          <a:sym typeface="Consolas"/>
                        </a:rPr>
                        <a:t>Dense</a:t>
                      </a:r>
                      <a:r>
                        <a:rPr lang="en" sz="1200">
                          <a:solidFill>
                            <a:srgbClr val="616161"/>
                          </a:solidFill>
                          <a:highlight>
                            <a:srgbClr val="FFFFFF"/>
                          </a:highlight>
                          <a:latin typeface="Consolas"/>
                          <a:ea typeface="Consolas"/>
                          <a:cs typeface="Consolas"/>
                          <a:sym typeface="Consolas"/>
                        </a:rPr>
                        <a:t>(</a:t>
                      </a:r>
                      <a:r>
                        <a:rPr lang="en" sz="1200">
                          <a:solidFill>
                            <a:srgbClr val="C53929"/>
                          </a:solidFill>
                          <a:highlight>
                            <a:srgbClr val="FFFFFF"/>
                          </a:highlight>
                          <a:latin typeface="Consolas"/>
                          <a:ea typeface="Consolas"/>
                          <a:cs typeface="Consolas"/>
                          <a:sym typeface="Consolas"/>
                        </a:rPr>
                        <a:t>1</a:t>
                      </a:r>
                      <a:r>
                        <a:rPr lang="en" sz="1200">
                          <a:solidFill>
                            <a:srgbClr val="616161"/>
                          </a:solidFill>
                          <a:highlight>
                            <a:srgbClr val="FFFFFF"/>
                          </a:highlight>
                          <a:latin typeface="Consolas"/>
                          <a:ea typeface="Consolas"/>
                          <a:cs typeface="Consolas"/>
                          <a:sym typeface="Consolas"/>
                        </a:rPr>
                        <a:t>))</a:t>
                      </a:r>
                      <a:endParaRPr sz="1200">
                        <a:highlight>
                          <a:srgbClr val="FFFFFF"/>
                        </a:highlight>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2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54" name="Shape 2254"/>
        <p:cNvGrpSpPr/>
        <p:nvPr/>
      </p:nvGrpSpPr>
      <p:grpSpPr>
        <a:xfrm>
          <a:off x="0" y="0"/>
          <a:ext cx="0" cy="0"/>
          <a:chOff x="0" y="0"/>
          <a:chExt cx="0" cy="0"/>
        </a:xfrm>
      </p:grpSpPr>
      <p:sp>
        <p:nvSpPr>
          <p:cNvPr id="2255" name="Google Shape;2255;p292"/>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Hyperparameter Tuning - Steps</a:t>
            </a:r>
            <a:endParaRPr>
              <a:solidFill>
                <a:srgbClr val="38761D"/>
              </a:solidFill>
            </a:endParaRPr>
          </a:p>
        </p:txBody>
      </p:sp>
      <p:pic>
        <p:nvPicPr>
          <p:cNvPr id="2256" name="Google Shape;2256;p292"/>
          <p:cNvPicPr preferRelativeResize="0"/>
          <p:nvPr/>
        </p:nvPicPr>
        <p:blipFill>
          <a:blip r:embed="rId3">
            <a:alphaModFix/>
          </a:blip>
          <a:stretch>
            <a:fillRect/>
          </a:stretch>
        </p:blipFill>
        <p:spPr>
          <a:xfrm>
            <a:off x="0" y="0"/>
            <a:ext cx="1466275" cy="730575"/>
          </a:xfrm>
          <a:prstGeom prst="rect">
            <a:avLst/>
          </a:prstGeom>
          <a:noFill/>
          <a:ln>
            <a:noFill/>
          </a:ln>
        </p:spPr>
      </p:pic>
      <p:sp>
        <p:nvSpPr>
          <p:cNvPr id="2257" name="Google Shape;2257;p292"/>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Steps</a:t>
            </a:r>
            <a:endParaRPr i="1"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Over the course of the last few years, a lot of insights have been learned by researchers and practitioners on how neural networks learn. These</a:t>
            </a:r>
            <a:r>
              <a:rPr lang="en" sz="1200" u="sng">
                <a:solidFill>
                  <a:schemeClr val="dk1"/>
                </a:solidFill>
              </a:rPr>
              <a:t> insights have lead to focusing on regularization, normalization, augmentation, and sampling distributions</a:t>
            </a:r>
            <a:r>
              <a:rPr lang="en" sz="1200">
                <a:solidFill>
                  <a:schemeClr val="dk1"/>
                </a:solidFill>
              </a:rPr>
              <a:t>. In shorter words, </a:t>
            </a:r>
            <a:r>
              <a:rPr b="1" lang="en" sz="1200">
                <a:solidFill>
                  <a:srgbClr val="0000FF"/>
                </a:solidFill>
              </a:rPr>
              <a:t>we can improve accuracy and reduce training time by changing the sampling distribution of the training dataset</a:t>
            </a:r>
            <a:r>
              <a:rPr lang="en" sz="1200">
                <a:solidFill>
                  <a:schemeClr val="dk1"/>
                </a:solidFill>
              </a:rPr>
              <a:t>.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u="sng">
                <a:solidFill>
                  <a:schemeClr val="dk1"/>
                </a:solidFill>
              </a:rPr>
              <a:t>In epochs</a:t>
            </a:r>
            <a:r>
              <a:rPr lang="en" sz="1200">
                <a:solidFill>
                  <a:schemeClr val="dk1"/>
                </a:solidFill>
              </a:rPr>
              <a:t>, we think of a sequential draw of batches from our training data. Even though we randomly shuffle the training data at the start of each epoch,</a:t>
            </a:r>
            <a:r>
              <a:rPr lang="en" sz="1200" u="sng">
                <a:solidFill>
                  <a:schemeClr val="dk1"/>
                </a:solidFill>
              </a:rPr>
              <a:t> the sampling distribution is still the same</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rgbClr val="0000FF"/>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2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61" name="Shape 2261"/>
        <p:cNvGrpSpPr/>
        <p:nvPr/>
      </p:nvGrpSpPr>
      <p:grpSpPr>
        <a:xfrm>
          <a:off x="0" y="0"/>
          <a:ext cx="0" cy="0"/>
          <a:chOff x="0" y="0"/>
          <a:chExt cx="0" cy="0"/>
        </a:xfrm>
      </p:grpSpPr>
      <p:sp>
        <p:nvSpPr>
          <p:cNvPr id="2262" name="Google Shape;2262;p293"/>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Hyperparameter Tuning - Steps</a:t>
            </a:r>
            <a:endParaRPr>
              <a:solidFill>
                <a:srgbClr val="38761D"/>
              </a:solidFill>
            </a:endParaRPr>
          </a:p>
        </p:txBody>
      </p:sp>
      <p:pic>
        <p:nvPicPr>
          <p:cNvPr id="2263" name="Google Shape;2263;p293"/>
          <p:cNvPicPr preferRelativeResize="0"/>
          <p:nvPr/>
        </p:nvPicPr>
        <p:blipFill>
          <a:blip r:embed="rId3">
            <a:alphaModFix/>
          </a:blip>
          <a:stretch>
            <a:fillRect/>
          </a:stretch>
        </p:blipFill>
        <p:spPr>
          <a:xfrm>
            <a:off x="0" y="0"/>
            <a:ext cx="1466275" cy="730575"/>
          </a:xfrm>
          <a:prstGeom prst="rect">
            <a:avLst/>
          </a:prstGeom>
          <a:noFill/>
          <a:ln>
            <a:noFill/>
          </a:ln>
        </p:spPr>
      </p:pic>
      <p:sp>
        <p:nvSpPr>
          <p:cNvPr id="2264" name="Google Shape;2264;p293"/>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Learning the Best Sampling Distribution</a:t>
            </a:r>
            <a:endParaRPr i="1"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Let’s now think of the entire population of what we want to recognize. In statistics, we call this the population distribution.</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u="sng">
                <a:solidFill>
                  <a:schemeClr val="dk1"/>
                </a:solidFill>
              </a:rPr>
              <a:t>But we will never have a dataset that is the actual entire population distribution</a:t>
            </a:r>
            <a:r>
              <a:rPr lang="en" sz="1200">
                <a:solidFill>
                  <a:schemeClr val="dk1"/>
                </a:solidFill>
              </a:rPr>
              <a:t>. Instead, we have some sample, which we refer to as a </a:t>
            </a:r>
            <a:r>
              <a:rPr lang="en" sz="1200" u="sng">
                <a:solidFill>
                  <a:schemeClr val="dk1"/>
                </a:solidFill>
              </a:rPr>
              <a:t>sampling distribution of the population distribution</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b="1" lang="en" sz="1200">
                <a:solidFill>
                  <a:srgbClr val="0000FF"/>
                </a:solidFill>
              </a:rPr>
              <a:t>Another way to improve our model, is to additionally learn the best sampling distribution to train the model with</a:t>
            </a:r>
            <a:r>
              <a:rPr lang="en" sz="1200">
                <a:solidFill>
                  <a:schemeClr val="dk1"/>
                </a:solidFill>
              </a:rPr>
              <a:t>. While our dataset maybe fixed, we can do a number of methods to alter the distribution, and thus learn the sampling distribution that best fits training the model. These methods include:</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317500" lvl="0" marL="2743200" rtl="0" algn="l">
              <a:lnSpc>
                <a:spcPct val="115000"/>
              </a:lnSpc>
              <a:spcBef>
                <a:spcPts val="0"/>
              </a:spcBef>
              <a:spcAft>
                <a:spcPts val="0"/>
              </a:spcAft>
              <a:buClr>
                <a:srgbClr val="38761D"/>
              </a:buClr>
              <a:buSzPts val="1400"/>
              <a:buAutoNum type="arabicPeriod"/>
            </a:pPr>
            <a:r>
              <a:rPr b="1" lang="en">
                <a:solidFill>
                  <a:srgbClr val="38761D"/>
                </a:solidFill>
              </a:rPr>
              <a:t>Regularization / Dropout</a:t>
            </a:r>
            <a:endParaRPr b="1">
              <a:solidFill>
                <a:srgbClr val="38761D"/>
              </a:solidFill>
            </a:endParaRPr>
          </a:p>
          <a:p>
            <a:pPr indent="-317500" lvl="0" marL="2743200" rtl="0" algn="l">
              <a:lnSpc>
                <a:spcPct val="115000"/>
              </a:lnSpc>
              <a:spcBef>
                <a:spcPts val="0"/>
              </a:spcBef>
              <a:spcAft>
                <a:spcPts val="0"/>
              </a:spcAft>
              <a:buClr>
                <a:srgbClr val="38761D"/>
              </a:buClr>
              <a:buSzPts val="1400"/>
              <a:buAutoNum type="arabicPeriod"/>
            </a:pPr>
            <a:r>
              <a:rPr b="1" lang="en">
                <a:solidFill>
                  <a:srgbClr val="38761D"/>
                </a:solidFill>
              </a:rPr>
              <a:t>Batch Normalization</a:t>
            </a:r>
            <a:endParaRPr b="1">
              <a:solidFill>
                <a:srgbClr val="38761D"/>
              </a:solidFill>
            </a:endParaRPr>
          </a:p>
          <a:p>
            <a:pPr indent="-317500" lvl="0" marL="2743200" rtl="0" algn="l">
              <a:lnSpc>
                <a:spcPct val="115000"/>
              </a:lnSpc>
              <a:spcBef>
                <a:spcPts val="0"/>
              </a:spcBef>
              <a:spcAft>
                <a:spcPts val="0"/>
              </a:spcAft>
              <a:buClr>
                <a:srgbClr val="38761D"/>
              </a:buClr>
              <a:buSzPts val="1400"/>
              <a:buAutoNum type="arabicPeriod"/>
            </a:pPr>
            <a:r>
              <a:rPr b="1" lang="en">
                <a:solidFill>
                  <a:srgbClr val="38761D"/>
                </a:solidFill>
              </a:rPr>
              <a:t>Data Augmentation</a:t>
            </a:r>
            <a:endParaRPr b="1">
              <a:solidFill>
                <a:srgbClr val="38761D"/>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rgbClr val="0000FF"/>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2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68" name="Shape 2268"/>
        <p:cNvGrpSpPr/>
        <p:nvPr/>
      </p:nvGrpSpPr>
      <p:grpSpPr>
        <a:xfrm>
          <a:off x="0" y="0"/>
          <a:ext cx="0" cy="0"/>
          <a:chOff x="0" y="0"/>
          <a:chExt cx="0" cy="0"/>
        </a:xfrm>
      </p:grpSpPr>
      <p:sp>
        <p:nvSpPr>
          <p:cNvPr id="2269" name="Google Shape;2269;p294"/>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Hyperparameter Tuning - Steps</a:t>
            </a:r>
            <a:endParaRPr>
              <a:solidFill>
                <a:srgbClr val="38761D"/>
              </a:solidFill>
            </a:endParaRPr>
          </a:p>
        </p:txBody>
      </p:sp>
      <p:pic>
        <p:nvPicPr>
          <p:cNvPr id="2270" name="Google Shape;2270;p294"/>
          <p:cNvPicPr preferRelativeResize="0"/>
          <p:nvPr/>
        </p:nvPicPr>
        <p:blipFill>
          <a:blip r:embed="rId3">
            <a:alphaModFix/>
          </a:blip>
          <a:stretch>
            <a:fillRect/>
          </a:stretch>
        </p:blipFill>
        <p:spPr>
          <a:xfrm>
            <a:off x="0" y="0"/>
            <a:ext cx="1466275" cy="730575"/>
          </a:xfrm>
          <a:prstGeom prst="rect">
            <a:avLst/>
          </a:prstGeom>
          <a:noFill/>
          <a:ln>
            <a:noFill/>
          </a:ln>
        </p:spPr>
      </p:pic>
      <p:sp>
        <p:nvSpPr>
          <p:cNvPr id="2271" name="Google Shape;2271;p294"/>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Learning the Best Sampling Distribution</a:t>
            </a:r>
            <a:endParaRPr i="1"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W</a:t>
            </a:r>
            <a:r>
              <a:rPr lang="en" sz="1200">
                <a:solidFill>
                  <a:schemeClr val="dk1"/>
                </a:solidFill>
              </a:rPr>
              <a:t>e no longer see feeding the neural network as sequential passes over the training data, </a:t>
            </a:r>
            <a:r>
              <a:rPr lang="en" sz="1200" u="sng">
                <a:solidFill>
                  <a:schemeClr val="dk1"/>
                </a:solidFill>
              </a:rPr>
              <a:t>but as making random draws from a sampling distribution</a:t>
            </a:r>
            <a:r>
              <a:rPr lang="en" sz="1200">
                <a:solidFill>
                  <a:schemeClr val="dk1"/>
                </a:solidFill>
              </a:rPr>
              <a:t>. In this context, </a:t>
            </a:r>
            <a:r>
              <a:rPr b="1" lang="en" sz="1200">
                <a:solidFill>
                  <a:srgbClr val="0000FF"/>
                </a:solidFill>
              </a:rPr>
              <a:t>steps refers to the number of batches (draws) we will make from the sampling distribution of our training data</a:t>
            </a:r>
            <a:r>
              <a:rPr lang="en" sz="1200">
                <a:solidFill>
                  <a:schemeClr val="dk1"/>
                </a:solidFill>
              </a:rPr>
              <a:t>.</a:t>
            </a:r>
            <a:endParaRPr sz="1200">
              <a:solidFill>
                <a:schemeClr val="dk1"/>
              </a:solidFill>
            </a:endParaRPr>
          </a:p>
          <a:p>
            <a:pPr indent="0" lvl="0" marL="27432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When we </a:t>
            </a:r>
            <a:r>
              <a:rPr b="1" lang="en" sz="1200">
                <a:solidFill>
                  <a:srgbClr val="0000FF"/>
                </a:solidFill>
              </a:rPr>
              <a:t>add dropout layers to the neural networks</a:t>
            </a:r>
            <a:r>
              <a:rPr lang="en" sz="1200">
                <a:solidFill>
                  <a:schemeClr val="dk1"/>
                </a:solidFill>
              </a:rPr>
              <a:t>, we are randomly dropping activations on a per sample basis. In addition to reducing overfitting of a neural network, </a:t>
            </a:r>
            <a:r>
              <a:rPr b="1" lang="en" sz="1200">
                <a:solidFill>
                  <a:srgbClr val="0000FF"/>
                </a:solidFill>
              </a:rPr>
              <a:t>we are also changing the distribution</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With </a:t>
            </a:r>
            <a:r>
              <a:rPr b="1" lang="en" sz="1200">
                <a:solidFill>
                  <a:srgbClr val="0000FF"/>
                </a:solidFill>
              </a:rPr>
              <a:t>batch normalization, we are minimizing covariance shift between our batches of training data</a:t>
            </a:r>
            <a:r>
              <a:rPr lang="en" sz="1200">
                <a:solidFill>
                  <a:schemeClr val="dk1"/>
                </a:solidFill>
              </a:rPr>
              <a:t> (samples). Like using standardization on our input, the activations are rescaled using standardization (i.e., subtract the batch mean and divide by the batch standard deviation). This normalization reduces the fluctuations in updates to parameters in the model --referred to as adding more stability to the training. </a:t>
            </a:r>
            <a:r>
              <a:rPr b="1" lang="en" sz="1200">
                <a:solidFill>
                  <a:srgbClr val="0000FF"/>
                </a:solidFill>
              </a:rPr>
              <a:t>In addition, this normalization mimics drawing from a sampling distribution that is more representative of the population distribution</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rgbClr val="0000FF"/>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2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75" name="Shape 2275"/>
        <p:cNvGrpSpPr/>
        <p:nvPr/>
      </p:nvGrpSpPr>
      <p:grpSpPr>
        <a:xfrm>
          <a:off x="0" y="0"/>
          <a:ext cx="0" cy="0"/>
          <a:chOff x="0" y="0"/>
          <a:chExt cx="0" cy="0"/>
        </a:xfrm>
      </p:grpSpPr>
      <p:sp>
        <p:nvSpPr>
          <p:cNvPr id="2276" name="Google Shape;2276;p295"/>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Hyperparameter Tuning - Steps</a:t>
            </a:r>
            <a:endParaRPr>
              <a:solidFill>
                <a:srgbClr val="38761D"/>
              </a:solidFill>
            </a:endParaRPr>
          </a:p>
        </p:txBody>
      </p:sp>
      <p:pic>
        <p:nvPicPr>
          <p:cNvPr id="2277" name="Google Shape;2277;p295"/>
          <p:cNvPicPr preferRelativeResize="0"/>
          <p:nvPr/>
        </p:nvPicPr>
        <p:blipFill>
          <a:blip r:embed="rId3">
            <a:alphaModFix/>
          </a:blip>
          <a:stretch>
            <a:fillRect/>
          </a:stretch>
        </p:blipFill>
        <p:spPr>
          <a:xfrm>
            <a:off x="0" y="0"/>
            <a:ext cx="1466275" cy="730575"/>
          </a:xfrm>
          <a:prstGeom prst="rect">
            <a:avLst/>
          </a:prstGeom>
          <a:noFill/>
          <a:ln>
            <a:noFill/>
          </a:ln>
        </p:spPr>
      </p:pic>
      <p:sp>
        <p:nvSpPr>
          <p:cNvPr id="2278" name="Google Shape;2278;p295"/>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Learning the Best Sampling Distribution</a:t>
            </a:r>
            <a:endParaRPr i="1"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With data augmentation,</a:t>
            </a:r>
            <a:r>
              <a:rPr b="1" lang="en" sz="1200">
                <a:solidFill>
                  <a:srgbClr val="0000FF"/>
                </a:solidFill>
              </a:rPr>
              <a:t> we create new samples by modifying existing samples within a set of parameters</a:t>
            </a:r>
            <a:r>
              <a:rPr lang="en" sz="1200">
                <a:solidFill>
                  <a:schemeClr val="dk1"/>
                </a:solidFill>
              </a:rPr>
              <a:t>, from which we</a:t>
            </a:r>
            <a:r>
              <a:rPr b="1" lang="en" sz="1200">
                <a:solidFill>
                  <a:srgbClr val="0000FF"/>
                </a:solidFill>
              </a:rPr>
              <a:t> randomly select the modification, which also contributes to changing the distribution</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With batch normalization, regularization/dropout and data augmentation, </a:t>
            </a:r>
            <a:r>
              <a:rPr b="1" lang="en" sz="1200">
                <a:solidFill>
                  <a:srgbClr val="0000FF"/>
                </a:solidFill>
              </a:rPr>
              <a:t>no two epochs will have the same sampling distribution</a:t>
            </a:r>
            <a:r>
              <a:rPr lang="en" sz="1200">
                <a:solidFill>
                  <a:schemeClr val="dk1"/>
                </a:solidFill>
              </a:rPr>
              <a:t>. In this case, the practice now is to limit the number of random draws from each new sampling distribution, which is referred to as steps. For example, if steps is set to 1000, then per epoch, only a 1000 random batches will be selected and feed into the neural network for training.</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In Keras, we can specify both the number of epochs and steps as parameters to the </a:t>
            </a:r>
            <a:r>
              <a:rPr lang="en" sz="1200">
                <a:solidFill>
                  <a:srgbClr val="0D904F"/>
                </a:solidFill>
                <a:latin typeface="Consolas"/>
                <a:ea typeface="Consolas"/>
                <a:cs typeface="Consolas"/>
                <a:sym typeface="Consolas"/>
              </a:rPr>
              <a:t>fit()</a:t>
            </a:r>
            <a:r>
              <a:rPr lang="en" sz="1200">
                <a:solidFill>
                  <a:schemeClr val="dk1"/>
                </a:solidFill>
              </a:rPr>
              <a:t> or </a:t>
            </a:r>
            <a:r>
              <a:rPr lang="en" sz="1200">
                <a:solidFill>
                  <a:srgbClr val="0D904F"/>
                </a:solidFill>
                <a:latin typeface="Consolas"/>
                <a:ea typeface="Consolas"/>
                <a:cs typeface="Consolas"/>
                <a:sym typeface="Consolas"/>
              </a:rPr>
              <a:t>fit_generator()</a:t>
            </a:r>
            <a:r>
              <a:rPr lang="en" sz="1200">
                <a:solidFill>
                  <a:schemeClr val="dk1"/>
                </a:solidFill>
              </a:rPr>
              <a:t> methods:</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2279" name="Google Shape;2279;p295"/>
          <p:cNvGraphicFramePr/>
          <p:nvPr/>
        </p:nvGraphicFramePr>
        <p:xfrm>
          <a:off x="546350" y="3395338"/>
          <a:ext cx="3000000" cy="3000000"/>
        </p:xfrm>
        <a:graphic>
          <a:graphicData uri="http://schemas.openxmlformats.org/drawingml/2006/table">
            <a:tbl>
              <a:tblPr>
                <a:noFill/>
                <a:tableStyleId>{B919AB72-B1D8-40D2-A9E9-02AD8994AEB8}</a:tableStyleId>
              </a:tblPr>
              <a:tblGrid>
                <a:gridCol w="7862400"/>
              </a:tblGrid>
              <a:tr h="930950">
                <a:tc>
                  <a:txBody>
                    <a:bodyPr>
                      <a:noAutofit/>
                    </a:bodyPr>
                    <a:lstStyle/>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fit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x_train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y_train</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batch_size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32</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epochs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10</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steps_per_epoch</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1000</a:t>
                      </a:r>
                      <a:r>
                        <a:rPr lang="en" sz="1000">
                          <a:solidFill>
                            <a:srgbClr val="616161"/>
                          </a:solidFill>
                          <a:latin typeface="Consolas"/>
                          <a:ea typeface="Consolas"/>
                          <a:cs typeface="Consolas"/>
                          <a:sym typeface="Consolas"/>
                        </a:rPr>
                        <a:t>)</a:t>
                      </a:r>
                      <a:endParaRPr sz="1000">
                        <a:solidFill>
                          <a:srgbClr val="9C27B0"/>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2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83" name="Shape 2283"/>
        <p:cNvGrpSpPr/>
        <p:nvPr/>
      </p:nvGrpSpPr>
      <p:grpSpPr>
        <a:xfrm>
          <a:off x="0" y="0"/>
          <a:ext cx="0" cy="0"/>
          <a:chOff x="0" y="0"/>
          <a:chExt cx="0" cy="0"/>
        </a:xfrm>
      </p:grpSpPr>
      <p:sp>
        <p:nvSpPr>
          <p:cNvPr id="2284" name="Google Shape;2284;p296"/>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Hyperparameter Tuning - Batch Size</a:t>
            </a:r>
            <a:endParaRPr>
              <a:solidFill>
                <a:srgbClr val="38761D"/>
              </a:solidFill>
            </a:endParaRPr>
          </a:p>
        </p:txBody>
      </p:sp>
      <p:pic>
        <p:nvPicPr>
          <p:cNvPr id="2285" name="Google Shape;2285;p296"/>
          <p:cNvPicPr preferRelativeResize="0"/>
          <p:nvPr/>
        </p:nvPicPr>
        <p:blipFill>
          <a:blip r:embed="rId3">
            <a:alphaModFix/>
          </a:blip>
          <a:stretch>
            <a:fillRect/>
          </a:stretch>
        </p:blipFill>
        <p:spPr>
          <a:xfrm>
            <a:off x="0" y="0"/>
            <a:ext cx="1466275" cy="730575"/>
          </a:xfrm>
          <a:prstGeom prst="rect">
            <a:avLst/>
          </a:prstGeom>
          <a:noFill/>
          <a:ln>
            <a:noFill/>
          </a:ln>
        </p:spPr>
      </p:pic>
      <p:sp>
        <p:nvSpPr>
          <p:cNvPr id="2286" name="Google Shape;2286;p296"/>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Batch Size </a:t>
            </a:r>
            <a:endParaRPr i="1"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To understand how to set batch size, you should have a basic understanding of the </a:t>
            </a:r>
            <a:r>
              <a:rPr lang="en" sz="1200" u="sng">
                <a:solidFill>
                  <a:schemeClr val="dk1"/>
                </a:solidFill>
              </a:rPr>
              <a:t>three types of gradient descent algorithms</a:t>
            </a:r>
            <a:r>
              <a:rPr lang="en" sz="1200">
                <a:solidFill>
                  <a:schemeClr val="dk1"/>
                </a:solidFill>
              </a:rPr>
              <a:t>; wherein the gradient descent algorithm is the means by which the model parameters are updated (learned) during training.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b="1">
              <a:solidFill>
                <a:srgbClr val="38761D"/>
              </a:solidFill>
            </a:endParaRPr>
          </a:p>
          <a:p>
            <a:pPr indent="-317500" lvl="0" marL="1371600" rtl="0" algn="l">
              <a:lnSpc>
                <a:spcPct val="115000"/>
              </a:lnSpc>
              <a:spcBef>
                <a:spcPts val="0"/>
              </a:spcBef>
              <a:spcAft>
                <a:spcPts val="0"/>
              </a:spcAft>
              <a:buClr>
                <a:srgbClr val="38761D"/>
              </a:buClr>
              <a:buSzPts val="1400"/>
              <a:buAutoNum type="arabicPeriod"/>
            </a:pPr>
            <a:r>
              <a:rPr b="1" lang="en">
                <a:solidFill>
                  <a:srgbClr val="38761D"/>
                </a:solidFill>
              </a:rPr>
              <a:t>Stochastic Gradient Descent</a:t>
            </a:r>
            <a:endParaRPr b="1">
              <a:solidFill>
                <a:srgbClr val="38761D"/>
              </a:solidFill>
            </a:endParaRPr>
          </a:p>
          <a:p>
            <a:pPr indent="-317500" lvl="0" marL="1371600" rtl="0" algn="l">
              <a:lnSpc>
                <a:spcPct val="115000"/>
              </a:lnSpc>
              <a:spcBef>
                <a:spcPts val="0"/>
              </a:spcBef>
              <a:spcAft>
                <a:spcPts val="0"/>
              </a:spcAft>
              <a:buClr>
                <a:srgbClr val="38761D"/>
              </a:buClr>
              <a:buSzPts val="1400"/>
              <a:buAutoNum type="arabicPeriod"/>
            </a:pPr>
            <a:r>
              <a:rPr b="1" lang="en">
                <a:solidFill>
                  <a:srgbClr val="38761D"/>
                </a:solidFill>
              </a:rPr>
              <a:t>Batch Gradient Descent</a:t>
            </a:r>
            <a:endParaRPr b="1">
              <a:solidFill>
                <a:srgbClr val="38761D"/>
              </a:solidFill>
            </a:endParaRPr>
          </a:p>
          <a:p>
            <a:pPr indent="-317500" lvl="0" marL="1371600" rtl="0" algn="l">
              <a:lnSpc>
                <a:spcPct val="115000"/>
              </a:lnSpc>
              <a:spcBef>
                <a:spcPts val="0"/>
              </a:spcBef>
              <a:spcAft>
                <a:spcPts val="0"/>
              </a:spcAft>
              <a:buClr>
                <a:srgbClr val="38761D"/>
              </a:buClr>
              <a:buSzPts val="1400"/>
              <a:buAutoNum type="arabicPeriod"/>
            </a:pPr>
            <a:r>
              <a:rPr b="1" lang="en">
                <a:solidFill>
                  <a:srgbClr val="38761D"/>
                </a:solidFill>
              </a:rPr>
              <a:t>Mini-Batch Gradient Descent (conventional method today)</a:t>
            </a:r>
            <a:endParaRPr b="1">
              <a:solidFill>
                <a:srgbClr val="38761D"/>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2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90" name="Shape 2290"/>
        <p:cNvGrpSpPr/>
        <p:nvPr/>
      </p:nvGrpSpPr>
      <p:grpSpPr>
        <a:xfrm>
          <a:off x="0" y="0"/>
          <a:ext cx="0" cy="0"/>
          <a:chOff x="0" y="0"/>
          <a:chExt cx="0" cy="0"/>
        </a:xfrm>
      </p:grpSpPr>
      <p:sp>
        <p:nvSpPr>
          <p:cNvPr id="2291" name="Google Shape;2291;p297"/>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Hyperparameter Tuning - Batch Size</a:t>
            </a:r>
            <a:endParaRPr>
              <a:solidFill>
                <a:srgbClr val="38761D"/>
              </a:solidFill>
            </a:endParaRPr>
          </a:p>
        </p:txBody>
      </p:sp>
      <p:pic>
        <p:nvPicPr>
          <p:cNvPr id="2292" name="Google Shape;2292;p297"/>
          <p:cNvPicPr preferRelativeResize="0"/>
          <p:nvPr/>
        </p:nvPicPr>
        <p:blipFill>
          <a:blip r:embed="rId3">
            <a:alphaModFix/>
          </a:blip>
          <a:stretch>
            <a:fillRect/>
          </a:stretch>
        </p:blipFill>
        <p:spPr>
          <a:xfrm>
            <a:off x="0" y="0"/>
            <a:ext cx="1466275" cy="730575"/>
          </a:xfrm>
          <a:prstGeom prst="rect">
            <a:avLst/>
          </a:prstGeom>
          <a:noFill/>
          <a:ln>
            <a:noFill/>
          </a:ln>
        </p:spPr>
      </p:pic>
      <p:sp>
        <p:nvSpPr>
          <p:cNvPr id="2293" name="Google Shape;2293;p297"/>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Batch Size - Stochastic Gradient Descent</a:t>
            </a:r>
            <a:endParaRPr i="1" sz="11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In stochastic gradient descent (SGD), </a:t>
            </a:r>
            <a:r>
              <a:rPr b="1" lang="en" sz="1200">
                <a:solidFill>
                  <a:srgbClr val="0000FF"/>
                </a:solidFill>
              </a:rPr>
              <a:t>the model is updated after each sample is fed through during training</a:t>
            </a:r>
            <a:r>
              <a:rPr lang="en" sz="1200">
                <a:solidFill>
                  <a:schemeClr val="dk1"/>
                </a:solidFill>
              </a:rPr>
              <a:t>. Since each sample is randomly selected,</a:t>
            </a:r>
            <a:r>
              <a:rPr b="1" lang="en" sz="1200">
                <a:solidFill>
                  <a:srgbClr val="0000FF"/>
                </a:solidFill>
              </a:rPr>
              <a:t> the variance between samples can result in large swings in the gradient</a:t>
            </a:r>
            <a:r>
              <a:rPr lang="en" sz="1200">
                <a:solidFill>
                  <a:schemeClr val="dk1"/>
                </a:solidFill>
              </a:rPr>
              <a:t>.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A benefit to this:</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304800" lvl="0" marL="457200" rtl="0" algn="l">
              <a:lnSpc>
                <a:spcPct val="115000"/>
              </a:lnSpc>
              <a:spcBef>
                <a:spcPts val="0"/>
              </a:spcBef>
              <a:spcAft>
                <a:spcPts val="0"/>
              </a:spcAft>
              <a:buClr>
                <a:srgbClr val="38761D"/>
              </a:buClr>
              <a:buSzPts val="1200"/>
              <a:buChar char="●"/>
            </a:pPr>
            <a:r>
              <a:rPr b="1" lang="en" sz="1200">
                <a:solidFill>
                  <a:srgbClr val="38761D"/>
                </a:solidFill>
              </a:rPr>
              <a:t>During training one is less likely to converge on a local optima, and more likely to find the global optima to converge on.</a:t>
            </a:r>
            <a:endParaRPr b="1" sz="1200">
              <a:solidFill>
                <a:srgbClr val="38761D"/>
              </a:solidFill>
            </a:endParaRPr>
          </a:p>
          <a:p>
            <a:pPr indent="-304800" lvl="0" marL="457200" rtl="0" algn="l">
              <a:lnSpc>
                <a:spcPct val="115000"/>
              </a:lnSpc>
              <a:spcBef>
                <a:spcPts val="0"/>
              </a:spcBef>
              <a:spcAft>
                <a:spcPts val="0"/>
              </a:spcAft>
              <a:buClr>
                <a:srgbClr val="38761D"/>
              </a:buClr>
              <a:buSzPts val="1200"/>
              <a:buChar char="●"/>
            </a:pPr>
            <a:r>
              <a:rPr b="1" lang="en" sz="1200">
                <a:solidFill>
                  <a:srgbClr val="38761D"/>
                </a:solidFill>
              </a:rPr>
              <a:t> Another benefit is that the rate of change in loss can be monitored in real-time, which may aid in algorithms that do auto-hyperparameter tuning. </a:t>
            </a:r>
            <a:endParaRPr b="1" sz="1200">
              <a:solidFill>
                <a:srgbClr val="38761D"/>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b="1" lang="en" sz="1200">
                <a:solidFill>
                  <a:srgbClr val="0000FF"/>
                </a:solidFill>
              </a:rPr>
              <a:t>The downside is that this is more computationally expensive per epoch.</a:t>
            </a:r>
            <a:endParaRPr b="1" sz="1200">
              <a:solidFill>
                <a:srgbClr val="0000FF"/>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2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97" name="Shape 2297"/>
        <p:cNvGrpSpPr/>
        <p:nvPr/>
      </p:nvGrpSpPr>
      <p:grpSpPr>
        <a:xfrm>
          <a:off x="0" y="0"/>
          <a:ext cx="0" cy="0"/>
          <a:chOff x="0" y="0"/>
          <a:chExt cx="0" cy="0"/>
        </a:xfrm>
      </p:grpSpPr>
      <p:sp>
        <p:nvSpPr>
          <p:cNvPr id="2298" name="Google Shape;2298;p298"/>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Hyperparameter Tuning - Batch Size</a:t>
            </a:r>
            <a:endParaRPr>
              <a:solidFill>
                <a:srgbClr val="38761D"/>
              </a:solidFill>
            </a:endParaRPr>
          </a:p>
        </p:txBody>
      </p:sp>
      <p:pic>
        <p:nvPicPr>
          <p:cNvPr id="2299" name="Google Shape;2299;p298"/>
          <p:cNvPicPr preferRelativeResize="0"/>
          <p:nvPr/>
        </p:nvPicPr>
        <p:blipFill>
          <a:blip r:embed="rId3">
            <a:alphaModFix/>
          </a:blip>
          <a:stretch>
            <a:fillRect/>
          </a:stretch>
        </p:blipFill>
        <p:spPr>
          <a:xfrm>
            <a:off x="0" y="0"/>
            <a:ext cx="1466275" cy="730575"/>
          </a:xfrm>
          <a:prstGeom prst="rect">
            <a:avLst/>
          </a:prstGeom>
          <a:noFill/>
          <a:ln>
            <a:noFill/>
          </a:ln>
        </p:spPr>
      </p:pic>
      <p:sp>
        <p:nvSpPr>
          <p:cNvPr id="2300" name="Google Shape;2300;p298"/>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Batch Size - Batch Gradient Descent</a:t>
            </a:r>
            <a:endParaRPr i="1"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In batch gradient descent, the error loss per sample is calculated as each sample is fed through during training, but </a:t>
            </a:r>
            <a:r>
              <a:rPr b="1" lang="en" sz="1200">
                <a:solidFill>
                  <a:srgbClr val="0000FF"/>
                </a:solidFill>
              </a:rPr>
              <a:t>the updating of the model is done at the end of each epoch (i.e., after the entire training data is passed through)</a:t>
            </a:r>
            <a:r>
              <a:rPr lang="en" sz="1200">
                <a:solidFill>
                  <a:schemeClr val="dk1"/>
                </a:solidFill>
              </a:rPr>
              <a:t>. As a result, the gradient is smoothed out since its calculated across the loss of all the samples, instead of a single sample.</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A benefit to this:</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304800" lvl="0" marL="457200" rtl="0" algn="l">
              <a:lnSpc>
                <a:spcPct val="115000"/>
              </a:lnSpc>
              <a:spcBef>
                <a:spcPts val="0"/>
              </a:spcBef>
              <a:spcAft>
                <a:spcPts val="0"/>
              </a:spcAft>
              <a:buClr>
                <a:srgbClr val="38761D"/>
              </a:buClr>
              <a:buSzPts val="1200"/>
              <a:buChar char="●"/>
            </a:pPr>
            <a:r>
              <a:rPr b="1" lang="en" sz="1200">
                <a:solidFill>
                  <a:srgbClr val="38761D"/>
                </a:solidFill>
              </a:rPr>
              <a:t>Is less computational expensive per epoch, and the training more reliably converges. </a:t>
            </a:r>
            <a:endParaRPr b="1" sz="1200">
              <a:solidFill>
                <a:srgbClr val="38761D"/>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b="1" lang="en" sz="1200">
                <a:solidFill>
                  <a:srgbClr val="0000FF"/>
                </a:solidFill>
              </a:rPr>
              <a:t>The downside is that the model may converge on a less accurate local optima, and an entire epoch needs to be ran to monitor performance data, thus less likely to be used by algorithms that do auto-hyperparameter tuning.</a:t>
            </a:r>
            <a:endParaRPr b="1" sz="1200">
              <a:solidFill>
                <a:srgbClr val="0000FF"/>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2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04" name="Shape 2304"/>
        <p:cNvGrpSpPr/>
        <p:nvPr/>
      </p:nvGrpSpPr>
      <p:grpSpPr>
        <a:xfrm>
          <a:off x="0" y="0"/>
          <a:ext cx="0" cy="0"/>
          <a:chOff x="0" y="0"/>
          <a:chExt cx="0" cy="0"/>
        </a:xfrm>
      </p:grpSpPr>
      <p:sp>
        <p:nvSpPr>
          <p:cNvPr id="2305" name="Google Shape;2305;p299"/>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Hyperparameter Tuning - Batch Size</a:t>
            </a:r>
            <a:endParaRPr>
              <a:solidFill>
                <a:srgbClr val="38761D"/>
              </a:solidFill>
            </a:endParaRPr>
          </a:p>
        </p:txBody>
      </p:sp>
      <p:pic>
        <p:nvPicPr>
          <p:cNvPr id="2306" name="Google Shape;2306;p299"/>
          <p:cNvPicPr preferRelativeResize="0"/>
          <p:nvPr/>
        </p:nvPicPr>
        <p:blipFill>
          <a:blip r:embed="rId3">
            <a:alphaModFix/>
          </a:blip>
          <a:stretch>
            <a:fillRect/>
          </a:stretch>
        </p:blipFill>
        <p:spPr>
          <a:xfrm>
            <a:off x="0" y="0"/>
            <a:ext cx="1466275" cy="730575"/>
          </a:xfrm>
          <a:prstGeom prst="rect">
            <a:avLst/>
          </a:prstGeom>
          <a:noFill/>
          <a:ln>
            <a:noFill/>
          </a:ln>
        </p:spPr>
      </p:pic>
      <p:sp>
        <p:nvSpPr>
          <p:cNvPr id="2307" name="Google Shape;2307;p299"/>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Batch Size - Mini-Batch Gradient Descent</a:t>
            </a:r>
            <a:endParaRPr i="1"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The </a:t>
            </a:r>
            <a:r>
              <a:rPr b="1" lang="en" sz="1200">
                <a:solidFill>
                  <a:srgbClr val="0000FF"/>
                </a:solidFill>
              </a:rPr>
              <a:t>mini-batch gradient descent method is a tradeoff between stochastic and batch gradient descent</a:t>
            </a:r>
            <a:r>
              <a:rPr lang="en" sz="1200">
                <a:solidFill>
                  <a:schemeClr val="dk1"/>
                </a:solidFill>
              </a:rPr>
              <a:t>. Instead of one sample or all samples, the </a:t>
            </a:r>
            <a:r>
              <a:rPr b="1" lang="en" sz="1200">
                <a:solidFill>
                  <a:srgbClr val="0000FF"/>
                </a:solidFill>
              </a:rPr>
              <a:t>neural network is fed in mini-batches which are a subset of the entire training data</a:t>
            </a:r>
            <a:r>
              <a:rPr lang="en" sz="1200">
                <a:solidFill>
                  <a:schemeClr val="dk1"/>
                </a:solidFill>
              </a:rPr>
              <a:t>.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The smaller the mini-batch side, the more the training will resemble stochastic gradient descent, while larger batch sizes will resemble batch gradient descent.</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For certain models and datasets, stochastic gradient descent (SGD) works best. </a:t>
            </a:r>
            <a:r>
              <a:rPr lang="en" sz="1200" u="sng">
                <a:solidFill>
                  <a:schemeClr val="dk1"/>
                </a:solidFill>
              </a:rPr>
              <a:t>In general, it’s a common practice to use the trade-off of mini-batch gradient descent</a:t>
            </a:r>
            <a:r>
              <a:rPr lang="en" sz="1200">
                <a:solidFill>
                  <a:schemeClr val="dk1"/>
                </a:solidFill>
              </a:rPr>
              <a:t>. The hyperparameter </a:t>
            </a:r>
            <a:r>
              <a:rPr lang="en" sz="1200">
                <a:solidFill>
                  <a:srgbClr val="0D904F"/>
                </a:solidFill>
                <a:latin typeface="Consolas"/>
                <a:ea typeface="Consolas"/>
                <a:cs typeface="Consolas"/>
                <a:sym typeface="Consolas"/>
              </a:rPr>
              <a:t>batch_size</a:t>
            </a:r>
            <a:r>
              <a:rPr lang="en" sz="1200">
                <a:solidFill>
                  <a:schemeClr val="dk1"/>
                </a:solidFill>
              </a:rPr>
              <a:t> is the size of the mini-batch. Due to hardware architectures, the most time/space </a:t>
            </a:r>
            <a:r>
              <a:rPr b="1" lang="en" sz="1200">
                <a:solidFill>
                  <a:srgbClr val="0000FF"/>
                </a:solidFill>
              </a:rPr>
              <a:t>efficient batch sizes are multiples of 8</a:t>
            </a:r>
            <a:r>
              <a:rPr lang="en" sz="1200">
                <a:solidFill>
                  <a:schemeClr val="dk1"/>
                </a:solidFill>
              </a:rPr>
              <a:t>, such as 8, 16, 32 and 64. </a:t>
            </a:r>
            <a:r>
              <a:rPr lang="en" sz="1200" u="sng">
                <a:solidFill>
                  <a:schemeClr val="dk1"/>
                </a:solidFill>
              </a:rPr>
              <a:t>The batch_size that is most commonly tried first is 32. One generally never sees a batch size greater than 128</a:t>
            </a:r>
            <a:r>
              <a:rPr lang="en" sz="1200">
                <a:solidFill>
                  <a:schemeClr val="dk1"/>
                </a:solidFill>
              </a:rPr>
              <a:t>.</a:t>
            </a:r>
            <a:endParaRPr b="1" sz="1200">
              <a:solidFill>
                <a:srgbClr val="0000FF"/>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2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11" name="Shape 2311"/>
        <p:cNvGrpSpPr/>
        <p:nvPr/>
      </p:nvGrpSpPr>
      <p:grpSpPr>
        <a:xfrm>
          <a:off x="0" y="0"/>
          <a:ext cx="0" cy="0"/>
          <a:chOff x="0" y="0"/>
          <a:chExt cx="0" cy="0"/>
        </a:xfrm>
      </p:grpSpPr>
      <p:sp>
        <p:nvSpPr>
          <p:cNvPr id="2312" name="Google Shape;2312;p300"/>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Hyperparameter Tuning - Batch Size</a:t>
            </a:r>
            <a:endParaRPr>
              <a:solidFill>
                <a:srgbClr val="38761D"/>
              </a:solidFill>
            </a:endParaRPr>
          </a:p>
        </p:txBody>
      </p:sp>
      <p:pic>
        <p:nvPicPr>
          <p:cNvPr id="2313" name="Google Shape;2313;p300"/>
          <p:cNvPicPr preferRelativeResize="0"/>
          <p:nvPr/>
        </p:nvPicPr>
        <p:blipFill>
          <a:blip r:embed="rId3">
            <a:alphaModFix/>
          </a:blip>
          <a:stretch>
            <a:fillRect/>
          </a:stretch>
        </p:blipFill>
        <p:spPr>
          <a:xfrm>
            <a:off x="0" y="0"/>
            <a:ext cx="1466275" cy="730575"/>
          </a:xfrm>
          <a:prstGeom prst="rect">
            <a:avLst/>
          </a:prstGeom>
          <a:noFill/>
          <a:ln>
            <a:noFill/>
          </a:ln>
        </p:spPr>
      </p:pic>
      <p:sp>
        <p:nvSpPr>
          <p:cNvPr id="2314" name="Google Shape;2314;p300"/>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Mini-Batch Size in Keras</a:t>
            </a:r>
            <a:endParaRPr i="1"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In Keras, you can specify the batch_size either in the model </a:t>
            </a:r>
            <a:r>
              <a:rPr lang="en" sz="1200">
                <a:solidFill>
                  <a:srgbClr val="0D904F"/>
                </a:solidFill>
                <a:latin typeface="Consolas"/>
                <a:ea typeface="Consolas"/>
                <a:cs typeface="Consolas"/>
                <a:sym typeface="Consolas"/>
              </a:rPr>
              <a:t>fit()/fit_generator()</a:t>
            </a:r>
            <a:r>
              <a:rPr lang="en" sz="1200">
                <a:solidFill>
                  <a:schemeClr val="dk1"/>
                </a:solidFill>
              </a:rPr>
              <a:t> methods:</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1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Alternately, if using the </a:t>
            </a:r>
            <a:r>
              <a:rPr lang="en" sz="1200">
                <a:solidFill>
                  <a:srgbClr val="0D904F"/>
                </a:solidFill>
                <a:latin typeface="Consolas"/>
                <a:ea typeface="Consolas"/>
                <a:cs typeface="Consolas"/>
                <a:sym typeface="Consolas"/>
              </a:rPr>
              <a:t>ImageDataGenerator</a:t>
            </a:r>
            <a:r>
              <a:rPr lang="en" sz="1200">
                <a:solidFill>
                  <a:schemeClr val="dk1"/>
                </a:solidFill>
              </a:rPr>
              <a:t>, batch_size can be specified in the corresponding </a:t>
            </a:r>
            <a:r>
              <a:rPr lang="en" sz="1200">
                <a:solidFill>
                  <a:srgbClr val="0D904F"/>
                </a:solidFill>
                <a:latin typeface="Consolas"/>
                <a:ea typeface="Consolas"/>
                <a:cs typeface="Consolas"/>
                <a:sym typeface="Consolas"/>
              </a:rPr>
              <a:t>flow()/flow_from_directory()/flow_from_dataframe()</a:t>
            </a:r>
            <a:r>
              <a:rPr lang="en" sz="1200">
                <a:solidFill>
                  <a:schemeClr val="dk1"/>
                </a:solidFill>
              </a:rPr>
              <a:t> methods:</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2315" name="Google Shape;2315;p300"/>
          <p:cNvGraphicFramePr/>
          <p:nvPr/>
        </p:nvGraphicFramePr>
        <p:xfrm>
          <a:off x="505550" y="1497838"/>
          <a:ext cx="3000000" cy="3000000"/>
        </p:xfrm>
        <a:graphic>
          <a:graphicData uri="http://schemas.openxmlformats.org/drawingml/2006/table">
            <a:tbl>
              <a:tblPr>
                <a:noFill/>
                <a:tableStyleId>{B919AB72-B1D8-40D2-A9E9-02AD8994AEB8}</a:tableStyleId>
              </a:tblPr>
              <a:tblGrid>
                <a:gridCol w="7862400"/>
              </a:tblGrid>
              <a:tr h="530575">
                <a:tc>
                  <a:txBody>
                    <a:bodyPr>
                      <a:noAutofit/>
                    </a:bodyPr>
                    <a:lstStyle/>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model is a compiled keras model (Model or Sequential class).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fit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x_train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y_train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batch_size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32</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graphicFrame>
        <p:nvGraphicFramePr>
          <p:cNvPr id="2316" name="Google Shape;2316;p300"/>
          <p:cNvGraphicFramePr/>
          <p:nvPr/>
        </p:nvGraphicFramePr>
        <p:xfrm>
          <a:off x="571250" y="2950563"/>
          <a:ext cx="3000000" cy="3000000"/>
        </p:xfrm>
        <a:graphic>
          <a:graphicData uri="http://schemas.openxmlformats.org/drawingml/2006/table">
            <a:tbl>
              <a:tblPr>
                <a:noFill/>
                <a:tableStyleId>{B919AB72-B1D8-40D2-A9E9-02AD8994AEB8}</a:tableStyleId>
              </a:tblPr>
              <a:tblGrid>
                <a:gridCol w="7862400"/>
              </a:tblGrid>
              <a:tr h="530575">
                <a:tc>
                  <a:txBody>
                    <a:bodyPr>
                      <a:noAutofit/>
                    </a:bodyPr>
                    <a:lstStyle/>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randomly rotate images +/- 20 degrees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datagen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ImageDataGenerator</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rotation_range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20</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train the model</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fit_generator</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datagen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flow</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x_train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y_train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batch_size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epochs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10</a:t>
                      </a:r>
                      <a:r>
                        <a:rPr lang="en" sz="1000">
                          <a:solidFill>
                            <a:srgbClr val="616161"/>
                          </a:solidFill>
                          <a:latin typeface="Consolas"/>
                          <a:ea typeface="Consolas"/>
                          <a:cs typeface="Consolas"/>
                          <a:sym typeface="Consolas"/>
                        </a:rPr>
                        <a:t>)</a:t>
                      </a:r>
                      <a:endParaRPr sz="1000">
                        <a:solidFill>
                          <a:srgbClr val="455A64"/>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2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20" name="Shape 2320"/>
        <p:cNvGrpSpPr/>
        <p:nvPr/>
      </p:nvGrpSpPr>
      <p:grpSpPr>
        <a:xfrm>
          <a:off x="0" y="0"/>
          <a:ext cx="0" cy="0"/>
          <a:chOff x="0" y="0"/>
          <a:chExt cx="0" cy="0"/>
        </a:xfrm>
      </p:grpSpPr>
      <p:sp>
        <p:nvSpPr>
          <p:cNvPr id="2321" name="Google Shape;2321;p301"/>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Hyperparameter Tuning - Learning Rate</a:t>
            </a:r>
            <a:endParaRPr>
              <a:solidFill>
                <a:srgbClr val="38761D"/>
              </a:solidFill>
            </a:endParaRPr>
          </a:p>
        </p:txBody>
      </p:sp>
      <p:pic>
        <p:nvPicPr>
          <p:cNvPr id="2322" name="Google Shape;2322;p301"/>
          <p:cNvPicPr preferRelativeResize="0"/>
          <p:nvPr/>
        </p:nvPicPr>
        <p:blipFill>
          <a:blip r:embed="rId3">
            <a:alphaModFix/>
          </a:blip>
          <a:stretch>
            <a:fillRect/>
          </a:stretch>
        </p:blipFill>
        <p:spPr>
          <a:xfrm>
            <a:off x="0" y="0"/>
            <a:ext cx="1466275" cy="730575"/>
          </a:xfrm>
          <a:prstGeom prst="rect">
            <a:avLst/>
          </a:prstGeom>
          <a:noFill/>
          <a:ln>
            <a:noFill/>
          </a:ln>
        </p:spPr>
      </p:pic>
      <p:sp>
        <p:nvSpPr>
          <p:cNvPr id="2323" name="Google Shape;2323;p301"/>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Learning Rate</a:t>
            </a:r>
            <a:endParaRPr i="1" sz="1100">
              <a:solidFill>
                <a:schemeClr val="dk1"/>
              </a:solidFill>
            </a:endParaRPr>
          </a:p>
          <a:p>
            <a:pPr indent="0" lvl="0" marL="0" rtl="0" algn="l">
              <a:lnSpc>
                <a:spcPct val="115000"/>
              </a:lnSpc>
              <a:spcBef>
                <a:spcPts val="0"/>
              </a:spcBef>
              <a:spcAft>
                <a:spcPts val="0"/>
              </a:spcAft>
              <a:buNone/>
            </a:pPr>
            <a:br>
              <a:rPr lang="en" sz="1100">
                <a:solidFill>
                  <a:schemeClr val="dk1"/>
                </a:solidFill>
              </a:rPr>
            </a:br>
            <a:r>
              <a:rPr lang="en" sz="1200">
                <a:solidFill>
                  <a:schemeClr val="dk1"/>
                </a:solidFill>
              </a:rPr>
              <a:t>The </a:t>
            </a:r>
            <a:r>
              <a:rPr lang="en" sz="1200">
                <a:solidFill>
                  <a:srgbClr val="0D904F"/>
                </a:solidFill>
                <a:latin typeface="Consolas"/>
                <a:ea typeface="Consolas"/>
                <a:cs typeface="Consolas"/>
                <a:sym typeface="Consolas"/>
              </a:rPr>
              <a:t>learning rate</a:t>
            </a:r>
            <a:r>
              <a:rPr lang="en" sz="1200">
                <a:solidFill>
                  <a:schemeClr val="dk1"/>
                </a:solidFill>
              </a:rPr>
              <a:t> is generally the </a:t>
            </a:r>
            <a:r>
              <a:rPr b="1" lang="en" sz="1200">
                <a:solidFill>
                  <a:srgbClr val="0000FF"/>
                </a:solidFill>
              </a:rPr>
              <a:t>most influential of the hyperparameters</a:t>
            </a:r>
            <a:r>
              <a:rPr lang="en" sz="1200">
                <a:solidFill>
                  <a:schemeClr val="dk1"/>
                </a:solidFill>
              </a:rPr>
              <a:t>. It can have a significant impact on:</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304800" lvl="0" marL="1828800" rtl="0" algn="l">
              <a:lnSpc>
                <a:spcPct val="115000"/>
              </a:lnSpc>
              <a:spcBef>
                <a:spcPts val="0"/>
              </a:spcBef>
              <a:spcAft>
                <a:spcPts val="0"/>
              </a:spcAft>
              <a:buClr>
                <a:srgbClr val="38761D"/>
              </a:buClr>
              <a:buSzPts val="1200"/>
              <a:buChar char="●"/>
            </a:pPr>
            <a:r>
              <a:rPr b="1" lang="en" sz="1200">
                <a:solidFill>
                  <a:srgbClr val="38761D"/>
                </a:solidFill>
              </a:rPr>
              <a:t>The length of time to train a neural network.</a:t>
            </a:r>
            <a:endParaRPr b="1" sz="1200">
              <a:solidFill>
                <a:srgbClr val="38761D"/>
              </a:solidFill>
            </a:endParaRPr>
          </a:p>
          <a:p>
            <a:pPr indent="-304800" lvl="0" marL="1828800" rtl="0" algn="l">
              <a:lnSpc>
                <a:spcPct val="115000"/>
              </a:lnSpc>
              <a:spcBef>
                <a:spcPts val="0"/>
              </a:spcBef>
              <a:spcAft>
                <a:spcPts val="0"/>
              </a:spcAft>
              <a:buClr>
                <a:srgbClr val="38761D"/>
              </a:buClr>
              <a:buSzPts val="1200"/>
              <a:buChar char="●"/>
            </a:pPr>
            <a:r>
              <a:rPr b="1" lang="en" sz="1200">
                <a:solidFill>
                  <a:srgbClr val="38761D"/>
                </a:solidFill>
              </a:rPr>
              <a:t>Whether the neural network converges on a local optima.</a:t>
            </a:r>
            <a:endParaRPr b="1" sz="1200">
              <a:solidFill>
                <a:srgbClr val="38761D"/>
              </a:solidFill>
            </a:endParaRPr>
          </a:p>
          <a:p>
            <a:pPr indent="-304800" lvl="0" marL="1828800" rtl="0" algn="l">
              <a:lnSpc>
                <a:spcPct val="115000"/>
              </a:lnSpc>
              <a:spcBef>
                <a:spcPts val="0"/>
              </a:spcBef>
              <a:spcAft>
                <a:spcPts val="0"/>
              </a:spcAft>
              <a:buClr>
                <a:srgbClr val="38761D"/>
              </a:buClr>
              <a:buSzPts val="1200"/>
              <a:buChar char="●"/>
            </a:pPr>
            <a:r>
              <a:rPr b="1" lang="en" sz="1200">
                <a:solidFill>
                  <a:srgbClr val="38761D"/>
                </a:solidFill>
              </a:rPr>
              <a:t>Whether it converges on the best (global) local optima.</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When doing updates to the model parameters during the backward propagation pass, the </a:t>
            </a:r>
            <a:r>
              <a:rPr lang="en" sz="1200" u="sng">
                <a:solidFill>
                  <a:schemeClr val="dk1"/>
                </a:solidFill>
              </a:rPr>
              <a:t>gradient descent algorithm is used to derive a value to add/subtract to the parameters in the model from the loss function for that pass</a:t>
            </a:r>
            <a:r>
              <a:rPr lang="en" sz="1200">
                <a:solidFill>
                  <a:schemeClr val="dk1"/>
                </a:solidFill>
              </a:rPr>
              <a:t>.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These additions and subtractions </a:t>
            </a:r>
            <a:r>
              <a:rPr lang="en" sz="1200" u="sng">
                <a:solidFill>
                  <a:schemeClr val="dk1"/>
                </a:solidFill>
              </a:rPr>
              <a:t>could result in large swings in parameter values</a:t>
            </a:r>
            <a:r>
              <a:rPr lang="en" sz="1200">
                <a:solidFill>
                  <a:schemeClr val="dk1"/>
                </a:solidFill>
              </a:rPr>
              <a:t>. If a model has and </a:t>
            </a:r>
            <a:r>
              <a:rPr b="1" lang="en" sz="1200">
                <a:solidFill>
                  <a:srgbClr val="0000FF"/>
                </a:solidFill>
              </a:rPr>
              <a:t>continues to have large swings in parameter values, the model will be ‘all over the map’ and never converge</a:t>
            </a:r>
            <a:r>
              <a:rPr lang="en" sz="1200">
                <a:solidFill>
                  <a:schemeClr val="dk1"/>
                </a:solidFill>
              </a:rPr>
              <a:t>.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7" name="Shape 267"/>
        <p:cNvGrpSpPr/>
        <p:nvPr/>
      </p:nvGrpSpPr>
      <p:grpSpPr>
        <a:xfrm>
          <a:off x="0" y="0"/>
          <a:ext cx="0" cy="0"/>
          <a:chOff x="0" y="0"/>
          <a:chExt cx="0" cy="0"/>
        </a:xfrm>
      </p:grpSpPr>
      <p:sp>
        <p:nvSpPr>
          <p:cNvPr id="268" name="Google Shape;268;p41"/>
          <p:cNvSpPr txBox="1"/>
          <p:nvPr>
            <p:ph idx="1" type="subTitle"/>
          </p:nvPr>
        </p:nvSpPr>
        <p:spPr>
          <a:xfrm>
            <a:off x="6826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Neural Networks - Compile</a:t>
            </a:r>
            <a:endParaRPr>
              <a:solidFill>
                <a:srgbClr val="38761D"/>
              </a:solidFill>
            </a:endParaRPr>
          </a:p>
        </p:txBody>
      </p:sp>
      <p:pic>
        <p:nvPicPr>
          <p:cNvPr id="269" name="Google Shape;269;p41"/>
          <p:cNvPicPr preferRelativeResize="0"/>
          <p:nvPr/>
        </p:nvPicPr>
        <p:blipFill>
          <a:blip r:embed="rId3">
            <a:alphaModFix/>
          </a:blip>
          <a:stretch>
            <a:fillRect/>
          </a:stretch>
        </p:blipFill>
        <p:spPr>
          <a:xfrm>
            <a:off x="0" y="0"/>
            <a:ext cx="1466275" cy="730575"/>
          </a:xfrm>
          <a:prstGeom prst="rect">
            <a:avLst/>
          </a:prstGeom>
          <a:noFill/>
          <a:ln>
            <a:noFill/>
          </a:ln>
        </p:spPr>
      </p:pic>
      <p:sp>
        <p:nvSpPr>
          <p:cNvPr id="270" name="Google Shape;270;p41"/>
          <p:cNvSpPr txBox="1"/>
          <p:nvPr/>
        </p:nvSpPr>
        <p:spPr>
          <a:xfrm>
            <a:off x="824850" y="730575"/>
            <a:ext cx="7070100" cy="4302900"/>
          </a:xfrm>
          <a:prstGeom prst="rect">
            <a:avLst/>
          </a:prstGeom>
          <a:noFill/>
          <a:ln>
            <a:noFill/>
          </a:ln>
        </p:spPr>
        <p:txBody>
          <a:bodyPr anchorCtr="0" anchor="t" bIns="91425" lIns="91425" spcFirstLastPara="1" rIns="91425" wrap="square" tIns="91425">
            <a:noAutofit/>
          </a:bodyPr>
          <a:lstStyle/>
          <a:p>
            <a:pPr indent="0" lvl="0" marL="0" rtl="0" algn="ctr">
              <a:spcBef>
                <a:spcPts val="1100"/>
              </a:spcBef>
              <a:spcAft>
                <a:spcPts val="0"/>
              </a:spcAft>
              <a:buNone/>
            </a:pPr>
            <a:r>
              <a:rPr b="1" lang="en" sz="1200">
                <a:solidFill>
                  <a:schemeClr val="dk1"/>
                </a:solidFill>
                <a:highlight>
                  <a:srgbClr val="FFFFFF"/>
                </a:highlight>
              </a:rPr>
              <a:t>Optimizer (Compile)</a:t>
            </a:r>
            <a:endParaRPr b="1" sz="1200">
              <a:solidFill>
                <a:schemeClr val="dk1"/>
              </a:solidFill>
              <a:highlight>
                <a:srgbClr val="FFFFFF"/>
              </a:highlight>
            </a:endParaRPr>
          </a:p>
          <a:p>
            <a:pPr indent="0" lvl="0" marL="0" rtl="0" algn="l">
              <a:lnSpc>
                <a:spcPct val="115000"/>
              </a:lnSpc>
              <a:spcBef>
                <a:spcPts val="1100"/>
              </a:spcBef>
              <a:spcAft>
                <a:spcPts val="0"/>
              </a:spcAft>
              <a:buNone/>
            </a:pPr>
            <a:r>
              <a:rPr lang="en" sz="1200">
                <a:solidFill>
                  <a:schemeClr val="dk1"/>
                </a:solidFill>
                <a:highlight>
                  <a:srgbClr val="FFFFFF"/>
                </a:highlight>
              </a:rPr>
              <a:t>Once you've completed building the forward feed portion of your neural network, as we have for our simple example, we now need to add a few things for training the model. This is done with the </a:t>
            </a:r>
            <a:r>
              <a:rPr b="1" lang="en" sz="1200">
                <a:solidFill>
                  <a:schemeClr val="dk1"/>
                </a:solidFill>
                <a:highlight>
                  <a:srgbClr val="EFF0F1"/>
                </a:highlight>
              </a:rPr>
              <a:t>compile()</a:t>
            </a:r>
            <a:r>
              <a:rPr lang="en" sz="1200">
                <a:solidFill>
                  <a:schemeClr val="dk1"/>
                </a:solidFill>
                <a:highlight>
                  <a:srgbClr val="FFFFFF"/>
                </a:highlight>
              </a:rPr>
              <a:t> method. </a:t>
            </a:r>
            <a:r>
              <a:rPr b="1" lang="en" sz="1200">
                <a:solidFill>
                  <a:srgbClr val="0000FF"/>
                </a:solidFill>
                <a:highlight>
                  <a:srgbClr val="FFFFFF"/>
                </a:highlight>
              </a:rPr>
              <a:t>This step adds in the </a:t>
            </a:r>
            <a:r>
              <a:rPr b="1" i="1" lang="en" sz="1200">
                <a:solidFill>
                  <a:srgbClr val="0000FF"/>
                </a:solidFill>
                <a:highlight>
                  <a:srgbClr val="FFFFFF"/>
                </a:highlight>
              </a:rPr>
              <a:t>backward propagation</a:t>
            </a:r>
            <a:r>
              <a:rPr b="1" lang="en" sz="1200">
                <a:solidFill>
                  <a:srgbClr val="0000FF"/>
                </a:solidFill>
                <a:highlight>
                  <a:srgbClr val="FFFFFF"/>
                </a:highlight>
              </a:rPr>
              <a:t> during training</a:t>
            </a:r>
            <a:r>
              <a:rPr lang="en" sz="1200">
                <a:solidFill>
                  <a:schemeClr val="dk1"/>
                </a:solidFill>
                <a:highlight>
                  <a:srgbClr val="FFFFFF"/>
                </a:highlight>
              </a:rPr>
              <a:t>.</a:t>
            </a:r>
            <a:endParaRPr sz="1200">
              <a:solidFill>
                <a:schemeClr val="dk1"/>
              </a:solidFill>
              <a:highlight>
                <a:srgbClr val="FFFFFF"/>
              </a:highlight>
            </a:endParaRPr>
          </a:p>
          <a:p>
            <a:pPr indent="0" lvl="0" marL="0" rtl="0" algn="l">
              <a:lnSpc>
                <a:spcPct val="115000"/>
              </a:lnSpc>
              <a:spcBef>
                <a:spcPts val="1100"/>
              </a:spcBef>
              <a:spcAft>
                <a:spcPts val="0"/>
              </a:spcAft>
              <a:buNone/>
            </a:pPr>
            <a:r>
              <a:rPr lang="en" sz="1200">
                <a:solidFill>
                  <a:schemeClr val="dk1"/>
                </a:solidFill>
                <a:highlight>
                  <a:srgbClr val="FFFFFF"/>
                </a:highlight>
              </a:rPr>
              <a:t>Each time we send data (or a batch of data) forward through the neural network, the neural network calculates the errors in the </a:t>
            </a:r>
            <a:r>
              <a:rPr b="1" lang="en" sz="1200">
                <a:solidFill>
                  <a:srgbClr val="0000FF"/>
                </a:solidFill>
                <a:highlight>
                  <a:srgbClr val="FFFFFF"/>
                </a:highlight>
              </a:rPr>
              <a:t>predicted results (</a:t>
            </a:r>
            <a:r>
              <a:rPr b="1" i="1" lang="en" sz="1200">
                <a:solidFill>
                  <a:srgbClr val="0000FF"/>
                </a:solidFill>
                <a:highlight>
                  <a:srgbClr val="FFFFFF"/>
                </a:highlight>
              </a:rPr>
              <a:t>loss</a:t>
            </a:r>
            <a:r>
              <a:rPr b="1" lang="en" sz="1200">
                <a:solidFill>
                  <a:srgbClr val="0000FF"/>
                </a:solidFill>
                <a:highlight>
                  <a:srgbClr val="FFFFFF"/>
                </a:highlight>
              </a:rPr>
              <a:t>) from the actual values (</a:t>
            </a:r>
            <a:r>
              <a:rPr b="1" i="1" lang="en" sz="1200">
                <a:solidFill>
                  <a:srgbClr val="0000FF"/>
                </a:solidFill>
                <a:highlight>
                  <a:srgbClr val="FFFFFF"/>
                </a:highlight>
              </a:rPr>
              <a:t>labels</a:t>
            </a:r>
            <a:r>
              <a:rPr b="1" lang="en" sz="1200">
                <a:solidFill>
                  <a:srgbClr val="0000FF"/>
                </a:solidFill>
                <a:highlight>
                  <a:srgbClr val="FFFFFF"/>
                </a:highlight>
              </a:rPr>
              <a:t>)</a:t>
            </a:r>
            <a:r>
              <a:rPr lang="en" sz="1200">
                <a:solidFill>
                  <a:schemeClr val="dk1"/>
                </a:solidFill>
                <a:highlight>
                  <a:srgbClr val="FFFFFF"/>
                </a:highlight>
              </a:rPr>
              <a:t> and uses that information to </a:t>
            </a:r>
            <a:r>
              <a:rPr b="1" lang="en" sz="1200">
                <a:solidFill>
                  <a:srgbClr val="0000FF"/>
                </a:solidFill>
                <a:highlight>
                  <a:srgbClr val="FFFFFF"/>
                </a:highlight>
              </a:rPr>
              <a:t>incrementally adjust the weights and biases</a:t>
            </a:r>
            <a:r>
              <a:rPr lang="en" sz="1200">
                <a:solidFill>
                  <a:schemeClr val="dk1"/>
                </a:solidFill>
                <a:highlight>
                  <a:srgbClr val="FFFFFF"/>
                </a:highlight>
              </a:rPr>
              <a:t> of the nodes - what we are </a:t>
            </a:r>
            <a:r>
              <a:rPr i="1" lang="en" sz="1200">
                <a:solidFill>
                  <a:schemeClr val="dk1"/>
                </a:solidFill>
                <a:highlight>
                  <a:srgbClr val="FFFFFF"/>
                </a:highlight>
              </a:rPr>
              <a:t>"learning"</a:t>
            </a:r>
            <a:r>
              <a:rPr lang="en" sz="1200">
                <a:solidFill>
                  <a:schemeClr val="dk1"/>
                </a:solidFill>
                <a:highlight>
                  <a:srgbClr val="FFFFFF"/>
                </a:highlight>
              </a:rPr>
              <a:t>.</a:t>
            </a:r>
            <a:endParaRPr sz="1200">
              <a:solidFill>
                <a:schemeClr val="dk1"/>
              </a:solidFill>
              <a:highlight>
                <a:srgbClr val="FFFFFF"/>
              </a:highlight>
            </a:endParaRPr>
          </a:p>
          <a:p>
            <a:pPr indent="0" lvl="0" marL="0" rtl="0" algn="l">
              <a:lnSpc>
                <a:spcPct val="115000"/>
              </a:lnSpc>
              <a:spcBef>
                <a:spcPts val="1100"/>
              </a:spcBef>
              <a:spcAft>
                <a:spcPts val="0"/>
              </a:spcAft>
              <a:buNone/>
            </a:pPr>
            <a:r>
              <a:t/>
            </a:r>
            <a:endParaRPr b="1" sz="1200">
              <a:solidFill>
                <a:schemeClr val="dk1"/>
              </a:solidFill>
              <a:highlight>
                <a:srgbClr val="FFFFFF"/>
              </a:highlight>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ctr">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p:txBody>
      </p:sp>
    </p:spTree>
  </p:cSld>
  <p:clrMapOvr>
    <a:masterClrMapping/>
  </p:clrMapOvr>
</p:sld>
</file>

<file path=ppt/slides/slide2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27" name="Shape 2327"/>
        <p:cNvGrpSpPr/>
        <p:nvPr/>
      </p:nvGrpSpPr>
      <p:grpSpPr>
        <a:xfrm>
          <a:off x="0" y="0"/>
          <a:ext cx="0" cy="0"/>
          <a:chOff x="0" y="0"/>
          <a:chExt cx="0" cy="0"/>
        </a:xfrm>
      </p:grpSpPr>
      <p:sp>
        <p:nvSpPr>
          <p:cNvPr id="2328" name="Google Shape;2328;p302"/>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Hyperparameter Tuning - Convergence</a:t>
            </a:r>
            <a:endParaRPr>
              <a:solidFill>
                <a:srgbClr val="38761D"/>
              </a:solidFill>
            </a:endParaRPr>
          </a:p>
        </p:txBody>
      </p:sp>
      <p:pic>
        <p:nvPicPr>
          <p:cNvPr id="2329" name="Google Shape;2329;p302"/>
          <p:cNvPicPr preferRelativeResize="0"/>
          <p:nvPr/>
        </p:nvPicPr>
        <p:blipFill>
          <a:blip r:embed="rId3">
            <a:alphaModFix/>
          </a:blip>
          <a:stretch>
            <a:fillRect/>
          </a:stretch>
        </p:blipFill>
        <p:spPr>
          <a:xfrm>
            <a:off x="0" y="0"/>
            <a:ext cx="1466275" cy="730575"/>
          </a:xfrm>
          <a:prstGeom prst="rect">
            <a:avLst/>
          </a:prstGeom>
          <a:noFill/>
          <a:ln>
            <a:noFill/>
          </a:ln>
        </p:spPr>
      </p:pic>
      <p:sp>
        <p:nvSpPr>
          <p:cNvPr id="2330" name="Google Shape;2330;p302"/>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Convergence</a:t>
            </a:r>
            <a:endParaRPr i="1" sz="1100">
              <a:solidFill>
                <a:schemeClr val="dk1"/>
              </a:solidFill>
            </a:endParaRPr>
          </a:p>
          <a:p>
            <a:pPr indent="0" lvl="0" marL="0" rtl="0" algn="l">
              <a:lnSpc>
                <a:spcPct val="115000"/>
              </a:lnSpc>
              <a:spcBef>
                <a:spcPts val="0"/>
              </a:spcBef>
              <a:spcAft>
                <a:spcPts val="0"/>
              </a:spcAft>
              <a:buNone/>
            </a:pPr>
            <a:br>
              <a:rPr lang="en" sz="1100">
                <a:solidFill>
                  <a:schemeClr val="dk1"/>
                </a:solidFill>
              </a:rPr>
            </a:br>
            <a:r>
              <a:rPr lang="en" sz="1200">
                <a:solidFill>
                  <a:schemeClr val="dk1"/>
                </a:solidFill>
              </a:rPr>
              <a:t>What is convergence? </a:t>
            </a:r>
            <a:r>
              <a:rPr b="1" lang="en" sz="1200">
                <a:solidFill>
                  <a:srgbClr val="0000FF"/>
                </a:solidFill>
              </a:rPr>
              <a:t>This is when there is a steady reduction in the loss (referred to as minimizing the loss) and a steady increase or plateau in the accuracy per pass</a:t>
            </a:r>
            <a:r>
              <a:rPr lang="en" sz="1200">
                <a:solidFill>
                  <a:schemeClr val="dk1"/>
                </a:solidFill>
              </a:rPr>
              <a:t>. If you observe </a:t>
            </a:r>
            <a:r>
              <a:rPr lang="en" sz="1200" u="sng">
                <a:solidFill>
                  <a:schemeClr val="dk1"/>
                </a:solidFill>
              </a:rPr>
              <a:t>big swings in the amount of loss and/or accuracy, then the training of your model is not converging</a:t>
            </a:r>
            <a:r>
              <a:rPr lang="en" sz="1200">
                <a:solidFill>
                  <a:schemeClr val="dk1"/>
                </a:solidFill>
              </a:rPr>
              <a:t>.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b="1" lang="en">
                <a:solidFill>
                  <a:srgbClr val="38761D"/>
                </a:solidFill>
              </a:rPr>
              <a:t>If the training is not converging, it won’t matter how many epochs you run, it will never finish training.</a:t>
            </a:r>
            <a:endParaRPr b="1">
              <a:solidFill>
                <a:srgbClr val="38761D"/>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b="1" lang="en" sz="1200">
                <a:solidFill>
                  <a:srgbClr val="0000FF"/>
                </a:solidFill>
              </a:rPr>
              <a:t>The learning rate provides us with a means to control the degree that the model parameters are updated.</a:t>
            </a:r>
            <a:r>
              <a:rPr lang="en" sz="1200">
                <a:solidFill>
                  <a:schemeClr val="dk1"/>
                </a:solidFill>
              </a:rPr>
              <a:t> In the basic method, the learning rate is a fixed coefficient between 0 and 1 that is multiplied against the value to add/subtract, to reduce the amount being added or subtracted. These smaller increments add more stability during the training and increase the likelihood of convergence.</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2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34" name="Shape 2334"/>
        <p:cNvGrpSpPr/>
        <p:nvPr/>
      </p:nvGrpSpPr>
      <p:grpSpPr>
        <a:xfrm>
          <a:off x="0" y="0"/>
          <a:ext cx="0" cy="0"/>
          <a:chOff x="0" y="0"/>
          <a:chExt cx="0" cy="0"/>
        </a:xfrm>
      </p:grpSpPr>
      <p:sp>
        <p:nvSpPr>
          <p:cNvPr id="2335" name="Google Shape;2335;p303"/>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Hyperparameter Tuning - Learning Rate</a:t>
            </a:r>
            <a:endParaRPr>
              <a:solidFill>
                <a:srgbClr val="38761D"/>
              </a:solidFill>
            </a:endParaRPr>
          </a:p>
        </p:txBody>
      </p:sp>
      <p:pic>
        <p:nvPicPr>
          <p:cNvPr id="2336" name="Google Shape;2336;p303"/>
          <p:cNvPicPr preferRelativeResize="0"/>
          <p:nvPr/>
        </p:nvPicPr>
        <p:blipFill>
          <a:blip r:embed="rId3">
            <a:alphaModFix/>
          </a:blip>
          <a:stretch>
            <a:fillRect/>
          </a:stretch>
        </p:blipFill>
        <p:spPr>
          <a:xfrm>
            <a:off x="0" y="0"/>
            <a:ext cx="1466275" cy="730575"/>
          </a:xfrm>
          <a:prstGeom prst="rect">
            <a:avLst/>
          </a:prstGeom>
          <a:noFill/>
          <a:ln>
            <a:noFill/>
          </a:ln>
        </p:spPr>
      </p:pic>
      <p:sp>
        <p:nvSpPr>
          <p:cNvPr id="2337" name="Google Shape;2337;p303"/>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Small vs. Large Learning Rate</a:t>
            </a:r>
            <a:endParaRPr b="1"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If we use a </a:t>
            </a:r>
            <a:r>
              <a:rPr b="1" lang="en" sz="1200">
                <a:solidFill>
                  <a:srgbClr val="0000FF"/>
                </a:solidFill>
              </a:rPr>
              <a:t>very small learning rate, like 0.001, we will eliminate large swings in the model parameters during updates</a:t>
            </a:r>
            <a:r>
              <a:rPr lang="en" sz="1200">
                <a:solidFill>
                  <a:schemeClr val="dk1"/>
                </a:solidFill>
              </a:rPr>
              <a:t>. This will generally guarantee that the training will converge on a local optima.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b="1" lang="en">
                <a:solidFill>
                  <a:srgbClr val="38761D"/>
                </a:solidFill>
              </a:rPr>
              <a:t>But there is a drawback. First, the smaller we make the increments, the more passes of the training data (epochs) will be needed to minimize the loss. That means more time to train. </a:t>
            </a:r>
            <a:endParaRPr b="1">
              <a:solidFill>
                <a:srgbClr val="38761D"/>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Second, </a:t>
            </a:r>
            <a:r>
              <a:rPr b="1" lang="en" sz="1200">
                <a:solidFill>
                  <a:srgbClr val="0000FF"/>
                </a:solidFill>
              </a:rPr>
              <a:t>the smaller the increments the less likely the training will explore other local optimas</a:t>
            </a:r>
            <a:r>
              <a:rPr lang="en" sz="1200">
                <a:solidFill>
                  <a:schemeClr val="dk1"/>
                </a:solidFill>
              </a:rPr>
              <a:t>, which might be more accurate than the one that the training is converging on; instead, it </a:t>
            </a:r>
            <a:r>
              <a:rPr b="1" lang="en" sz="1200">
                <a:solidFill>
                  <a:srgbClr val="0000FF"/>
                </a:solidFill>
              </a:rPr>
              <a:t>may converge on poor local optima or get stuck on a saddle point</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2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41" name="Shape 2341"/>
        <p:cNvGrpSpPr/>
        <p:nvPr/>
      </p:nvGrpSpPr>
      <p:grpSpPr>
        <a:xfrm>
          <a:off x="0" y="0"/>
          <a:ext cx="0" cy="0"/>
          <a:chOff x="0" y="0"/>
          <a:chExt cx="0" cy="0"/>
        </a:xfrm>
      </p:grpSpPr>
      <p:sp>
        <p:nvSpPr>
          <p:cNvPr id="2342" name="Google Shape;2342;p304"/>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Hyperparameter Tuning - Learning Rate</a:t>
            </a:r>
            <a:endParaRPr>
              <a:solidFill>
                <a:srgbClr val="38761D"/>
              </a:solidFill>
            </a:endParaRPr>
          </a:p>
        </p:txBody>
      </p:sp>
      <p:pic>
        <p:nvPicPr>
          <p:cNvPr id="2343" name="Google Shape;2343;p304"/>
          <p:cNvPicPr preferRelativeResize="0"/>
          <p:nvPr/>
        </p:nvPicPr>
        <p:blipFill>
          <a:blip r:embed="rId3">
            <a:alphaModFix/>
          </a:blip>
          <a:stretch>
            <a:fillRect/>
          </a:stretch>
        </p:blipFill>
        <p:spPr>
          <a:xfrm>
            <a:off x="0" y="0"/>
            <a:ext cx="1466275" cy="730575"/>
          </a:xfrm>
          <a:prstGeom prst="rect">
            <a:avLst/>
          </a:prstGeom>
          <a:noFill/>
          <a:ln>
            <a:noFill/>
          </a:ln>
        </p:spPr>
      </p:pic>
      <p:sp>
        <p:nvSpPr>
          <p:cNvPr id="2344" name="Google Shape;2344;p304"/>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Small vs. Large Learning Rate</a:t>
            </a:r>
            <a:endParaRPr b="1"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A </a:t>
            </a:r>
            <a:r>
              <a:rPr b="1" lang="en" sz="1200">
                <a:solidFill>
                  <a:srgbClr val="0000FF"/>
                </a:solidFill>
              </a:rPr>
              <a:t>large learning rate, like 0.1, likely will cause big jumps in the model parameters during updates</a:t>
            </a:r>
            <a:r>
              <a:rPr lang="en" sz="1200">
                <a:solidFill>
                  <a:schemeClr val="dk1"/>
                </a:solidFill>
              </a:rPr>
              <a:t>. In some cases,</a:t>
            </a:r>
            <a:r>
              <a:rPr b="1" lang="en" sz="1200">
                <a:solidFill>
                  <a:srgbClr val="0000FF"/>
                </a:solidFill>
              </a:rPr>
              <a:t> it might initially lead to faster convergence (less epochs)</a:t>
            </a:r>
            <a:r>
              <a:rPr lang="en" sz="1200">
                <a:solidFill>
                  <a:schemeClr val="dk1"/>
                </a:solidFill>
              </a:rPr>
              <a:t>.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b="1" lang="en">
                <a:solidFill>
                  <a:srgbClr val="38761D"/>
                </a:solidFill>
              </a:rPr>
              <a:t>The drawback is that even if you are initially converging fast, the jumps may overshoot and start causing the convergence to swing back and forth, or hops across different local optima. At very high learning rates, the training may start to diverge (i.e., increasing loss).</a:t>
            </a:r>
            <a:endParaRPr b="1">
              <a:solidFill>
                <a:srgbClr val="38761D"/>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There are a lot of factors of what will be the best learning rate at different times during the training. In </a:t>
            </a:r>
            <a:r>
              <a:rPr b="1" lang="en" sz="1200">
                <a:solidFill>
                  <a:srgbClr val="0000FF"/>
                </a:solidFill>
              </a:rPr>
              <a:t>best practices the rate will range between 0.1 and 10e-5</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Below is a basic formula of how a weight is adjusted by multiplying the learning rate by the amount calculated to add/subtract (gradient):</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2345" name="Google Shape;2345;p304"/>
          <p:cNvGraphicFramePr/>
          <p:nvPr/>
        </p:nvGraphicFramePr>
        <p:xfrm>
          <a:off x="505550" y="3982888"/>
          <a:ext cx="3000000" cy="3000000"/>
        </p:xfrm>
        <a:graphic>
          <a:graphicData uri="http://schemas.openxmlformats.org/drawingml/2006/table">
            <a:tbl>
              <a:tblPr>
                <a:noFill/>
                <a:tableStyleId>{B919AB72-B1D8-40D2-A9E9-02AD8994AEB8}</a:tableStyleId>
              </a:tblPr>
              <a:tblGrid>
                <a:gridCol w="7862400"/>
              </a:tblGrid>
              <a:tr h="293925">
                <a:tc>
                  <a:txBody>
                    <a:bodyPr>
                      <a:noAutofit/>
                    </a:bodyPr>
                    <a:lstStyle/>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weight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learning_rate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gradient</a:t>
                      </a:r>
                      <a:endParaRPr sz="1000">
                        <a:solidFill>
                          <a:schemeClr val="dk1"/>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2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49" name="Shape 2349"/>
        <p:cNvGrpSpPr/>
        <p:nvPr/>
      </p:nvGrpSpPr>
      <p:grpSpPr>
        <a:xfrm>
          <a:off x="0" y="0"/>
          <a:ext cx="0" cy="0"/>
          <a:chOff x="0" y="0"/>
          <a:chExt cx="0" cy="0"/>
        </a:xfrm>
      </p:grpSpPr>
      <p:sp>
        <p:nvSpPr>
          <p:cNvPr id="2350" name="Google Shape;2350;p305"/>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Hyperparameter Tuning - Learning Rate</a:t>
            </a:r>
            <a:endParaRPr>
              <a:solidFill>
                <a:srgbClr val="38761D"/>
              </a:solidFill>
            </a:endParaRPr>
          </a:p>
        </p:txBody>
      </p:sp>
      <p:pic>
        <p:nvPicPr>
          <p:cNvPr id="2351" name="Google Shape;2351;p305"/>
          <p:cNvPicPr preferRelativeResize="0"/>
          <p:nvPr/>
        </p:nvPicPr>
        <p:blipFill>
          <a:blip r:embed="rId3">
            <a:alphaModFix/>
          </a:blip>
          <a:stretch>
            <a:fillRect/>
          </a:stretch>
        </p:blipFill>
        <p:spPr>
          <a:xfrm>
            <a:off x="0" y="0"/>
            <a:ext cx="1466275" cy="730575"/>
          </a:xfrm>
          <a:prstGeom prst="rect">
            <a:avLst/>
          </a:prstGeom>
          <a:noFill/>
          <a:ln>
            <a:noFill/>
          </a:ln>
        </p:spPr>
      </p:pic>
      <p:sp>
        <p:nvSpPr>
          <p:cNvPr id="2352" name="Google Shape;2352;p305"/>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Decay</a:t>
            </a:r>
            <a:endParaRPr b="1"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A </a:t>
            </a:r>
            <a:r>
              <a:rPr b="1" lang="en" sz="1200">
                <a:solidFill>
                  <a:srgbClr val="0000FF"/>
                </a:solidFill>
              </a:rPr>
              <a:t>common practice has been to start with a slightly larger learning rate, and then gradually decay the learning rate</a:t>
            </a:r>
            <a:r>
              <a:rPr lang="en" sz="1200">
                <a:solidFill>
                  <a:schemeClr val="dk1"/>
                </a:solidFill>
              </a:rPr>
              <a:t>. The </a:t>
            </a:r>
            <a:r>
              <a:rPr lang="en" sz="1200" u="sng">
                <a:solidFill>
                  <a:schemeClr val="dk1"/>
                </a:solidFill>
              </a:rPr>
              <a:t>larger learning rate would at first explore different local optima to converge on</a:t>
            </a:r>
            <a:r>
              <a:rPr lang="en" sz="1200">
                <a:solidFill>
                  <a:schemeClr val="dk1"/>
                </a:solidFill>
              </a:rPr>
              <a:t> and make some initial deep swings into the respective local optimas.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The rate of convergence and minimizing the loss function on the initial updates can be used to hone in on the best (good) local optima. From that point, then the learning rate is gradually decayed. As the</a:t>
            </a:r>
            <a:r>
              <a:rPr lang="en" sz="1200" u="sng">
                <a:solidFill>
                  <a:schemeClr val="dk1"/>
                </a:solidFill>
              </a:rPr>
              <a:t> learning rate decays, swings out of the good local optima are prevented and the steadily decreasing learning rate will tune the convergence to approach the minimal point</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457200" lvl="0" marL="914400" rtl="0" algn="l">
              <a:lnSpc>
                <a:spcPct val="115000"/>
              </a:lnSpc>
              <a:spcBef>
                <a:spcPts val="0"/>
              </a:spcBef>
              <a:spcAft>
                <a:spcPts val="0"/>
              </a:spcAft>
              <a:buNone/>
            </a:pPr>
            <a:r>
              <a:rPr b="1" lang="en" sz="1200">
                <a:solidFill>
                  <a:srgbClr val="38761D"/>
                </a:solidFill>
              </a:rPr>
              <a:t>albeit, the smaller and smaller learning rate will increase training time. </a:t>
            </a:r>
            <a:endParaRPr b="1" sz="1200">
              <a:solidFill>
                <a:srgbClr val="38761D"/>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Below is a basic formula of how decay is added to the calculation of updating the weights, where on each update, the learning rate is reduced by the decay amount.</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2353" name="Google Shape;2353;p305"/>
          <p:cNvGraphicFramePr/>
          <p:nvPr/>
        </p:nvGraphicFramePr>
        <p:xfrm>
          <a:off x="505550" y="4329638"/>
          <a:ext cx="3000000" cy="3000000"/>
        </p:xfrm>
        <a:graphic>
          <a:graphicData uri="http://schemas.openxmlformats.org/drawingml/2006/table">
            <a:tbl>
              <a:tblPr>
                <a:noFill/>
                <a:tableStyleId>{B919AB72-B1D8-40D2-A9E9-02AD8994AEB8}</a:tableStyleId>
              </a:tblPr>
              <a:tblGrid>
                <a:gridCol w="7862400"/>
              </a:tblGrid>
              <a:tr h="293925">
                <a:tc>
                  <a:txBody>
                    <a:bodyPr>
                      <a:noAutofit/>
                    </a:bodyPr>
                    <a:lstStyle/>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weight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learning_rate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gradient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learning_rate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decay</a:t>
                      </a:r>
                      <a:endParaRPr sz="1000">
                        <a:solidFill>
                          <a:schemeClr val="dk1"/>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2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57" name="Shape 2357"/>
        <p:cNvGrpSpPr/>
        <p:nvPr/>
      </p:nvGrpSpPr>
      <p:grpSpPr>
        <a:xfrm>
          <a:off x="0" y="0"/>
          <a:ext cx="0" cy="0"/>
          <a:chOff x="0" y="0"/>
          <a:chExt cx="0" cy="0"/>
        </a:xfrm>
      </p:grpSpPr>
      <p:sp>
        <p:nvSpPr>
          <p:cNvPr id="2358" name="Google Shape;2358;p306"/>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Hyperparameter Tuning - Learning Rate</a:t>
            </a:r>
            <a:endParaRPr>
              <a:solidFill>
                <a:srgbClr val="38761D"/>
              </a:solidFill>
            </a:endParaRPr>
          </a:p>
        </p:txBody>
      </p:sp>
      <p:pic>
        <p:nvPicPr>
          <p:cNvPr id="2359" name="Google Shape;2359;p306"/>
          <p:cNvPicPr preferRelativeResize="0"/>
          <p:nvPr/>
        </p:nvPicPr>
        <p:blipFill>
          <a:blip r:embed="rId3">
            <a:alphaModFix/>
          </a:blip>
          <a:stretch>
            <a:fillRect/>
          </a:stretch>
        </p:blipFill>
        <p:spPr>
          <a:xfrm>
            <a:off x="0" y="0"/>
            <a:ext cx="1466275" cy="730575"/>
          </a:xfrm>
          <a:prstGeom prst="rect">
            <a:avLst/>
          </a:prstGeom>
          <a:noFill/>
          <a:ln>
            <a:noFill/>
          </a:ln>
        </p:spPr>
      </p:pic>
      <p:sp>
        <p:nvSpPr>
          <p:cNvPr id="2360" name="Google Shape;2360;p306"/>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Momentum</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Another practice is to accelerate or decelerate the rate of change based on prior changes. If we have large jumps in convergence, we risk jumping out of the local optima, so we may want to decelerate the learning rate; while if we have small to no changes in convergence, we may want to accelerate the learning rate to hop over a saddle point. Typically values for momentum range from 0.5 to 0.99.</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2361" name="Google Shape;2361;p306"/>
          <p:cNvGraphicFramePr/>
          <p:nvPr/>
        </p:nvGraphicFramePr>
        <p:xfrm>
          <a:off x="505550" y="2571738"/>
          <a:ext cx="3000000" cy="3000000"/>
        </p:xfrm>
        <a:graphic>
          <a:graphicData uri="http://schemas.openxmlformats.org/drawingml/2006/table">
            <a:tbl>
              <a:tblPr>
                <a:noFill/>
                <a:tableStyleId>{B919AB72-B1D8-40D2-A9E9-02AD8994AEB8}</a:tableStyleId>
              </a:tblPr>
              <a:tblGrid>
                <a:gridCol w="7862400"/>
              </a:tblGrid>
              <a:tr h="293925">
                <a:tc>
                  <a:txBody>
                    <a:bodyPr>
                      <a:noAutofit/>
                    </a:bodyPr>
                    <a:lstStyle/>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velocity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momentum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velocity</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learning_rate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gradient</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weight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velocity</a:t>
                      </a:r>
                      <a:endParaRPr sz="1000">
                        <a:solidFill>
                          <a:schemeClr val="dk1"/>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2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65" name="Shape 2365"/>
        <p:cNvGrpSpPr/>
        <p:nvPr/>
      </p:nvGrpSpPr>
      <p:grpSpPr>
        <a:xfrm>
          <a:off x="0" y="0"/>
          <a:ext cx="0" cy="0"/>
          <a:chOff x="0" y="0"/>
          <a:chExt cx="0" cy="0"/>
        </a:xfrm>
      </p:grpSpPr>
      <p:sp>
        <p:nvSpPr>
          <p:cNvPr id="2366" name="Google Shape;2366;p307"/>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Hyperparameter Tuning - Optimizers</a:t>
            </a:r>
            <a:endParaRPr>
              <a:solidFill>
                <a:srgbClr val="38761D"/>
              </a:solidFill>
            </a:endParaRPr>
          </a:p>
        </p:txBody>
      </p:sp>
      <p:pic>
        <p:nvPicPr>
          <p:cNvPr id="2367" name="Google Shape;2367;p307"/>
          <p:cNvPicPr preferRelativeResize="0"/>
          <p:nvPr/>
        </p:nvPicPr>
        <p:blipFill>
          <a:blip r:embed="rId3">
            <a:alphaModFix/>
          </a:blip>
          <a:stretch>
            <a:fillRect/>
          </a:stretch>
        </p:blipFill>
        <p:spPr>
          <a:xfrm>
            <a:off x="0" y="0"/>
            <a:ext cx="1466275" cy="730575"/>
          </a:xfrm>
          <a:prstGeom prst="rect">
            <a:avLst/>
          </a:prstGeom>
          <a:noFill/>
          <a:ln>
            <a:noFill/>
          </a:ln>
        </p:spPr>
      </p:pic>
      <p:sp>
        <p:nvSpPr>
          <p:cNvPr id="2368" name="Google Shape;2368;p307"/>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Optimizers</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For Keras, these learning rate algorithms are specified when the optimizer is defined for minimizing the loss function.</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2369" name="Google Shape;2369;p307"/>
          <p:cNvGraphicFramePr/>
          <p:nvPr/>
        </p:nvGraphicFramePr>
        <p:xfrm>
          <a:off x="505550" y="1733763"/>
          <a:ext cx="3000000" cy="3000000"/>
        </p:xfrm>
        <a:graphic>
          <a:graphicData uri="http://schemas.openxmlformats.org/drawingml/2006/table">
            <a:tbl>
              <a:tblPr>
                <a:noFill/>
                <a:tableStyleId>{B919AB72-B1D8-40D2-A9E9-02AD8994AEB8}</a:tableStyleId>
              </a:tblPr>
              <a:tblGrid>
                <a:gridCol w="7862400"/>
              </a:tblGrid>
              <a:tr h="293925">
                <a:tc>
                  <a:txBody>
                    <a:bodyPr>
                      <a:noAutofit/>
                    </a:bodyPr>
                    <a:lstStyle/>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keras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optimizers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instantiate an optimizer</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optimizer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optimizers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RMSprop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lr</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0.001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rho</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0.9</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epsilon</a:t>
                      </a:r>
                      <a:r>
                        <a:rPr lang="en" sz="1000">
                          <a:solidFill>
                            <a:srgbClr val="616161"/>
                          </a:solidFill>
                          <a:latin typeface="Consolas"/>
                          <a:ea typeface="Consolas"/>
                          <a:cs typeface="Consolas"/>
                          <a:sym typeface="Consolas"/>
                        </a:rPr>
                        <a:t>=</a:t>
                      </a:r>
                      <a:r>
                        <a:rPr lang="en" sz="1000">
                          <a:solidFill>
                            <a:srgbClr val="9C27B0"/>
                          </a:solidFill>
                          <a:latin typeface="Consolas"/>
                          <a:ea typeface="Consolas"/>
                          <a:cs typeface="Consolas"/>
                          <a:sym typeface="Consolas"/>
                        </a:rPr>
                        <a:t>None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decay</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0.0</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compile the model, specifying the loss function and optimizer</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highlight>
                            <a:srgbClr val="FFFFFF"/>
                          </a:highlight>
                          <a:latin typeface="Consolas"/>
                          <a:ea typeface="Consolas"/>
                          <a:cs typeface="Consolas"/>
                          <a:sym typeface="Consolas"/>
                        </a:rPr>
                        <a:t>model</a:t>
                      </a:r>
                      <a:r>
                        <a:rPr lang="en" sz="1000">
                          <a:solidFill>
                            <a:srgbClr val="616161"/>
                          </a:solidFill>
                          <a:highlight>
                            <a:srgbClr val="FFFFFF"/>
                          </a:highlight>
                          <a:latin typeface="Consolas"/>
                          <a:ea typeface="Consolas"/>
                          <a:cs typeface="Consolas"/>
                          <a:sym typeface="Consolas"/>
                        </a:rPr>
                        <a:t>.</a:t>
                      </a:r>
                      <a:r>
                        <a:rPr lang="en" sz="1000">
                          <a:solidFill>
                            <a:schemeClr val="dk1"/>
                          </a:solidFill>
                          <a:highlight>
                            <a:srgbClr val="FFFFFF"/>
                          </a:highlight>
                          <a:latin typeface="Consolas"/>
                          <a:ea typeface="Consolas"/>
                          <a:cs typeface="Consolas"/>
                          <a:sym typeface="Consolas"/>
                        </a:rPr>
                        <a:t>compile</a:t>
                      </a:r>
                      <a:r>
                        <a:rPr lang="en" sz="1000">
                          <a:solidFill>
                            <a:srgbClr val="616161"/>
                          </a:solidFill>
                          <a:highlight>
                            <a:srgbClr val="FFFFFF"/>
                          </a:highlight>
                          <a:latin typeface="Consolas"/>
                          <a:ea typeface="Consolas"/>
                          <a:cs typeface="Consolas"/>
                          <a:sym typeface="Consolas"/>
                        </a:rPr>
                        <a:t>(</a:t>
                      </a:r>
                      <a:r>
                        <a:rPr lang="en" sz="1000">
                          <a:solidFill>
                            <a:schemeClr val="dk1"/>
                          </a:solidFill>
                          <a:highlight>
                            <a:srgbClr val="FFFFFF"/>
                          </a:highlight>
                          <a:latin typeface="Consolas"/>
                          <a:ea typeface="Consolas"/>
                          <a:cs typeface="Consolas"/>
                          <a:sym typeface="Consolas"/>
                        </a:rPr>
                        <a:t>loss</a:t>
                      </a:r>
                      <a:r>
                        <a:rPr lang="en" sz="1000">
                          <a:solidFill>
                            <a:srgbClr val="616161"/>
                          </a:solidFill>
                          <a:highlight>
                            <a:srgbClr val="FFFFFF"/>
                          </a:highlight>
                          <a:latin typeface="Consolas"/>
                          <a:ea typeface="Consolas"/>
                          <a:cs typeface="Consolas"/>
                          <a:sym typeface="Consolas"/>
                        </a:rPr>
                        <a:t>=</a:t>
                      </a:r>
                      <a:r>
                        <a:rPr lang="en" sz="1000">
                          <a:solidFill>
                            <a:srgbClr val="0F9D58"/>
                          </a:solidFill>
                          <a:latin typeface="Consolas"/>
                          <a:ea typeface="Consolas"/>
                          <a:cs typeface="Consolas"/>
                          <a:sym typeface="Consolas"/>
                        </a:rPr>
                        <a:t>'mean_squared_error'</a:t>
                      </a:r>
                      <a:r>
                        <a:rPr lang="en" sz="1000">
                          <a:solidFill>
                            <a:srgbClr val="616161"/>
                          </a:solidFill>
                          <a:highlight>
                            <a:srgbClr val="FFFFFF"/>
                          </a:highlight>
                          <a:latin typeface="Consolas"/>
                          <a:ea typeface="Consolas"/>
                          <a:cs typeface="Consolas"/>
                          <a:sym typeface="Consolas"/>
                        </a:rPr>
                        <a:t>,</a:t>
                      </a:r>
                      <a:r>
                        <a:rPr lang="en" sz="1000">
                          <a:solidFill>
                            <a:schemeClr val="dk1"/>
                          </a:solidFill>
                          <a:highlight>
                            <a:srgbClr val="FFFFFF"/>
                          </a:highlight>
                          <a:latin typeface="Consolas"/>
                          <a:ea typeface="Consolas"/>
                          <a:cs typeface="Consolas"/>
                          <a:sym typeface="Consolas"/>
                        </a:rPr>
                        <a:t> optimizer</a:t>
                      </a:r>
                      <a:r>
                        <a:rPr lang="en" sz="1000">
                          <a:solidFill>
                            <a:srgbClr val="616161"/>
                          </a:solidFill>
                          <a:highlight>
                            <a:srgbClr val="FFFFFF"/>
                          </a:highlight>
                          <a:latin typeface="Consolas"/>
                          <a:ea typeface="Consolas"/>
                          <a:cs typeface="Consolas"/>
                          <a:sym typeface="Consolas"/>
                        </a:rPr>
                        <a:t>=</a:t>
                      </a:r>
                      <a:r>
                        <a:rPr lang="en" sz="1000">
                          <a:solidFill>
                            <a:schemeClr val="dk1"/>
                          </a:solidFill>
                          <a:highlight>
                            <a:srgbClr val="FFFFFF"/>
                          </a:highlight>
                          <a:latin typeface="Consolas"/>
                          <a:ea typeface="Consolas"/>
                          <a:cs typeface="Consolas"/>
                          <a:sym typeface="Consolas"/>
                        </a:rPr>
                        <a:t>optimizer</a:t>
                      </a:r>
                      <a:r>
                        <a:rPr lang="en" sz="1000">
                          <a:solidFill>
                            <a:srgbClr val="616161"/>
                          </a:solidFill>
                          <a:highlight>
                            <a:srgbClr val="FFFFFF"/>
                          </a:highlight>
                          <a:latin typeface="Consolas"/>
                          <a:ea typeface="Consolas"/>
                          <a:cs typeface="Consolas"/>
                          <a:sym typeface="Consolas"/>
                        </a:rPr>
                        <a:t>)</a:t>
                      </a:r>
                      <a:endParaRPr sz="1000">
                        <a:solidFill>
                          <a:schemeClr val="dk1"/>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2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73" name="Shape 2373"/>
        <p:cNvGrpSpPr/>
        <p:nvPr/>
      </p:nvGrpSpPr>
      <p:grpSpPr>
        <a:xfrm>
          <a:off x="0" y="0"/>
          <a:ext cx="0" cy="0"/>
          <a:chOff x="0" y="0"/>
          <a:chExt cx="0" cy="0"/>
        </a:xfrm>
      </p:grpSpPr>
      <p:sp>
        <p:nvSpPr>
          <p:cNvPr id="2374" name="Google Shape;2374;p308"/>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Hyperparameter Tuning - Feeding</a:t>
            </a:r>
            <a:endParaRPr>
              <a:solidFill>
                <a:srgbClr val="38761D"/>
              </a:solidFill>
            </a:endParaRPr>
          </a:p>
        </p:txBody>
      </p:sp>
      <p:pic>
        <p:nvPicPr>
          <p:cNvPr id="2375" name="Google Shape;2375;p308"/>
          <p:cNvPicPr preferRelativeResize="0"/>
          <p:nvPr/>
        </p:nvPicPr>
        <p:blipFill>
          <a:blip r:embed="rId3">
            <a:alphaModFix/>
          </a:blip>
          <a:stretch>
            <a:fillRect/>
          </a:stretch>
        </p:blipFill>
        <p:spPr>
          <a:xfrm>
            <a:off x="0" y="0"/>
            <a:ext cx="1466275" cy="730575"/>
          </a:xfrm>
          <a:prstGeom prst="rect">
            <a:avLst/>
          </a:prstGeom>
          <a:noFill/>
          <a:ln>
            <a:noFill/>
          </a:ln>
        </p:spPr>
      </p:pic>
      <p:sp>
        <p:nvSpPr>
          <p:cNvPr id="2376" name="Google Shape;2376;p308"/>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Training Feeders</a:t>
            </a:r>
            <a:endParaRPr b="1" sz="1200">
              <a:solidFill>
                <a:srgbClr val="666666"/>
              </a:solidFill>
            </a:endParaRPr>
          </a:p>
          <a:p>
            <a:pPr indent="0" lvl="0" marL="0" rtl="0" algn="l">
              <a:lnSpc>
                <a:spcPct val="115000"/>
              </a:lnSpc>
              <a:spcBef>
                <a:spcPts val="0"/>
              </a:spcBef>
              <a:spcAft>
                <a:spcPts val="0"/>
              </a:spcAft>
              <a:buNone/>
            </a:pPr>
            <a:br>
              <a:rPr lang="en" sz="1100">
                <a:solidFill>
                  <a:schemeClr val="dk1"/>
                </a:solidFill>
              </a:rPr>
            </a:br>
            <a:r>
              <a:rPr lang="en" sz="1200">
                <a:solidFill>
                  <a:schemeClr val="dk1"/>
                </a:solidFill>
              </a:rPr>
              <a:t>To train a neural network, the </a:t>
            </a:r>
            <a:r>
              <a:rPr lang="en" sz="1200" u="sng">
                <a:solidFill>
                  <a:schemeClr val="dk1"/>
                </a:solidFill>
              </a:rPr>
              <a:t>training data is fed through the neural network in a forward pass</a:t>
            </a:r>
            <a:r>
              <a:rPr lang="en" sz="1200">
                <a:solidFill>
                  <a:schemeClr val="dk1"/>
                </a:solidFill>
              </a:rPr>
              <a:t> either as individual samples (stochastic), batches (mini-batch) or an epoch (batch) at a time, </a:t>
            </a:r>
            <a:r>
              <a:rPr lang="en" sz="1200" u="sng">
                <a:solidFill>
                  <a:schemeClr val="dk1"/>
                </a:solidFill>
              </a:rPr>
              <a:t>followed by a backward propagation pass to update the parameters of the model</a:t>
            </a:r>
            <a:r>
              <a:rPr lang="en" sz="1200">
                <a:solidFill>
                  <a:schemeClr val="dk1"/>
                </a:solidFill>
              </a:rPr>
              <a:t>.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b="1" lang="en" sz="1200">
                <a:solidFill>
                  <a:srgbClr val="0000FF"/>
                </a:solidFill>
              </a:rPr>
              <a:t>This process is referred to as feeding the neural network</a:t>
            </a:r>
            <a:r>
              <a:rPr lang="en" sz="1200">
                <a:solidFill>
                  <a:schemeClr val="dk1"/>
                </a:solidFill>
              </a:rPr>
              <a:t>, and the mechanisms for feeding the neural network are called feeders.</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2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80" name="Shape 2380"/>
        <p:cNvGrpSpPr/>
        <p:nvPr/>
      </p:nvGrpSpPr>
      <p:grpSpPr>
        <a:xfrm>
          <a:off x="0" y="0"/>
          <a:ext cx="0" cy="0"/>
          <a:chOff x="0" y="0"/>
          <a:chExt cx="0" cy="0"/>
        </a:xfrm>
      </p:grpSpPr>
      <p:sp>
        <p:nvSpPr>
          <p:cNvPr id="2381" name="Google Shape;2381;p309"/>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Feeders - In-Memory</a:t>
            </a:r>
            <a:endParaRPr>
              <a:solidFill>
                <a:srgbClr val="38761D"/>
              </a:solidFill>
            </a:endParaRPr>
          </a:p>
        </p:txBody>
      </p:sp>
      <p:pic>
        <p:nvPicPr>
          <p:cNvPr id="2382" name="Google Shape;2382;p309"/>
          <p:cNvPicPr preferRelativeResize="0"/>
          <p:nvPr/>
        </p:nvPicPr>
        <p:blipFill>
          <a:blip r:embed="rId3">
            <a:alphaModFix/>
          </a:blip>
          <a:stretch>
            <a:fillRect/>
          </a:stretch>
        </p:blipFill>
        <p:spPr>
          <a:xfrm>
            <a:off x="0" y="0"/>
            <a:ext cx="1466275" cy="730575"/>
          </a:xfrm>
          <a:prstGeom prst="rect">
            <a:avLst/>
          </a:prstGeom>
          <a:noFill/>
          <a:ln>
            <a:noFill/>
          </a:ln>
        </p:spPr>
      </p:pic>
      <p:sp>
        <p:nvSpPr>
          <p:cNvPr id="2383" name="Google Shape;2383;p309"/>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In-Memory Feeder</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rPr lang="en" sz="1200">
                <a:solidFill>
                  <a:schemeClr val="dk1"/>
                </a:solidFill>
              </a:rPr>
              <a:t>The </a:t>
            </a:r>
            <a:r>
              <a:rPr b="1" lang="en" sz="1200">
                <a:solidFill>
                  <a:srgbClr val="0000FF"/>
                </a:solidFill>
              </a:rPr>
              <a:t>most efficient (fastest) way to feed a neural network for training is to use an in-memory feeder</a:t>
            </a:r>
            <a:r>
              <a:rPr lang="en" sz="1200">
                <a:solidFill>
                  <a:schemeClr val="dk1"/>
                </a:solidFill>
              </a:rPr>
              <a:t>. Typically, the preprocessed image data is stored as a contiguous region of memory. The feeder uses an indirect index to each preprocessed image in memory, by which the feeder can randomly shuffle, draw batches, and do transforms without moving memory.</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pic>
        <p:nvPicPr>
          <p:cNvPr id="2384" name="Google Shape;2384;p309"/>
          <p:cNvPicPr preferRelativeResize="0"/>
          <p:nvPr/>
        </p:nvPicPr>
        <p:blipFill>
          <a:blip r:embed="rId4">
            <a:alphaModFix/>
          </a:blip>
          <a:stretch>
            <a:fillRect/>
          </a:stretch>
        </p:blipFill>
        <p:spPr>
          <a:xfrm>
            <a:off x="2049900" y="2131000"/>
            <a:ext cx="5943600" cy="1133475"/>
          </a:xfrm>
          <a:prstGeom prst="rect">
            <a:avLst/>
          </a:prstGeom>
          <a:noFill/>
          <a:ln>
            <a:noFill/>
          </a:ln>
        </p:spPr>
      </p:pic>
      <p:graphicFrame>
        <p:nvGraphicFramePr>
          <p:cNvPr id="2385" name="Google Shape;2385;p309"/>
          <p:cNvGraphicFramePr/>
          <p:nvPr/>
        </p:nvGraphicFramePr>
        <p:xfrm>
          <a:off x="505550" y="3563838"/>
          <a:ext cx="3000000" cy="3000000"/>
        </p:xfrm>
        <a:graphic>
          <a:graphicData uri="http://schemas.openxmlformats.org/drawingml/2006/table">
            <a:tbl>
              <a:tblPr>
                <a:noFill/>
                <a:tableStyleId>{B919AB72-B1D8-40D2-A9E9-02AD8994AEB8}</a:tableStyleId>
              </a:tblPr>
              <a:tblGrid>
                <a:gridCol w="7862400"/>
              </a:tblGrid>
              <a:tr h="293925">
                <a:tc>
                  <a:txBody>
                    <a:bodyPr>
                      <a:noAutofit/>
                    </a:bodyPr>
                    <a:lstStyle/>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batch_size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32 </a:t>
                      </a:r>
                      <a:r>
                        <a:rPr lang="en" sz="1000">
                          <a:solidFill>
                            <a:srgbClr val="455A64"/>
                          </a:solidFill>
                          <a:latin typeface="Consolas"/>
                          <a:ea typeface="Consolas"/>
                          <a:cs typeface="Consolas"/>
                          <a:sym typeface="Consolas"/>
                        </a:rPr>
                        <a:t># the mini-batch size</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epochs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10 </a:t>
                      </a:r>
                      <a:r>
                        <a:rPr lang="en" sz="1000">
                          <a:solidFill>
                            <a:srgbClr val="455A64"/>
                          </a:solidFill>
                          <a:latin typeface="Consolas"/>
                          <a:ea typeface="Consolas"/>
                          <a:cs typeface="Consolas"/>
                          <a:sym typeface="Consolas"/>
                        </a:rPr>
                        <a:t># the number of epochs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once the model is compiled and the image data has been preprocessed,</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the fit method will start training the model, where x_train and y_train</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are the preprocessed image data and one-hot encoded labels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fit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x_train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y_train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batch_size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batch_size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epochs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epochs</a:t>
                      </a:r>
                      <a:r>
                        <a:rPr lang="en" sz="1000">
                          <a:solidFill>
                            <a:srgbClr val="616161"/>
                          </a:solidFill>
                          <a:latin typeface="Consolas"/>
                          <a:ea typeface="Consolas"/>
                          <a:cs typeface="Consolas"/>
                          <a:sym typeface="Consolas"/>
                        </a:rPr>
                        <a:t>)</a:t>
                      </a:r>
                      <a:endParaRPr sz="1000">
                        <a:solidFill>
                          <a:srgbClr val="9C27B0"/>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2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89" name="Shape 2389"/>
        <p:cNvGrpSpPr/>
        <p:nvPr/>
      </p:nvGrpSpPr>
      <p:grpSpPr>
        <a:xfrm>
          <a:off x="0" y="0"/>
          <a:ext cx="0" cy="0"/>
          <a:chOff x="0" y="0"/>
          <a:chExt cx="0" cy="0"/>
        </a:xfrm>
      </p:grpSpPr>
      <p:sp>
        <p:nvSpPr>
          <p:cNvPr id="2390" name="Google Shape;2390;p310"/>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Feeders - In-Memory</a:t>
            </a:r>
            <a:endParaRPr>
              <a:solidFill>
                <a:srgbClr val="38761D"/>
              </a:solidFill>
            </a:endParaRPr>
          </a:p>
        </p:txBody>
      </p:sp>
      <p:pic>
        <p:nvPicPr>
          <p:cNvPr id="2391" name="Google Shape;2391;p310"/>
          <p:cNvPicPr preferRelativeResize="0"/>
          <p:nvPr/>
        </p:nvPicPr>
        <p:blipFill>
          <a:blip r:embed="rId3">
            <a:alphaModFix/>
          </a:blip>
          <a:stretch>
            <a:fillRect/>
          </a:stretch>
        </p:blipFill>
        <p:spPr>
          <a:xfrm>
            <a:off x="0" y="0"/>
            <a:ext cx="1466275" cy="730575"/>
          </a:xfrm>
          <a:prstGeom prst="rect">
            <a:avLst/>
          </a:prstGeom>
          <a:noFill/>
          <a:ln>
            <a:noFill/>
          </a:ln>
        </p:spPr>
      </p:pic>
      <p:sp>
        <p:nvSpPr>
          <p:cNvPr id="2392" name="Google Shape;2392;p310"/>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In-Memory Generator Feeder</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rPr lang="en" sz="1200">
                <a:solidFill>
                  <a:schemeClr val="dk1"/>
                </a:solidFill>
              </a:rPr>
              <a:t>The </a:t>
            </a:r>
            <a:r>
              <a:rPr lang="en" sz="1200">
                <a:solidFill>
                  <a:srgbClr val="0D904F"/>
                </a:solidFill>
                <a:latin typeface="Consolas"/>
                <a:ea typeface="Consolas"/>
                <a:cs typeface="Consolas"/>
                <a:sym typeface="Consolas"/>
              </a:rPr>
              <a:t>fit_generator()</a:t>
            </a:r>
            <a:r>
              <a:rPr lang="en" sz="1200">
                <a:solidFill>
                  <a:schemeClr val="dk1"/>
                </a:solidFill>
              </a:rPr>
              <a:t> method is similar to the </a:t>
            </a:r>
            <a:r>
              <a:rPr lang="en" sz="1200">
                <a:solidFill>
                  <a:srgbClr val="0D904F"/>
                </a:solidFill>
                <a:latin typeface="Consolas"/>
                <a:ea typeface="Consolas"/>
                <a:cs typeface="Consolas"/>
                <a:sym typeface="Consolas"/>
              </a:rPr>
              <a:t>fit()</a:t>
            </a:r>
            <a:r>
              <a:rPr lang="en" sz="1200">
                <a:solidFill>
                  <a:schemeClr val="dk1"/>
                </a:solidFill>
              </a:rPr>
              <a:t> method, but </a:t>
            </a:r>
            <a:r>
              <a:rPr b="1" lang="en" sz="1200">
                <a:solidFill>
                  <a:srgbClr val="0000FF"/>
                </a:solidFill>
              </a:rPr>
              <a:t>uses a generator,</a:t>
            </a:r>
            <a:r>
              <a:rPr lang="en" sz="1200">
                <a:solidFill>
                  <a:schemeClr val="dk1"/>
                </a:solidFill>
              </a:rPr>
              <a:t> which is constructed with the </a:t>
            </a:r>
            <a:r>
              <a:rPr lang="en" sz="1200">
                <a:solidFill>
                  <a:srgbClr val="0D904F"/>
                </a:solidFill>
                <a:latin typeface="Consolas"/>
                <a:ea typeface="Consolas"/>
                <a:cs typeface="Consolas"/>
                <a:sym typeface="Consolas"/>
              </a:rPr>
              <a:t>ImageDataGenerator</a:t>
            </a:r>
            <a:r>
              <a:rPr lang="en" sz="1200">
                <a:solidFill>
                  <a:schemeClr val="dk1"/>
                </a:solidFill>
              </a:rPr>
              <a:t> class. This generator enables image augmentation, where augmented images are generated on-the-fly as the neural network is being fed.  The </a:t>
            </a:r>
            <a:r>
              <a:rPr lang="en" sz="1200">
                <a:solidFill>
                  <a:srgbClr val="0D904F"/>
                </a:solidFill>
                <a:latin typeface="Consolas"/>
                <a:ea typeface="Consolas"/>
                <a:cs typeface="Consolas"/>
                <a:sym typeface="Consolas"/>
              </a:rPr>
              <a:t>flow()</a:t>
            </a:r>
            <a:r>
              <a:rPr lang="en" sz="1200">
                <a:solidFill>
                  <a:schemeClr val="dk1"/>
                </a:solidFill>
              </a:rPr>
              <a:t> method of the</a:t>
            </a:r>
            <a:r>
              <a:rPr b="1" lang="en" sz="1200">
                <a:solidFill>
                  <a:srgbClr val="0000FF"/>
                </a:solidFill>
              </a:rPr>
              <a:t> data generator then constructs mini-batches which consist of a combination of the original images and augmented versions</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2393" name="Google Shape;2393;p310"/>
          <p:cNvGraphicFramePr/>
          <p:nvPr/>
        </p:nvGraphicFramePr>
        <p:xfrm>
          <a:off x="505550" y="2379113"/>
          <a:ext cx="3000000" cy="3000000"/>
        </p:xfrm>
        <a:graphic>
          <a:graphicData uri="http://schemas.openxmlformats.org/drawingml/2006/table">
            <a:tbl>
              <a:tblPr>
                <a:noFill/>
                <a:tableStyleId>{B919AB72-B1D8-40D2-A9E9-02AD8994AEB8}</a:tableStyleId>
              </a:tblPr>
              <a:tblGrid>
                <a:gridCol w="7862400"/>
              </a:tblGrid>
              <a:tr h="293925">
                <a:tc>
                  <a:txBody>
                    <a:bodyPr>
                      <a:noAutofit/>
                    </a:bodyPr>
                    <a:lstStyle/>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randomly rotate images +/- 20 degrees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datagen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ImageDataGenerator</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rotation_range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20</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train the model using the flow() method of the generator to create mini-batches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fit_generator</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datagen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flow</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x_train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y_train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batch_size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epochs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10</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2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97" name="Shape 2397"/>
        <p:cNvGrpSpPr/>
        <p:nvPr/>
      </p:nvGrpSpPr>
      <p:grpSpPr>
        <a:xfrm>
          <a:off x="0" y="0"/>
          <a:ext cx="0" cy="0"/>
          <a:chOff x="0" y="0"/>
          <a:chExt cx="0" cy="0"/>
        </a:xfrm>
      </p:grpSpPr>
      <p:sp>
        <p:nvSpPr>
          <p:cNvPr id="2398" name="Google Shape;2398;p311"/>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Feeders - On-Disk</a:t>
            </a:r>
            <a:endParaRPr>
              <a:solidFill>
                <a:srgbClr val="38761D"/>
              </a:solidFill>
            </a:endParaRPr>
          </a:p>
        </p:txBody>
      </p:sp>
      <p:pic>
        <p:nvPicPr>
          <p:cNvPr id="2399" name="Google Shape;2399;p311"/>
          <p:cNvPicPr preferRelativeResize="0"/>
          <p:nvPr/>
        </p:nvPicPr>
        <p:blipFill>
          <a:blip r:embed="rId3">
            <a:alphaModFix/>
          </a:blip>
          <a:stretch>
            <a:fillRect/>
          </a:stretch>
        </p:blipFill>
        <p:spPr>
          <a:xfrm>
            <a:off x="0" y="0"/>
            <a:ext cx="1466275" cy="730575"/>
          </a:xfrm>
          <a:prstGeom prst="rect">
            <a:avLst/>
          </a:prstGeom>
          <a:noFill/>
          <a:ln>
            <a:noFill/>
          </a:ln>
        </p:spPr>
      </p:pic>
      <p:sp>
        <p:nvSpPr>
          <p:cNvPr id="2400" name="Google Shape;2400;p311"/>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On-Disk</a:t>
            </a:r>
            <a:r>
              <a:rPr b="1" lang="en" sz="1200">
                <a:solidFill>
                  <a:schemeClr val="dk1"/>
                </a:solidFill>
              </a:rPr>
              <a:t> Generator Feeder</a:t>
            </a:r>
            <a:endParaRPr i="1" sz="1200">
              <a:solidFill>
                <a:schemeClr val="dk1"/>
              </a:solidFill>
            </a:endParaRPr>
          </a:p>
          <a:p>
            <a:pPr indent="0" lvl="0" marL="0" rtl="0" algn="l">
              <a:lnSpc>
                <a:spcPct val="115000"/>
              </a:lnSpc>
              <a:spcBef>
                <a:spcPts val="0"/>
              </a:spcBef>
              <a:spcAft>
                <a:spcPts val="0"/>
              </a:spcAft>
              <a:buNone/>
            </a:pPr>
            <a:br>
              <a:rPr lang="en" sz="1200">
                <a:solidFill>
                  <a:schemeClr val="dk1"/>
                </a:solidFill>
              </a:rPr>
            </a:br>
            <a:r>
              <a:rPr lang="en" sz="1200" u="sng">
                <a:solidFill>
                  <a:schemeClr val="dk1"/>
                </a:solidFill>
              </a:rPr>
              <a:t>If your memory resources are not sufficient to hold the entire preprocessed dataset in memory</a:t>
            </a:r>
            <a:r>
              <a:rPr lang="en" sz="1200">
                <a:solidFill>
                  <a:schemeClr val="dk1"/>
                </a:solidFill>
              </a:rPr>
              <a:t>, then you will need to </a:t>
            </a:r>
            <a:r>
              <a:rPr b="1" lang="en" sz="1200">
                <a:solidFill>
                  <a:srgbClr val="0000FF"/>
                </a:solidFill>
              </a:rPr>
              <a:t>continuously feed the neural network by drawing batches from the on-disk storage </a:t>
            </a:r>
            <a:r>
              <a:rPr lang="en" sz="1200">
                <a:solidFill>
                  <a:schemeClr val="dk1"/>
                </a:solidFill>
              </a:rPr>
              <a:t>of the preprocessed (or original) image data.</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b="1" lang="en" sz="1200">
                <a:solidFill>
                  <a:srgbClr val="38761D"/>
                </a:solidFill>
              </a:rPr>
              <a:t>The drawback is that for each mini-batch, the generator must re-read the preprocessed (or original) data from the disk.</a:t>
            </a:r>
            <a:endParaRPr b="1" sz="1200">
              <a:solidFill>
                <a:srgbClr val="38761D"/>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In the code below, we first create a generator using the </a:t>
            </a:r>
            <a:r>
              <a:rPr lang="en" sz="1200">
                <a:solidFill>
                  <a:srgbClr val="0D904F"/>
                </a:solidFill>
                <a:latin typeface="Consolas"/>
                <a:ea typeface="Consolas"/>
                <a:cs typeface="Consolas"/>
                <a:sym typeface="Consolas"/>
              </a:rPr>
              <a:t>ImageDataGenerator</a:t>
            </a:r>
            <a:r>
              <a:rPr lang="en" sz="1200">
                <a:solidFill>
                  <a:schemeClr val="dk1"/>
                </a:solidFill>
              </a:rPr>
              <a:t> class, which we will use in conjunction with the </a:t>
            </a:r>
            <a:r>
              <a:rPr lang="en" sz="1200">
                <a:solidFill>
                  <a:srgbClr val="0D904F"/>
                </a:solidFill>
                <a:latin typeface="Consolas"/>
                <a:ea typeface="Consolas"/>
                <a:cs typeface="Consolas"/>
                <a:sym typeface="Consolas"/>
              </a:rPr>
              <a:t>flow_from_directory()</a:t>
            </a:r>
            <a:r>
              <a:rPr lang="en" sz="1200">
                <a:solidFill>
                  <a:schemeClr val="dk1"/>
                </a:solidFill>
              </a:rPr>
              <a:t> method.</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2401" name="Google Shape;2401;p311"/>
          <p:cNvGraphicFramePr/>
          <p:nvPr/>
        </p:nvGraphicFramePr>
        <p:xfrm>
          <a:off x="505550" y="3602388"/>
          <a:ext cx="3000000" cy="3000000"/>
        </p:xfrm>
        <a:graphic>
          <a:graphicData uri="http://schemas.openxmlformats.org/drawingml/2006/table">
            <a:tbl>
              <a:tblPr>
                <a:noFill/>
                <a:tableStyleId>{B919AB72-B1D8-40D2-A9E9-02AD8994AEB8}</a:tableStyleId>
              </a:tblPr>
              <a:tblGrid>
                <a:gridCol w="7862400"/>
              </a:tblGrid>
              <a:tr h="293925">
                <a:tc>
                  <a:txBody>
                    <a:bodyPr>
                      <a:noAutofit/>
                    </a:bodyPr>
                    <a:lstStyle/>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normalize the pixel data (rescale) as its read from memory, and</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randomly rotate images +/- 20 degrees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datagen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ImageDataGenerator</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rescale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255.</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rotation_range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20</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train the model using the flow_from_directory() method</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fit_generator</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datagen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flow_from_directory</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'dataset'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target_size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128</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128</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batch_size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epochs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10</a:t>
                      </a:r>
                      <a:r>
                        <a:rPr lang="en" sz="1000">
                          <a:solidFill>
                            <a:srgbClr val="616161"/>
                          </a:solidFill>
                          <a:latin typeface="Consolas"/>
                          <a:ea typeface="Consolas"/>
                          <a:cs typeface="Consolas"/>
                          <a:sym typeface="Consolas"/>
                        </a:rPr>
                        <a:t>)</a:t>
                      </a:r>
                      <a:endParaRPr sz="1000">
                        <a:solidFill>
                          <a:srgbClr val="455A64"/>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 name="Shape 69"/>
        <p:cNvGrpSpPr/>
        <p:nvPr/>
      </p:nvGrpSpPr>
      <p:grpSpPr>
        <a:xfrm>
          <a:off x="0" y="0"/>
          <a:ext cx="0" cy="0"/>
          <a:chOff x="0" y="0"/>
          <a:chExt cx="0" cy="0"/>
        </a:xfrm>
      </p:grpSpPr>
      <p:sp>
        <p:nvSpPr>
          <p:cNvPr id="70" name="Google Shape;70;p15"/>
          <p:cNvSpPr txBox="1"/>
          <p:nvPr>
            <p:ph idx="1" type="subTitle"/>
          </p:nvPr>
        </p:nvSpPr>
        <p:spPr>
          <a:xfrm>
            <a:off x="13495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Computer Vision Workshop - 2019</a:t>
            </a:r>
            <a:endParaRPr>
              <a:solidFill>
                <a:srgbClr val="38761D"/>
              </a:solidFill>
            </a:endParaRPr>
          </a:p>
        </p:txBody>
      </p:sp>
      <p:pic>
        <p:nvPicPr>
          <p:cNvPr id="71" name="Google Shape;71;p15"/>
          <p:cNvPicPr preferRelativeResize="0"/>
          <p:nvPr/>
        </p:nvPicPr>
        <p:blipFill>
          <a:blip r:embed="rId3">
            <a:alphaModFix/>
          </a:blip>
          <a:stretch>
            <a:fillRect/>
          </a:stretch>
        </p:blipFill>
        <p:spPr>
          <a:xfrm>
            <a:off x="0" y="0"/>
            <a:ext cx="1466275" cy="730575"/>
          </a:xfrm>
          <a:prstGeom prst="rect">
            <a:avLst/>
          </a:prstGeom>
          <a:noFill/>
          <a:ln>
            <a:noFill/>
          </a:ln>
        </p:spPr>
      </p:pic>
      <p:sp>
        <p:nvSpPr>
          <p:cNvPr id="72" name="Google Shape;72;p15"/>
          <p:cNvSpPr txBox="1"/>
          <p:nvPr/>
        </p:nvSpPr>
        <p:spPr>
          <a:xfrm>
            <a:off x="824850" y="1307950"/>
            <a:ext cx="7070100" cy="17439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rPr lang="en" sz="2400"/>
              <a:t>Session 1 : Models</a:t>
            </a:r>
            <a:endParaRPr sz="2400"/>
          </a:p>
          <a:p>
            <a:pPr indent="0" lvl="0" marL="457200" rtl="0" algn="l">
              <a:spcBef>
                <a:spcPts val="0"/>
              </a:spcBef>
              <a:spcAft>
                <a:spcPts val="0"/>
              </a:spcAft>
              <a:buNone/>
            </a:pPr>
            <a:r>
              <a:t/>
            </a:r>
            <a:endParaRPr sz="2400"/>
          </a:p>
          <a:p>
            <a:pPr indent="0" lvl="0" marL="457200" rtl="0" algn="l">
              <a:spcBef>
                <a:spcPts val="0"/>
              </a:spcBef>
              <a:spcAft>
                <a:spcPts val="0"/>
              </a:spcAft>
              <a:buNone/>
            </a:pPr>
            <a:r>
              <a:rPr lang="en" sz="2400"/>
              <a:t>Session 2 : Data Engineering</a:t>
            </a:r>
            <a:endParaRPr sz="2400"/>
          </a:p>
          <a:p>
            <a:pPr indent="0" lvl="0" marL="457200" rtl="0" algn="l">
              <a:spcBef>
                <a:spcPts val="0"/>
              </a:spcBef>
              <a:spcAft>
                <a:spcPts val="0"/>
              </a:spcAft>
              <a:buNone/>
            </a:pPr>
            <a:r>
              <a:t/>
            </a:r>
            <a:endParaRPr sz="2400"/>
          </a:p>
          <a:p>
            <a:pPr indent="0" lvl="0" marL="457200" rtl="0" algn="l">
              <a:spcBef>
                <a:spcPts val="0"/>
              </a:spcBef>
              <a:spcAft>
                <a:spcPts val="0"/>
              </a:spcAft>
              <a:buNone/>
            </a:pPr>
            <a:r>
              <a:rPr lang="en" sz="2400"/>
              <a:t>Session 3 : Training &amp; Deployment</a:t>
            </a:r>
            <a:endParaRPr sz="2400"/>
          </a:p>
          <a:p>
            <a:pPr indent="0" lvl="0" marL="457200" rtl="0" algn="l">
              <a:spcBef>
                <a:spcPts val="0"/>
              </a:spcBef>
              <a:spcAft>
                <a:spcPts val="0"/>
              </a:spcAft>
              <a:buNone/>
            </a:pPr>
            <a:r>
              <a:t/>
            </a:r>
            <a:endParaRPr sz="2400"/>
          </a:p>
          <a:p>
            <a:pPr indent="0" lvl="0" marL="457200" rtl="0" algn="l">
              <a:spcBef>
                <a:spcPts val="0"/>
              </a:spcBef>
              <a:spcAft>
                <a:spcPts val="0"/>
              </a:spcAft>
              <a:buNone/>
            </a:pPr>
            <a:r>
              <a:rPr i="1" lang="en"/>
              <a:t>Each session is approximately 2 hrs, consisting of:</a:t>
            </a:r>
            <a:endParaRPr i="1"/>
          </a:p>
          <a:p>
            <a:pPr indent="0" lvl="0" marL="457200" rtl="0" algn="l">
              <a:spcBef>
                <a:spcPts val="0"/>
              </a:spcBef>
              <a:spcAft>
                <a:spcPts val="0"/>
              </a:spcAft>
              <a:buNone/>
            </a:pPr>
            <a:r>
              <a:t/>
            </a:r>
            <a:endParaRPr i="1"/>
          </a:p>
          <a:p>
            <a:pPr indent="-317500" lvl="0" marL="914400" rtl="0" algn="l">
              <a:spcBef>
                <a:spcPts val="0"/>
              </a:spcBef>
              <a:spcAft>
                <a:spcPts val="0"/>
              </a:spcAft>
              <a:buSzPts val="1400"/>
              <a:buChar char="-"/>
            </a:pPr>
            <a:r>
              <a:rPr lang="en"/>
              <a:t>1 hr and 15 minute presentation and code-follow</a:t>
            </a:r>
            <a:endParaRPr/>
          </a:p>
          <a:p>
            <a:pPr indent="-317500" lvl="0" marL="914400" rtl="0" algn="l">
              <a:spcBef>
                <a:spcPts val="0"/>
              </a:spcBef>
              <a:spcAft>
                <a:spcPts val="0"/>
              </a:spcAft>
              <a:buSzPts val="1400"/>
              <a:buChar char="-"/>
            </a:pPr>
            <a:r>
              <a:rPr lang="en"/>
              <a:t>20 minute post Q&amp;A and Exercises</a:t>
            </a:r>
            <a:endParaRPr/>
          </a:p>
          <a:p>
            <a:pPr indent="-317500" lvl="0" marL="914400" rtl="0" algn="l">
              <a:spcBef>
                <a:spcPts val="0"/>
              </a:spcBef>
              <a:spcAft>
                <a:spcPts val="0"/>
              </a:spcAft>
              <a:buSzPts val="1400"/>
              <a:buChar char="-"/>
            </a:pPr>
            <a:r>
              <a:rPr lang="en"/>
              <a:t>10 minute break / network</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4" name="Shape 274"/>
        <p:cNvGrpSpPr/>
        <p:nvPr/>
      </p:nvGrpSpPr>
      <p:grpSpPr>
        <a:xfrm>
          <a:off x="0" y="0"/>
          <a:ext cx="0" cy="0"/>
          <a:chOff x="0" y="0"/>
          <a:chExt cx="0" cy="0"/>
        </a:xfrm>
      </p:grpSpPr>
      <p:sp>
        <p:nvSpPr>
          <p:cNvPr id="275" name="Google Shape;275;p42"/>
          <p:cNvSpPr txBox="1"/>
          <p:nvPr>
            <p:ph idx="1" type="subTitle"/>
          </p:nvPr>
        </p:nvSpPr>
        <p:spPr>
          <a:xfrm>
            <a:off x="6826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Neural Networks - Loss Function</a:t>
            </a:r>
            <a:endParaRPr>
              <a:solidFill>
                <a:srgbClr val="38761D"/>
              </a:solidFill>
            </a:endParaRPr>
          </a:p>
        </p:txBody>
      </p:sp>
      <p:pic>
        <p:nvPicPr>
          <p:cNvPr id="276" name="Google Shape;276;p42"/>
          <p:cNvPicPr preferRelativeResize="0"/>
          <p:nvPr/>
        </p:nvPicPr>
        <p:blipFill>
          <a:blip r:embed="rId3">
            <a:alphaModFix/>
          </a:blip>
          <a:stretch>
            <a:fillRect/>
          </a:stretch>
        </p:blipFill>
        <p:spPr>
          <a:xfrm>
            <a:off x="0" y="0"/>
            <a:ext cx="1466275" cy="730575"/>
          </a:xfrm>
          <a:prstGeom prst="rect">
            <a:avLst/>
          </a:prstGeom>
          <a:noFill/>
          <a:ln>
            <a:noFill/>
          </a:ln>
        </p:spPr>
      </p:pic>
      <p:sp>
        <p:nvSpPr>
          <p:cNvPr id="277" name="Google Shape;277;p42"/>
          <p:cNvSpPr txBox="1"/>
          <p:nvPr/>
        </p:nvSpPr>
        <p:spPr>
          <a:xfrm>
            <a:off x="824850" y="730575"/>
            <a:ext cx="7070100" cy="4302900"/>
          </a:xfrm>
          <a:prstGeom prst="rect">
            <a:avLst/>
          </a:prstGeom>
          <a:noFill/>
          <a:ln>
            <a:noFill/>
          </a:ln>
        </p:spPr>
        <p:txBody>
          <a:bodyPr anchorCtr="0" anchor="t" bIns="91425" lIns="91425" spcFirstLastPara="1" rIns="91425" wrap="square" tIns="91425">
            <a:noAutofit/>
          </a:bodyPr>
          <a:lstStyle/>
          <a:p>
            <a:pPr indent="0" lvl="0" marL="0" rtl="0" algn="ctr">
              <a:spcBef>
                <a:spcPts val="1100"/>
              </a:spcBef>
              <a:spcAft>
                <a:spcPts val="0"/>
              </a:spcAft>
              <a:buNone/>
            </a:pPr>
            <a:r>
              <a:rPr b="1" lang="en" sz="1200">
                <a:solidFill>
                  <a:schemeClr val="dk1"/>
                </a:solidFill>
                <a:highlight>
                  <a:srgbClr val="FFFFFF"/>
                </a:highlight>
              </a:rPr>
              <a:t>Calculating the Loss</a:t>
            </a:r>
            <a:endParaRPr b="1" sz="1200">
              <a:solidFill>
                <a:schemeClr val="dk1"/>
              </a:solidFill>
              <a:highlight>
                <a:srgbClr val="FFFFFF"/>
              </a:highlight>
            </a:endParaRPr>
          </a:p>
          <a:p>
            <a:pPr indent="0" lvl="0" marL="0" rtl="0" algn="l">
              <a:lnSpc>
                <a:spcPct val="115000"/>
              </a:lnSpc>
              <a:spcBef>
                <a:spcPts val="1100"/>
              </a:spcBef>
              <a:spcAft>
                <a:spcPts val="0"/>
              </a:spcAft>
              <a:buNone/>
            </a:pPr>
            <a:r>
              <a:rPr lang="en" sz="1200">
                <a:solidFill>
                  <a:schemeClr val="dk1"/>
                </a:solidFill>
                <a:highlight>
                  <a:srgbClr val="FFFFFF"/>
                </a:highlight>
              </a:rPr>
              <a:t>The calculation of the error is called a </a:t>
            </a:r>
            <a:r>
              <a:rPr i="1" lang="en" sz="1200">
                <a:solidFill>
                  <a:schemeClr val="dk1"/>
                </a:solidFill>
                <a:highlight>
                  <a:srgbClr val="FFFFFF"/>
                </a:highlight>
              </a:rPr>
              <a:t>loss</a:t>
            </a:r>
            <a:r>
              <a:rPr lang="en" sz="1200">
                <a:solidFill>
                  <a:schemeClr val="dk1"/>
                </a:solidFill>
                <a:highlight>
                  <a:srgbClr val="FFFFFF"/>
                </a:highlight>
              </a:rPr>
              <a:t>. It can be calculated in many different ways. Since we designed our neural network to be a </a:t>
            </a:r>
            <a:r>
              <a:rPr i="1" lang="en" sz="1200">
                <a:solidFill>
                  <a:schemeClr val="dk1"/>
                </a:solidFill>
                <a:highlight>
                  <a:srgbClr val="FFFFFF"/>
                </a:highlight>
              </a:rPr>
              <a:t>regresser</a:t>
            </a:r>
            <a:r>
              <a:rPr lang="en" sz="1200">
                <a:solidFill>
                  <a:schemeClr val="dk1"/>
                </a:solidFill>
                <a:highlight>
                  <a:srgbClr val="FFFFFF"/>
                </a:highlight>
              </a:rPr>
              <a:t>, we want to use a loss function that is best suited for a </a:t>
            </a:r>
            <a:r>
              <a:rPr i="1" lang="en" sz="1200">
                <a:solidFill>
                  <a:schemeClr val="dk1"/>
                </a:solidFill>
                <a:highlight>
                  <a:srgbClr val="FFFFFF"/>
                </a:highlight>
              </a:rPr>
              <a:t>regresser</a:t>
            </a:r>
            <a:r>
              <a:rPr lang="en" sz="1200">
                <a:solidFill>
                  <a:schemeClr val="dk1"/>
                </a:solidFill>
                <a:highlight>
                  <a:srgbClr val="FFFFFF"/>
                </a:highlight>
              </a:rPr>
              <a:t>. Generally, for this type of neural network, the </a:t>
            </a:r>
            <a:r>
              <a:rPr i="1" lang="en" sz="1200">
                <a:solidFill>
                  <a:schemeClr val="dk1"/>
                </a:solidFill>
                <a:highlight>
                  <a:srgbClr val="FFFFFF"/>
                </a:highlight>
              </a:rPr>
              <a:t>Mean Square Error </a:t>
            </a:r>
            <a:r>
              <a:rPr lang="en" sz="1200">
                <a:solidFill>
                  <a:schemeClr val="dk1"/>
                </a:solidFill>
                <a:highlight>
                  <a:srgbClr val="FFFFFF"/>
                </a:highlight>
              </a:rPr>
              <a:t>method of calculating a loss is used. </a:t>
            </a:r>
            <a:r>
              <a:rPr b="1" lang="en" sz="1200">
                <a:solidFill>
                  <a:schemeClr val="dk1"/>
                </a:solidFill>
                <a:highlight>
                  <a:srgbClr val="FFFFFF"/>
                </a:highlight>
              </a:rPr>
              <a:t>The </a:t>
            </a:r>
            <a:r>
              <a:rPr b="1" lang="en" sz="1200">
                <a:solidFill>
                  <a:schemeClr val="dk1"/>
                </a:solidFill>
                <a:highlight>
                  <a:srgbClr val="EFF0F1"/>
                </a:highlight>
              </a:rPr>
              <a:t>compile()</a:t>
            </a:r>
            <a:r>
              <a:rPr b="1" lang="en" sz="1200">
                <a:solidFill>
                  <a:schemeClr val="dk1"/>
                </a:solidFill>
                <a:highlight>
                  <a:srgbClr val="FFFFFF"/>
                </a:highlight>
              </a:rPr>
              <a:t> method takes a (keyword) parameter </a:t>
            </a:r>
            <a:r>
              <a:rPr b="1" lang="en" sz="1200">
                <a:solidFill>
                  <a:schemeClr val="dk1"/>
                </a:solidFill>
                <a:highlight>
                  <a:srgbClr val="EFF0F1"/>
                </a:highlight>
              </a:rPr>
              <a:t>loss</a:t>
            </a:r>
            <a:r>
              <a:rPr lang="en" sz="1200">
                <a:solidFill>
                  <a:schemeClr val="dk1"/>
                </a:solidFill>
                <a:highlight>
                  <a:srgbClr val="FFFFFF"/>
                </a:highlight>
              </a:rPr>
              <a:t> where we can specify how we want to calculate it. We are going to pass it the value</a:t>
            </a:r>
            <a:r>
              <a:rPr b="1" lang="en" sz="1200">
                <a:solidFill>
                  <a:srgbClr val="0000FF"/>
                </a:solidFill>
                <a:highlight>
                  <a:srgbClr val="FFFFFF"/>
                </a:highlight>
              </a:rPr>
              <a:t> </a:t>
            </a:r>
            <a:r>
              <a:rPr b="1" lang="en" sz="1200">
                <a:solidFill>
                  <a:srgbClr val="0000FF"/>
                </a:solidFill>
                <a:highlight>
                  <a:srgbClr val="EFF0F1"/>
                </a:highlight>
              </a:rPr>
              <a:t>'mse'</a:t>
            </a:r>
            <a:r>
              <a:rPr b="1" lang="en" sz="1200">
                <a:solidFill>
                  <a:srgbClr val="0000FF"/>
                </a:solidFill>
                <a:highlight>
                  <a:srgbClr val="FFFFFF"/>
                </a:highlight>
              </a:rPr>
              <a:t> for </a:t>
            </a:r>
            <a:r>
              <a:rPr b="1" lang="en" sz="1200">
                <a:solidFill>
                  <a:srgbClr val="0000FF"/>
                </a:solidFill>
                <a:highlight>
                  <a:srgbClr val="EFF0F1"/>
                </a:highlight>
              </a:rPr>
              <a:t>Mean Square Error</a:t>
            </a:r>
            <a:r>
              <a:rPr lang="en" sz="1200">
                <a:solidFill>
                  <a:schemeClr val="dk1"/>
                </a:solidFill>
                <a:highlight>
                  <a:srgbClr val="FFFFFF"/>
                </a:highlight>
              </a:rPr>
              <a:t>.</a:t>
            </a:r>
            <a:endParaRPr sz="1200">
              <a:solidFill>
                <a:schemeClr val="dk1"/>
              </a:solidFill>
              <a:highlight>
                <a:srgbClr val="FFFFFF"/>
              </a:highlight>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a:p>
            <a:pPr indent="0" lvl="0" marL="0" rtl="0" algn="l">
              <a:lnSpc>
                <a:spcPct val="115000"/>
              </a:lnSpc>
              <a:spcBef>
                <a:spcPts val="1100"/>
              </a:spcBef>
              <a:spcAft>
                <a:spcPts val="0"/>
              </a:spcAft>
              <a:buNone/>
            </a:pPr>
            <a:r>
              <a:t/>
            </a:r>
            <a:endParaRPr b="1" sz="1200">
              <a:solidFill>
                <a:schemeClr val="dk1"/>
              </a:solidFill>
              <a:highlight>
                <a:srgbClr val="FFFFFF"/>
              </a:highlight>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ctr">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p:txBody>
      </p:sp>
    </p:spTree>
  </p:cSld>
  <p:clrMapOvr>
    <a:masterClrMapping/>
  </p:clrMapOvr>
</p:sld>
</file>

<file path=ppt/slides/slide3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05" name="Shape 2405"/>
        <p:cNvGrpSpPr/>
        <p:nvPr/>
      </p:nvGrpSpPr>
      <p:grpSpPr>
        <a:xfrm>
          <a:off x="0" y="0"/>
          <a:ext cx="0" cy="0"/>
          <a:chOff x="0" y="0"/>
          <a:chExt cx="0" cy="0"/>
        </a:xfrm>
      </p:grpSpPr>
      <p:sp>
        <p:nvSpPr>
          <p:cNvPr id="2406" name="Google Shape;2406;p312"/>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Feeders - Hybrid</a:t>
            </a:r>
            <a:endParaRPr>
              <a:solidFill>
                <a:srgbClr val="38761D"/>
              </a:solidFill>
            </a:endParaRPr>
          </a:p>
        </p:txBody>
      </p:sp>
      <p:pic>
        <p:nvPicPr>
          <p:cNvPr id="2407" name="Google Shape;2407;p312"/>
          <p:cNvPicPr preferRelativeResize="0"/>
          <p:nvPr/>
        </p:nvPicPr>
        <p:blipFill>
          <a:blip r:embed="rId3">
            <a:alphaModFix/>
          </a:blip>
          <a:stretch>
            <a:fillRect/>
          </a:stretch>
        </p:blipFill>
        <p:spPr>
          <a:xfrm>
            <a:off x="0" y="0"/>
            <a:ext cx="1466275" cy="730575"/>
          </a:xfrm>
          <a:prstGeom prst="rect">
            <a:avLst/>
          </a:prstGeom>
          <a:noFill/>
          <a:ln>
            <a:noFill/>
          </a:ln>
        </p:spPr>
      </p:pic>
      <p:sp>
        <p:nvSpPr>
          <p:cNvPr id="2408" name="Google Shape;2408;p312"/>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Hybrid: Mix In-Memory and On-disk</a:t>
            </a:r>
            <a:endParaRPr i="1" sz="11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i="1" sz="1100">
              <a:solidFill>
                <a:schemeClr val="dk1"/>
              </a:solidFill>
            </a:endParaRPr>
          </a:p>
          <a:p>
            <a:pPr indent="0" lvl="0" marL="0" rtl="0" algn="l">
              <a:lnSpc>
                <a:spcPct val="115000"/>
              </a:lnSpc>
              <a:spcBef>
                <a:spcPts val="0"/>
              </a:spcBef>
              <a:spcAft>
                <a:spcPts val="0"/>
              </a:spcAft>
              <a:buNone/>
            </a:pPr>
            <a:r>
              <a:rPr lang="en" sz="1200" u="sng">
                <a:solidFill>
                  <a:schemeClr val="dk1"/>
                </a:solidFill>
              </a:rPr>
              <a:t>Continuously re-reading each image from on-disk is the least efficient method to feed the neural network for training</a:t>
            </a:r>
            <a:r>
              <a:rPr lang="en" sz="1200">
                <a:solidFill>
                  <a:schemeClr val="dk1"/>
                </a:solidFill>
              </a:rPr>
              <a:t>.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One can consider using a hybrid approach. What we do in a </a:t>
            </a:r>
            <a:r>
              <a:rPr b="1" lang="en" sz="1200">
                <a:solidFill>
                  <a:srgbClr val="0000FF"/>
                </a:solidFill>
              </a:rPr>
              <a:t>hybrid feeding is:</a:t>
            </a:r>
            <a:endParaRPr b="1" sz="1200">
              <a:solidFill>
                <a:srgbClr val="0000FF"/>
              </a:solidFill>
            </a:endParaRPr>
          </a:p>
          <a:p>
            <a:pPr indent="0" lvl="0" marL="0" rtl="0" algn="l">
              <a:lnSpc>
                <a:spcPct val="115000"/>
              </a:lnSpc>
              <a:spcBef>
                <a:spcPts val="0"/>
              </a:spcBef>
              <a:spcAft>
                <a:spcPts val="0"/>
              </a:spcAft>
              <a:buNone/>
            </a:pPr>
            <a:r>
              <a:t/>
            </a:r>
            <a:endParaRPr b="1" sz="1200">
              <a:solidFill>
                <a:srgbClr val="0000FF"/>
              </a:solidFill>
            </a:endParaRPr>
          </a:p>
          <a:p>
            <a:pPr indent="-304800" lvl="0" marL="457200" rtl="0" algn="l">
              <a:lnSpc>
                <a:spcPct val="115000"/>
              </a:lnSpc>
              <a:spcBef>
                <a:spcPts val="0"/>
              </a:spcBef>
              <a:spcAft>
                <a:spcPts val="0"/>
              </a:spcAft>
              <a:buClr>
                <a:srgbClr val="0000FF"/>
              </a:buClr>
              <a:buSzPts val="1200"/>
              <a:buChar char="●"/>
            </a:pPr>
            <a:r>
              <a:rPr b="1" lang="en" sz="1200">
                <a:solidFill>
                  <a:srgbClr val="0000FF"/>
                </a:solidFill>
              </a:rPr>
              <a:t>Take a large segment of the preprocessed data (8BG for example) at a time, which has been stratified.</a:t>
            </a:r>
            <a:endParaRPr b="1" sz="1200">
              <a:solidFill>
                <a:srgbClr val="0000FF"/>
              </a:solidFill>
            </a:endParaRPr>
          </a:p>
          <a:p>
            <a:pPr indent="0" lvl="0" marL="457200" rtl="0" algn="l">
              <a:lnSpc>
                <a:spcPct val="115000"/>
              </a:lnSpc>
              <a:spcBef>
                <a:spcPts val="0"/>
              </a:spcBef>
              <a:spcAft>
                <a:spcPts val="0"/>
              </a:spcAft>
              <a:buNone/>
            </a:pPr>
            <a:r>
              <a:t/>
            </a:r>
            <a:endParaRPr b="1" sz="1200">
              <a:solidFill>
                <a:srgbClr val="0000FF"/>
              </a:solidFill>
            </a:endParaRPr>
          </a:p>
          <a:p>
            <a:pPr indent="-304800" lvl="0" marL="457200" rtl="0" algn="l">
              <a:lnSpc>
                <a:spcPct val="115000"/>
              </a:lnSpc>
              <a:spcBef>
                <a:spcPts val="0"/>
              </a:spcBef>
              <a:spcAft>
                <a:spcPts val="0"/>
              </a:spcAft>
              <a:buClr>
                <a:srgbClr val="0000FF"/>
              </a:buClr>
              <a:buSzPts val="1200"/>
              <a:buChar char="●"/>
            </a:pPr>
            <a:r>
              <a:rPr b="1" lang="en" sz="1200">
                <a:solidFill>
                  <a:srgbClr val="0000FF"/>
                </a:solidFill>
              </a:rPr>
              <a:t>Repeatedly feed the same segment to the neural network as epochs. </a:t>
            </a:r>
            <a:endParaRPr b="1" sz="1200">
              <a:solidFill>
                <a:srgbClr val="0000FF"/>
              </a:solidFill>
            </a:endParaRPr>
          </a:p>
          <a:p>
            <a:pPr indent="0" lvl="0" marL="457200" rtl="0" algn="l">
              <a:lnSpc>
                <a:spcPct val="115000"/>
              </a:lnSpc>
              <a:spcBef>
                <a:spcPts val="0"/>
              </a:spcBef>
              <a:spcAft>
                <a:spcPts val="0"/>
              </a:spcAft>
              <a:buNone/>
            </a:pPr>
            <a:r>
              <a:t/>
            </a:r>
            <a:endParaRPr b="1" sz="1200">
              <a:solidFill>
                <a:srgbClr val="0000FF"/>
              </a:solidFill>
            </a:endParaRPr>
          </a:p>
          <a:p>
            <a:pPr indent="-304800" lvl="0" marL="457200" rtl="0" algn="l">
              <a:lnSpc>
                <a:spcPct val="115000"/>
              </a:lnSpc>
              <a:spcBef>
                <a:spcPts val="0"/>
              </a:spcBef>
              <a:spcAft>
                <a:spcPts val="0"/>
              </a:spcAft>
              <a:buClr>
                <a:srgbClr val="0000FF"/>
              </a:buClr>
              <a:buSzPts val="1200"/>
              <a:buChar char="●"/>
            </a:pPr>
            <a:r>
              <a:rPr b="1" lang="en" sz="1200">
                <a:solidFill>
                  <a:srgbClr val="0000FF"/>
                </a:solidFill>
              </a:rPr>
              <a:t>Each time, we do image augmentation such that each epoch is a unique sampling distribution of the entire preprocessed image dataset. </a:t>
            </a:r>
            <a:endParaRPr b="1" sz="1200" u="sng">
              <a:solidFill>
                <a:srgbClr val="0000FF"/>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3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12" name="Shape 2412"/>
        <p:cNvGrpSpPr/>
        <p:nvPr/>
      </p:nvGrpSpPr>
      <p:grpSpPr>
        <a:xfrm>
          <a:off x="0" y="0"/>
          <a:ext cx="0" cy="0"/>
          <a:chOff x="0" y="0"/>
          <a:chExt cx="0" cy="0"/>
        </a:xfrm>
      </p:grpSpPr>
      <p:sp>
        <p:nvSpPr>
          <p:cNvPr id="2413" name="Google Shape;2413;p313"/>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Feeders - Hybrid</a:t>
            </a:r>
            <a:endParaRPr>
              <a:solidFill>
                <a:srgbClr val="38761D"/>
              </a:solidFill>
            </a:endParaRPr>
          </a:p>
        </p:txBody>
      </p:sp>
      <p:pic>
        <p:nvPicPr>
          <p:cNvPr id="2414" name="Google Shape;2414;p313"/>
          <p:cNvPicPr preferRelativeResize="0"/>
          <p:nvPr/>
        </p:nvPicPr>
        <p:blipFill>
          <a:blip r:embed="rId3">
            <a:alphaModFix/>
          </a:blip>
          <a:stretch>
            <a:fillRect/>
          </a:stretch>
        </p:blipFill>
        <p:spPr>
          <a:xfrm>
            <a:off x="0" y="0"/>
            <a:ext cx="1466275" cy="730575"/>
          </a:xfrm>
          <a:prstGeom prst="rect">
            <a:avLst/>
          </a:prstGeom>
          <a:noFill/>
          <a:ln>
            <a:noFill/>
          </a:ln>
        </p:spPr>
      </p:pic>
      <p:sp>
        <p:nvSpPr>
          <p:cNvPr id="2415" name="Google Shape;2415;p313"/>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Hybrid: Mix In-Memory and On-disk</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Below is a description of the </a:t>
            </a:r>
            <a:r>
              <a:rPr lang="en" sz="1200" u="sng">
                <a:solidFill>
                  <a:schemeClr val="dk1"/>
                </a:solidFill>
              </a:rPr>
              <a:t>steps to do a hybrid in-memory/on-disk feeding</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304800" lvl="0" marL="457200" rtl="0" algn="l">
              <a:lnSpc>
                <a:spcPct val="115000"/>
              </a:lnSpc>
              <a:spcBef>
                <a:spcPts val="0"/>
              </a:spcBef>
              <a:spcAft>
                <a:spcPts val="0"/>
              </a:spcAft>
              <a:buClr>
                <a:schemeClr val="dk1"/>
              </a:buClr>
              <a:buSzPts val="1200"/>
              <a:buAutoNum type="arabicPeriod"/>
            </a:pPr>
            <a:r>
              <a:rPr lang="en" sz="1200" u="sng">
                <a:solidFill>
                  <a:schemeClr val="dk1"/>
                </a:solidFill>
              </a:rPr>
              <a:t>Create a stratified index</a:t>
            </a:r>
            <a:r>
              <a:rPr lang="en" sz="1200">
                <a:solidFill>
                  <a:schemeClr val="dk1"/>
                </a:solidFill>
              </a:rPr>
              <a:t> to the preprocessed image data on disk.</a:t>
            </a:r>
            <a:endParaRPr sz="12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304800" lvl="0" marL="457200" rtl="0" algn="l">
              <a:lnSpc>
                <a:spcPct val="115000"/>
              </a:lnSpc>
              <a:spcBef>
                <a:spcPts val="0"/>
              </a:spcBef>
              <a:spcAft>
                <a:spcPts val="0"/>
              </a:spcAft>
              <a:buClr>
                <a:schemeClr val="dk1"/>
              </a:buClr>
              <a:buSzPts val="1200"/>
              <a:buAutoNum type="arabicPeriod"/>
            </a:pPr>
            <a:r>
              <a:rPr lang="en" sz="1200" u="sng">
                <a:solidFill>
                  <a:schemeClr val="dk1"/>
                </a:solidFill>
              </a:rPr>
              <a:t>Partition the stratified index</a:t>
            </a:r>
            <a:r>
              <a:rPr lang="en" sz="1200">
                <a:solidFill>
                  <a:schemeClr val="dk1"/>
                </a:solidFill>
              </a:rPr>
              <a:t> into partitions based on the available memory to hold a segment in memory.</a:t>
            </a:r>
            <a:endParaRPr sz="12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304800" lvl="0" marL="457200" rtl="0" algn="l">
              <a:lnSpc>
                <a:spcPct val="115000"/>
              </a:lnSpc>
              <a:spcBef>
                <a:spcPts val="0"/>
              </a:spcBef>
              <a:spcAft>
                <a:spcPts val="0"/>
              </a:spcAft>
              <a:buClr>
                <a:schemeClr val="dk1"/>
              </a:buClr>
              <a:buSzPts val="1200"/>
              <a:buAutoNum type="arabicPeriod"/>
            </a:pPr>
            <a:r>
              <a:rPr lang="en" sz="1200">
                <a:solidFill>
                  <a:schemeClr val="dk1"/>
                </a:solidFill>
              </a:rPr>
              <a:t>For each segment:</a:t>
            </a:r>
            <a:endParaRPr sz="1200">
              <a:solidFill>
                <a:schemeClr val="dk1"/>
              </a:solidFill>
            </a:endParaRPr>
          </a:p>
          <a:p>
            <a:pPr indent="-304800" lvl="1" marL="914400" rtl="0" algn="l">
              <a:lnSpc>
                <a:spcPct val="115000"/>
              </a:lnSpc>
              <a:spcBef>
                <a:spcPts val="0"/>
              </a:spcBef>
              <a:spcAft>
                <a:spcPts val="0"/>
              </a:spcAft>
              <a:buClr>
                <a:schemeClr val="dk1"/>
              </a:buClr>
              <a:buSzPts val="1200"/>
              <a:buAutoNum type="alphaLcPeriod"/>
            </a:pPr>
            <a:r>
              <a:rPr lang="en" sz="1200">
                <a:solidFill>
                  <a:schemeClr val="dk1"/>
                </a:solidFill>
              </a:rPr>
              <a:t>Repeat for a specified number of epochs</a:t>
            </a:r>
            <a:endParaRPr sz="1200">
              <a:solidFill>
                <a:schemeClr val="dk1"/>
              </a:solidFill>
            </a:endParaRPr>
          </a:p>
          <a:p>
            <a:pPr indent="-304800" lvl="2" marL="1371600" rtl="0" algn="l">
              <a:lnSpc>
                <a:spcPct val="115000"/>
              </a:lnSpc>
              <a:spcBef>
                <a:spcPts val="0"/>
              </a:spcBef>
              <a:spcAft>
                <a:spcPts val="0"/>
              </a:spcAft>
              <a:buClr>
                <a:schemeClr val="dk1"/>
              </a:buClr>
              <a:buSzPts val="1200"/>
              <a:buAutoNum type="romanLcPeriod"/>
            </a:pPr>
            <a:r>
              <a:rPr lang="en" sz="1200">
                <a:solidFill>
                  <a:schemeClr val="dk1"/>
                </a:solidFill>
              </a:rPr>
              <a:t>Randomly shuffle the segment per epoch.</a:t>
            </a:r>
            <a:endParaRPr sz="1200">
              <a:solidFill>
                <a:schemeClr val="dk1"/>
              </a:solidFill>
            </a:endParaRPr>
          </a:p>
          <a:p>
            <a:pPr indent="-304800" lvl="2" marL="1371600" rtl="0" algn="l">
              <a:lnSpc>
                <a:spcPct val="115000"/>
              </a:lnSpc>
              <a:spcBef>
                <a:spcPts val="0"/>
              </a:spcBef>
              <a:spcAft>
                <a:spcPts val="0"/>
              </a:spcAft>
              <a:buClr>
                <a:schemeClr val="dk1"/>
              </a:buClr>
              <a:buSzPts val="1200"/>
              <a:buAutoNum type="romanLcPeriod"/>
            </a:pPr>
            <a:r>
              <a:rPr lang="en" sz="1200" u="sng">
                <a:solidFill>
                  <a:schemeClr val="dk1"/>
                </a:solidFill>
              </a:rPr>
              <a:t>Randomly apply image augmentation to create a unique sampling distribution per epoch</a:t>
            </a:r>
            <a:r>
              <a:rPr lang="en" sz="1200">
                <a:solidFill>
                  <a:schemeClr val="dk1"/>
                </a:solidFill>
              </a:rPr>
              <a:t>.</a:t>
            </a:r>
            <a:endParaRPr sz="1200">
              <a:solidFill>
                <a:schemeClr val="dk1"/>
              </a:solidFill>
            </a:endParaRPr>
          </a:p>
          <a:p>
            <a:pPr indent="-304800" lvl="2" marL="1371600" rtl="0" algn="l">
              <a:lnSpc>
                <a:spcPct val="115000"/>
              </a:lnSpc>
              <a:spcBef>
                <a:spcPts val="0"/>
              </a:spcBef>
              <a:spcAft>
                <a:spcPts val="0"/>
              </a:spcAft>
              <a:buClr>
                <a:schemeClr val="dk1"/>
              </a:buClr>
              <a:buSzPts val="1200"/>
              <a:buAutoNum type="romanLcPeriod"/>
            </a:pPr>
            <a:r>
              <a:rPr lang="en" sz="1200">
                <a:solidFill>
                  <a:schemeClr val="dk1"/>
                </a:solidFill>
              </a:rPr>
              <a:t>Feed the mini-batches to the neural network.</a:t>
            </a:r>
            <a:endParaRPr sz="1200">
              <a:solidFill>
                <a:schemeClr val="dk1"/>
              </a:solidFill>
            </a:endParaRPr>
          </a:p>
          <a:p>
            <a:pPr indent="0" lvl="0" marL="0" rtl="0" algn="l">
              <a:lnSpc>
                <a:spcPct val="115000"/>
              </a:lnSpc>
              <a:spcBef>
                <a:spcPts val="0"/>
              </a:spcBef>
              <a:spcAft>
                <a:spcPts val="0"/>
              </a:spcAft>
              <a:buNone/>
            </a:pPr>
            <a:r>
              <a:t/>
            </a:r>
            <a:endParaRPr sz="1200" u="sng">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3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19" name="Shape 2419"/>
        <p:cNvGrpSpPr/>
        <p:nvPr/>
      </p:nvGrpSpPr>
      <p:grpSpPr>
        <a:xfrm>
          <a:off x="0" y="0"/>
          <a:ext cx="0" cy="0"/>
          <a:chOff x="0" y="0"/>
          <a:chExt cx="0" cy="0"/>
        </a:xfrm>
      </p:grpSpPr>
      <p:sp>
        <p:nvSpPr>
          <p:cNvPr id="2420" name="Google Shape;2420;p314"/>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Test Data</a:t>
            </a:r>
            <a:endParaRPr>
              <a:solidFill>
                <a:srgbClr val="38761D"/>
              </a:solidFill>
            </a:endParaRPr>
          </a:p>
        </p:txBody>
      </p:sp>
      <p:pic>
        <p:nvPicPr>
          <p:cNvPr id="2421" name="Google Shape;2421;p314"/>
          <p:cNvPicPr preferRelativeResize="0"/>
          <p:nvPr/>
        </p:nvPicPr>
        <p:blipFill>
          <a:blip r:embed="rId3">
            <a:alphaModFix/>
          </a:blip>
          <a:stretch>
            <a:fillRect/>
          </a:stretch>
        </p:blipFill>
        <p:spPr>
          <a:xfrm>
            <a:off x="0" y="0"/>
            <a:ext cx="1466275" cy="730575"/>
          </a:xfrm>
          <a:prstGeom prst="rect">
            <a:avLst/>
          </a:prstGeom>
          <a:noFill/>
          <a:ln>
            <a:noFill/>
          </a:ln>
        </p:spPr>
      </p:pic>
      <p:sp>
        <p:nvSpPr>
          <p:cNvPr id="2422" name="Google Shape;2422;p314"/>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Test Data</a:t>
            </a:r>
            <a:endParaRPr sz="1200">
              <a:solidFill>
                <a:srgbClr val="666666"/>
              </a:solidFill>
            </a:endParaRPr>
          </a:p>
          <a:p>
            <a:pPr indent="0" lvl="0" marL="0" rtl="0" algn="l">
              <a:lnSpc>
                <a:spcPct val="115000"/>
              </a:lnSpc>
              <a:spcBef>
                <a:spcPts val="0"/>
              </a:spcBef>
              <a:spcAft>
                <a:spcPts val="0"/>
              </a:spcAft>
              <a:buClr>
                <a:schemeClr val="dk1"/>
              </a:buClr>
              <a:buSzPts val="1100"/>
              <a:buFont typeface="Arial"/>
              <a:buNone/>
            </a:pPr>
            <a:br>
              <a:rPr lang="en" sz="1100">
                <a:solidFill>
                  <a:schemeClr val="dk1"/>
                </a:solidFill>
              </a:rPr>
            </a:br>
            <a:r>
              <a:rPr lang="en" sz="1200">
                <a:solidFill>
                  <a:schemeClr val="dk1"/>
                </a:solidFill>
              </a:rPr>
              <a:t>The test data, also known as the hold-out set, is </a:t>
            </a:r>
            <a:r>
              <a:rPr b="1" lang="en" sz="1200">
                <a:solidFill>
                  <a:srgbClr val="0000FF"/>
                </a:solidFill>
              </a:rPr>
              <a:t>the portion of the dataset that was not used in training</a:t>
            </a:r>
            <a:r>
              <a:rPr lang="en" sz="1200">
                <a:solidFill>
                  <a:schemeClr val="dk1"/>
                </a:solidFill>
              </a:rPr>
              <a:t>. These are samples that the </a:t>
            </a:r>
            <a:r>
              <a:rPr b="1" lang="en" sz="1200">
                <a:solidFill>
                  <a:srgbClr val="0000FF"/>
                </a:solidFill>
              </a:rPr>
              <a:t>model never saw during training</a:t>
            </a:r>
            <a:r>
              <a:rPr lang="en" sz="1200">
                <a:solidFill>
                  <a:schemeClr val="dk1"/>
                </a:solidFill>
              </a:rPr>
              <a:t>. Once the model has been trained with the training data, </a:t>
            </a:r>
            <a:r>
              <a:rPr b="1" lang="en" sz="1200">
                <a:solidFill>
                  <a:srgbClr val="0000FF"/>
                </a:solidFill>
              </a:rPr>
              <a:t>a forward pass is made through the trained model (referred to as evaluation) to predict the likely accuracy the model will have when deployed and predicting (inference) on samples it has not seen before</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0" lvl="0" marL="0" rtl="0" algn="l">
              <a:lnSpc>
                <a:spcPct val="115000"/>
              </a:lnSpc>
              <a:spcBef>
                <a:spcPts val="0"/>
              </a:spcBef>
              <a:spcAft>
                <a:spcPts val="0"/>
              </a:spcAft>
              <a:buNone/>
            </a:pPr>
            <a:r>
              <a:rPr lang="en" sz="1200" u="sng">
                <a:solidFill>
                  <a:schemeClr val="dk1"/>
                </a:solidFill>
              </a:rPr>
              <a:t>Generally, the accuracy of the test data is slightly less than that of the training data</a:t>
            </a:r>
            <a:r>
              <a:rPr lang="en" sz="1200">
                <a:solidFill>
                  <a:schemeClr val="dk1"/>
                </a:solidFill>
              </a:rPr>
              <a:t>.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If though there is </a:t>
            </a:r>
            <a:r>
              <a:rPr lang="en" sz="1200" u="sng">
                <a:solidFill>
                  <a:schemeClr val="dk1"/>
                </a:solidFill>
              </a:rPr>
              <a:t>a large difference between the training accuracy (high) and the test accuracy (low), then the model is overfitted to the training data</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In </a:t>
            </a:r>
            <a:r>
              <a:rPr b="1" lang="en" sz="1200">
                <a:solidFill>
                  <a:schemeClr val="dk1"/>
                </a:solidFill>
              </a:rPr>
              <a:t>Keras</a:t>
            </a:r>
            <a:r>
              <a:rPr lang="en" sz="1200">
                <a:solidFill>
                  <a:schemeClr val="dk1"/>
                </a:solidFill>
              </a:rPr>
              <a:t>, once the model has been trained, we use the </a:t>
            </a:r>
            <a:r>
              <a:rPr lang="en" sz="1200">
                <a:solidFill>
                  <a:srgbClr val="0D904F"/>
                </a:solidFill>
                <a:latin typeface="Consolas"/>
                <a:ea typeface="Consolas"/>
                <a:cs typeface="Consolas"/>
                <a:sym typeface="Consolas"/>
              </a:rPr>
              <a:t>evaluate()</a:t>
            </a:r>
            <a:r>
              <a:rPr lang="en" sz="1200">
                <a:solidFill>
                  <a:schemeClr val="dk1"/>
                </a:solidFill>
              </a:rPr>
              <a:t> method to obtain the accuracy on the test data.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u="sng">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2423" name="Google Shape;2423;p314"/>
          <p:cNvGraphicFramePr/>
          <p:nvPr/>
        </p:nvGraphicFramePr>
        <p:xfrm>
          <a:off x="572975" y="3554213"/>
          <a:ext cx="3000000" cy="3000000"/>
        </p:xfrm>
        <a:graphic>
          <a:graphicData uri="http://schemas.openxmlformats.org/drawingml/2006/table">
            <a:tbl>
              <a:tblPr>
                <a:noFill/>
                <a:tableStyleId>{B919AB72-B1D8-40D2-A9E9-02AD8994AEB8}</a:tableStyleId>
              </a:tblPr>
              <a:tblGrid>
                <a:gridCol w="7862400"/>
              </a:tblGrid>
              <a:tr h="293925">
                <a:tc>
                  <a:txBody>
                    <a:bodyPr>
                      <a:noAutofit/>
                    </a:bodyPr>
                    <a:lstStyle/>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Evaluate the model using the test (hold-out) data</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score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evaluate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x_test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y_test</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print</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"Test Accuracy"</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score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3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27" name="Shape 2427"/>
        <p:cNvGrpSpPr/>
        <p:nvPr/>
      </p:nvGrpSpPr>
      <p:grpSpPr>
        <a:xfrm>
          <a:off x="0" y="0"/>
          <a:ext cx="0" cy="0"/>
          <a:chOff x="0" y="0"/>
          <a:chExt cx="0" cy="0"/>
        </a:xfrm>
      </p:grpSpPr>
      <p:sp>
        <p:nvSpPr>
          <p:cNvPr id="2428" name="Google Shape;2428;p315"/>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Training and Deployment</a:t>
            </a:r>
            <a:endParaRPr>
              <a:solidFill>
                <a:srgbClr val="38761D"/>
              </a:solidFill>
            </a:endParaRPr>
          </a:p>
        </p:txBody>
      </p:sp>
      <p:pic>
        <p:nvPicPr>
          <p:cNvPr id="2429" name="Google Shape;2429;p315"/>
          <p:cNvPicPr preferRelativeResize="0"/>
          <p:nvPr/>
        </p:nvPicPr>
        <p:blipFill>
          <a:blip r:embed="rId3">
            <a:alphaModFix/>
          </a:blip>
          <a:stretch>
            <a:fillRect/>
          </a:stretch>
        </p:blipFill>
        <p:spPr>
          <a:xfrm>
            <a:off x="0" y="0"/>
            <a:ext cx="1466275" cy="730575"/>
          </a:xfrm>
          <a:prstGeom prst="rect">
            <a:avLst/>
          </a:prstGeom>
          <a:noFill/>
          <a:ln>
            <a:noFill/>
          </a:ln>
        </p:spPr>
      </p:pic>
      <p:sp>
        <p:nvSpPr>
          <p:cNvPr id="2430" name="Google Shape;2430;p315"/>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Training Cycle</a:t>
            </a:r>
            <a:endParaRPr b="1" sz="1200">
              <a:solidFill>
                <a:schemeClr val="dk1"/>
              </a:solidFill>
            </a:endParaRPr>
          </a:p>
          <a:p>
            <a:pPr indent="0" lvl="0" marL="0" rtl="0" algn="l">
              <a:lnSpc>
                <a:spcPct val="115000"/>
              </a:lnSpc>
              <a:spcBef>
                <a:spcPts val="1100"/>
              </a:spcBef>
              <a:spcAft>
                <a:spcPts val="0"/>
              </a:spcAft>
              <a:buNone/>
            </a:pPr>
            <a:r>
              <a:rPr lang="en" sz="1200">
                <a:solidFill>
                  <a:schemeClr val="dk1"/>
                </a:solidFill>
              </a:rPr>
              <a:t>Let’s start by discussing the training cycle, before we do a deep dive. </a:t>
            </a:r>
            <a:r>
              <a:rPr lang="en" sz="1200" u="sng">
                <a:solidFill>
                  <a:schemeClr val="dk1"/>
                </a:solidFill>
              </a:rPr>
              <a:t>The general phases of training are</a:t>
            </a:r>
            <a:r>
              <a:rPr lang="en" sz="1200">
                <a:solidFill>
                  <a:schemeClr val="dk1"/>
                </a:solidFill>
              </a:rPr>
              <a:t>:</a:t>
            </a:r>
            <a:endParaRPr sz="1200">
              <a:solidFill>
                <a:schemeClr val="dk1"/>
              </a:solidFill>
            </a:endParaRPr>
          </a:p>
          <a:p>
            <a:pPr indent="-304800" lvl="0" marL="457200" rtl="0" algn="l">
              <a:lnSpc>
                <a:spcPct val="115000"/>
              </a:lnSpc>
              <a:spcBef>
                <a:spcPts val="1100"/>
              </a:spcBef>
              <a:spcAft>
                <a:spcPts val="0"/>
              </a:spcAft>
              <a:buClr>
                <a:schemeClr val="dk1"/>
              </a:buClr>
              <a:buSzPts val="1200"/>
              <a:buChar char="●"/>
            </a:pPr>
            <a:r>
              <a:rPr b="1" lang="en" sz="1200">
                <a:solidFill>
                  <a:srgbClr val="0000FF"/>
                </a:solidFill>
              </a:rPr>
              <a:t>Pretraining - find best hyperparameters for training</a:t>
            </a:r>
            <a:r>
              <a:rPr lang="en" sz="1200">
                <a:solidFill>
                  <a:schemeClr val="dk1"/>
                </a:solidFill>
              </a:rPr>
              <a:t>. Repeat:</a:t>
            </a:r>
            <a:endParaRPr sz="1200">
              <a:solidFill>
                <a:schemeClr val="dk1"/>
              </a:solidFill>
            </a:endParaRPr>
          </a:p>
          <a:p>
            <a:pPr indent="-304800" lvl="1" marL="914400" rtl="0" algn="l">
              <a:lnSpc>
                <a:spcPct val="115000"/>
              </a:lnSpc>
              <a:spcBef>
                <a:spcPts val="0"/>
              </a:spcBef>
              <a:spcAft>
                <a:spcPts val="0"/>
              </a:spcAft>
              <a:buClr>
                <a:schemeClr val="dk1"/>
              </a:buClr>
              <a:buSzPts val="1200"/>
              <a:buChar char="○"/>
            </a:pPr>
            <a:r>
              <a:rPr lang="en" sz="1200">
                <a:solidFill>
                  <a:schemeClr val="dk1"/>
                </a:solidFill>
              </a:rPr>
              <a:t>Set initial hyperparameters.</a:t>
            </a:r>
            <a:endParaRPr sz="1200">
              <a:solidFill>
                <a:schemeClr val="dk1"/>
              </a:solidFill>
            </a:endParaRPr>
          </a:p>
          <a:p>
            <a:pPr indent="-304800" lvl="1" marL="914400" rtl="0" algn="l">
              <a:lnSpc>
                <a:spcPct val="115000"/>
              </a:lnSpc>
              <a:spcBef>
                <a:spcPts val="0"/>
              </a:spcBef>
              <a:spcAft>
                <a:spcPts val="0"/>
              </a:spcAft>
              <a:buClr>
                <a:schemeClr val="dk1"/>
              </a:buClr>
              <a:buSzPts val="1200"/>
              <a:buChar char="○"/>
            </a:pPr>
            <a:r>
              <a:rPr lang="en" sz="1200">
                <a:solidFill>
                  <a:schemeClr val="dk1"/>
                </a:solidFill>
              </a:rPr>
              <a:t>Run a partial training session.</a:t>
            </a:r>
            <a:endParaRPr sz="1200">
              <a:solidFill>
                <a:schemeClr val="dk1"/>
              </a:solidFill>
            </a:endParaRPr>
          </a:p>
          <a:p>
            <a:pPr indent="-304800" lvl="1" marL="914400" rtl="0" algn="l">
              <a:lnSpc>
                <a:spcPct val="115000"/>
              </a:lnSpc>
              <a:spcBef>
                <a:spcPts val="0"/>
              </a:spcBef>
              <a:spcAft>
                <a:spcPts val="0"/>
              </a:spcAft>
              <a:buClr>
                <a:schemeClr val="dk1"/>
              </a:buClr>
              <a:buSzPts val="1200"/>
              <a:buChar char="○"/>
            </a:pPr>
            <a:r>
              <a:rPr lang="en" sz="1200">
                <a:solidFill>
                  <a:schemeClr val="dk1"/>
                </a:solidFill>
              </a:rPr>
              <a:t>Examine rate of changes in accuracy and loss on training and validation data.</a:t>
            </a:r>
            <a:endParaRPr sz="1200">
              <a:solidFill>
                <a:schemeClr val="dk1"/>
              </a:solidFill>
            </a:endParaRPr>
          </a:p>
          <a:p>
            <a:pPr indent="-304800" lvl="1" marL="914400" rtl="0" algn="l">
              <a:lnSpc>
                <a:spcPct val="115000"/>
              </a:lnSpc>
              <a:spcBef>
                <a:spcPts val="0"/>
              </a:spcBef>
              <a:spcAft>
                <a:spcPts val="0"/>
              </a:spcAft>
              <a:buClr>
                <a:schemeClr val="dk1"/>
              </a:buClr>
              <a:buSzPts val="1200"/>
              <a:buChar char="○"/>
            </a:pPr>
            <a:r>
              <a:rPr lang="en" sz="1200">
                <a:solidFill>
                  <a:schemeClr val="dk1"/>
                </a:solidFill>
              </a:rPr>
              <a:t>If acceptable, stop pre-training phase.</a:t>
            </a:r>
            <a:br>
              <a:rPr lang="en" sz="1200">
                <a:solidFill>
                  <a:schemeClr val="dk1"/>
                </a:solidFill>
              </a:rPr>
            </a:b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b="1" lang="en" sz="1200">
                <a:solidFill>
                  <a:srgbClr val="0000FF"/>
                </a:solidFill>
              </a:rPr>
              <a:t>Set training objectives</a:t>
            </a:r>
            <a:r>
              <a:rPr lang="en" sz="1200">
                <a:solidFill>
                  <a:schemeClr val="dk1"/>
                </a:solidFill>
              </a:rPr>
              <a:t>:</a:t>
            </a:r>
            <a:endParaRPr sz="1200">
              <a:solidFill>
                <a:schemeClr val="dk1"/>
              </a:solidFill>
            </a:endParaRPr>
          </a:p>
          <a:p>
            <a:pPr indent="-304800" lvl="1" marL="914400" rtl="0" algn="l">
              <a:lnSpc>
                <a:spcPct val="115000"/>
              </a:lnSpc>
              <a:spcBef>
                <a:spcPts val="0"/>
              </a:spcBef>
              <a:spcAft>
                <a:spcPts val="0"/>
              </a:spcAft>
              <a:buClr>
                <a:schemeClr val="dk1"/>
              </a:buClr>
              <a:buSzPts val="1200"/>
              <a:buChar char="○"/>
            </a:pPr>
            <a:r>
              <a:rPr lang="en" sz="1200">
                <a:solidFill>
                  <a:schemeClr val="dk1"/>
                </a:solidFill>
              </a:rPr>
              <a:t>for accuracy on validation data.</a:t>
            </a:r>
            <a:endParaRPr sz="1200">
              <a:solidFill>
                <a:schemeClr val="dk1"/>
              </a:solidFill>
            </a:endParaRPr>
          </a:p>
          <a:p>
            <a:pPr indent="-304800" lvl="1" marL="914400" rtl="0" algn="l">
              <a:lnSpc>
                <a:spcPct val="115000"/>
              </a:lnSpc>
              <a:spcBef>
                <a:spcPts val="0"/>
              </a:spcBef>
              <a:spcAft>
                <a:spcPts val="0"/>
              </a:spcAft>
              <a:buClr>
                <a:schemeClr val="dk1"/>
              </a:buClr>
              <a:buSzPts val="1200"/>
              <a:buChar char="○"/>
            </a:pPr>
            <a:r>
              <a:rPr lang="en" sz="1200">
                <a:solidFill>
                  <a:schemeClr val="dk1"/>
                </a:solidFill>
              </a:rPr>
              <a:t>rate of progression in reducing loss on training data.</a:t>
            </a:r>
            <a:endParaRPr sz="1200">
              <a:solidFill>
                <a:schemeClr val="dk1"/>
              </a:solidFill>
            </a:endParaRPr>
          </a:p>
          <a:p>
            <a:pPr indent="-304800" lvl="1" marL="914400" rtl="0" algn="l">
              <a:lnSpc>
                <a:spcPct val="115000"/>
              </a:lnSpc>
              <a:spcBef>
                <a:spcPts val="0"/>
              </a:spcBef>
              <a:spcAft>
                <a:spcPts val="0"/>
              </a:spcAft>
              <a:buClr>
                <a:schemeClr val="dk1"/>
              </a:buClr>
              <a:buSzPts val="1200"/>
              <a:buChar char="○"/>
            </a:pPr>
            <a:r>
              <a:rPr lang="en" sz="1200">
                <a:solidFill>
                  <a:schemeClr val="dk1"/>
                </a:solidFill>
              </a:rPr>
              <a:t>Plan number of epochs or steps to meet objectives.</a:t>
            </a:r>
            <a:br>
              <a:rPr lang="en" sz="1200">
                <a:solidFill>
                  <a:schemeClr val="dk1"/>
                </a:solidFill>
              </a:rPr>
            </a:br>
            <a:endParaRPr sz="1200">
              <a:solidFill>
                <a:schemeClr val="dk1"/>
              </a:solidFill>
            </a:endParaRPr>
          </a:p>
          <a:p>
            <a:pPr indent="-304800" lvl="0" marL="457200" rtl="0" algn="l">
              <a:lnSpc>
                <a:spcPct val="115000"/>
              </a:lnSpc>
              <a:spcBef>
                <a:spcPts val="0"/>
              </a:spcBef>
              <a:spcAft>
                <a:spcPts val="0"/>
              </a:spcAft>
              <a:buClr>
                <a:srgbClr val="0000FF"/>
              </a:buClr>
              <a:buSzPts val="1200"/>
              <a:buChar char="●"/>
            </a:pPr>
            <a:r>
              <a:rPr b="1" lang="en" sz="1200">
                <a:solidFill>
                  <a:srgbClr val="0000FF"/>
                </a:solidFill>
              </a:rPr>
              <a:t>Training:</a:t>
            </a:r>
            <a:endParaRPr b="1" sz="1200">
              <a:solidFill>
                <a:srgbClr val="0000FF"/>
              </a:solidFill>
            </a:endParaRPr>
          </a:p>
          <a:p>
            <a:pPr indent="-304800" lvl="1" marL="914400" rtl="0" algn="l">
              <a:lnSpc>
                <a:spcPct val="115000"/>
              </a:lnSpc>
              <a:spcBef>
                <a:spcPts val="0"/>
              </a:spcBef>
              <a:spcAft>
                <a:spcPts val="0"/>
              </a:spcAft>
              <a:buClr>
                <a:schemeClr val="dk1"/>
              </a:buClr>
              <a:buSzPts val="1200"/>
              <a:buChar char="○"/>
            </a:pPr>
            <a:r>
              <a:rPr lang="en" sz="1200">
                <a:solidFill>
                  <a:schemeClr val="dk1"/>
                </a:solidFill>
              </a:rPr>
              <a:t>Start full training.</a:t>
            </a:r>
            <a:endParaRPr sz="1200">
              <a:solidFill>
                <a:schemeClr val="dk1"/>
              </a:solidFill>
            </a:endParaRPr>
          </a:p>
          <a:p>
            <a:pPr indent="-304800" lvl="1" marL="914400" rtl="0" algn="l">
              <a:lnSpc>
                <a:spcPct val="115000"/>
              </a:lnSpc>
              <a:spcBef>
                <a:spcPts val="0"/>
              </a:spcBef>
              <a:spcAft>
                <a:spcPts val="0"/>
              </a:spcAft>
              <a:buClr>
                <a:schemeClr val="dk1"/>
              </a:buClr>
              <a:buSzPts val="1200"/>
              <a:buChar char="○"/>
            </a:pPr>
            <a:r>
              <a:rPr lang="en" sz="1200">
                <a:solidFill>
                  <a:schemeClr val="dk1"/>
                </a:solidFill>
              </a:rPr>
              <a:t>If objective meet, early stop and checkpoint model</a:t>
            </a:r>
            <a:endParaRPr sz="1200">
              <a:solidFill>
                <a:schemeClr val="dk1"/>
              </a:solidFill>
            </a:endParaRPr>
          </a:p>
          <a:p>
            <a:pPr indent="-304800" lvl="1" marL="914400" rtl="0" algn="l">
              <a:lnSpc>
                <a:spcPct val="115000"/>
              </a:lnSpc>
              <a:spcBef>
                <a:spcPts val="0"/>
              </a:spcBef>
              <a:spcAft>
                <a:spcPts val="0"/>
              </a:spcAft>
              <a:buClr>
                <a:schemeClr val="dk1"/>
              </a:buClr>
              <a:buSzPts val="1200"/>
              <a:buChar char="○"/>
            </a:pPr>
            <a:r>
              <a:rPr lang="en" sz="1200">
                <a:solidFill>
                  <a:schemeClr val="dk1"/>
                </a:solidFill>
              </a:rPr>
              <a:t>If diverging from objectives, terminate training</a:t>
            </a:r>
            <a:endParaRPr sz="1200">
              <a:solidFill>
                <a:schemeClr val="dk1"/>
              </a:solidFill>
            </a:endParaRPr>
          </a:p>
          <a:p>
            <a:pPr indent="0" lvl="0" marL="0" rtl="0" algn="l">
              <a:lnSpc>
                <a:spcPct val="115000"/>
              </a:lnSpc>
              <a:spcBef>
                <a:spcPts val="1100"/>
              </a:spcBef>
              <a:spcAft>
                <a:spcPts val="0"/>
              </a:spcAft>
              <a:buClr>
                <a:schemeClr val="dk1"/>
              </a:buClr>
              <a:buSzPts val="1100"/>
              <a:buFont typeface="Arial"/>
              <a:buNone/>
            </a:pPr>
            <a:r>
              <a:t/>
            </a:r>
            <a:endParaRPr b="1" sz="1200">
              <a:solidFill>
                <a:schemeClr val="dk1"/>
              </a:solidFill>
            </a:endParaRPr>
          </a:p>
          <a:p>
            <a:pPr indent="0" lvl="0" marL="0" rtl="0" algn="ctr">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3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34" name="Shape 2434"/>
        <p:cNvGrpSpPr/>
        <p:nvPr/>
      </p:nvGrpSpPr>
      <p:grpSpPr>
        <a:xfrm>
          <a:off x="0" y="0"/>
          <a:ext cx="0" cy="0"/>
          <a:chOff x="0" y="0"/>
          <a:chExt cx="0" cy="0"/>
        </a:xfrm>
      </p:grpSpPr>
      <p:sp>
        <p:nvSpPr>
          <p:cNvPr id="2435" name="Google Shape;2435;p316"/>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Pretraining</a:t>
            </a:r>
            <a:endParaRPr>
              <a:solidFill>
                <a:srgbClr val="38761D"/>
              </a:solidFill>
            </a:endParaRPr>
          </a:p>
        </p:txBody>
      </p:sp>
      <p:pic>
        <p:nvPicPr>
          <p:cNvPr id="2436" name="Google Shape;2436;p316"/>
          <p:cNvPicPr preferRelativeResize="0"/>
          <p:nvPr/>
        </p:nvPicPr>
        <p:blipFill>
          <a:blip r:embed="rId3">
            <a:alphaModFix/>
          </a:blip>
          <a:stretch>
            <a:fillRect/>
          </a:stretch>
        </p:blipFill>
        <p:spPr>
          <a:xfrm>
            <a:off x="0" y="0"/>
            <a:ext cx="1466275" cy="730575"/>
          </a:xfrm>
          <a:prstGeom prst="rect">
            <a:avLst/>
          </a:prstGeom>
          <a:noFill/>
          <a:ln>
            <a:noFill/>
          </a:ln>
        </p:spPr>
      </p:pic>
      <p:sp>
        <p:nvSpPr>
          <p:cNvPr id="2437" name="Google Shape;2437;p316"/>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b="1" lang="en" sz="1200">
                <a:solidFill>
                  <a:schemeClr val="dk1"/>
                </a:solidFill>
              </a:rPr>
              <a:t>Pretraining</a:t>
            </a:r>
            <a:endParaRPr b="1" sz="135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1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The </a:t>
            </a:r>
            <a:r>
              <a:rPr b="1" lang="en" sz="1200">
                <a:solidFill>
                  <a:srgbClr val="0000FF"/>
                </a:solidFill>
              </a:rPr>
              <a:t>purpose of the pretraining phase is to find the best hyperparameter settings to initiate a full training run</a:t>
            </a:r>
            <a:r>
              <a:rPr lang="en" sz="1200">
                <a:solidFill>
                  <a:schemeClr val="dk1"/>
                </a:solidFill>
              </a:rPr>
              <a:t>. Let’s </a:t>
            </a:r>
            <a:r>
              <a:rPr lang="en" sz="1200" u="sng">
                <a:solidFill>
                  <a:schemeClr val="dk1"/>
                </a:solidFill>
              </a:rPr>
              <a:t>revisit what goes wrong when the wrong hyperparameters are used</a:t>
            </a:r>
            <a:r>
              <a:rPr lang="en" sz="1200">
                <a:solidFill>
                  <a:schemeClr val="dk1"/>
                </a:solidFill>
              </a:rPr>
              <a:t> during training:</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317500" lvl="0" marL="2286000" rtl="0" algn="l">
              <a:lnSpc>
                <a:spcPct val="115000"/>
              </a:lnSpc>
              <a:spcBef>
                <a:spcPts val="0"/>
              </a:spcBef>
              <a:spcAft>
                <a:spcPts val="0"/>
              </a:spcAft>
              <a:buClr>
                <a:srgbClr val="38761D"/>
              </a:buClr>
              <a:buSzPts val="1400"/>
              <a:buChar char="●"/>
            </a:pPr>
            <a:r>
              <a:rPr b="1" lang="en">
                <a:solidFill>
                  <a:srgbClr val="38761D"/>
                </a:solidFill>
              </a:rPr>
              <a:t>It takes an excessive time to train the model.</a:t>
            </a:r>
            <a:endParaRPr b="1">
              <a:solidFill>
                <a:srgbClr val="38761D"/>
              </a:solidFill>
            </a:endParaRPr>
          </a:p>
          <a:p>
            <a:pPr indent="-317500" lvl="0" marL="2286000" rtl="0" algn="l">
              <a:lnSpc>
                <a:spcPct val="115000"/>
              </a:lnSpc>
              <a:spcBef>
                <a:spcPts val="0"/>
              </a:spcBef>
              <a:spcAft>
                <a:spcPts val="0"/>
              </a:spcAft>
              <a:buClr>
                <a:srgbClr val="38761D"/>
              </a:buClr>
              <a:buSzPts val="1400"/>
              <a:buChar char="●"/>
            </a:pPr>
            <a:r>
              <a:rPr b="1" lang="en">
                <a:solidFill>
                  <a:srgbClr val="38761D"/>
                </a:solidFill>
              </a:rPr>
              <a:t>The model gets stuck on a saddle point and never converges.</a:t>
            </a:r>
            <a:endParaRPr b="1">
              <a:solidFill>
                <a:srgbClr val="38761D"/>
              </a:solidFill>
            </a:endParaRPr>
          </a:p>
          <a:p>
            <a:pPr indent="-317500" lvl="0" marL="2286000" rtl="0" algn="l">
              <a:lnSpc>
                <a:spcPct val="115000"/>
              </a:lnSpc>
              <a:spcBef>
                <a:spcPts val="0"/>
              </a:spcBef>
              <a:spcAft>
                <a:spcPts val="0"/>
              </a:spcAft>
              <a:buClr>
                <a:srgbClr val="38761D"/>
              </a:buClr>
              <a:buSzPts val="1400"/>
              <a:buChar char="●"/>
            </a:pPr>
            <a:r>
              <a:rPr b="1" lang="en">
                <a:solidFill>
                  <a:srgbClr val="38761D"/>
                </a:solidFill>
              </a:rPr>
              <a:t>The model becomes overfitted and diverges.</a:t>
            </a:r>
            <a:endParaRPr b="1">
              <a:solidFill>
                <a:srgbClr val="38761D"/>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3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41" name="Shape 2441"/>
        <p:cNvGrpSpPr/>
        <p:nvPr/>
      </p:nvGrpSpPr>
      <p:grpSpPr>
        <a:xfrm>
          <a:off x="0" y="0"/>
          <a:ext cx="0" cy="0"/>
          <a:chOff x="0" y="0"/>
          <a:chExt cx="0" cy="0"/>
        </a:xfrm>
      </p:grpSpPr>
      <p:sp>
        <p:nvSpPr>
          <p:cNvPr id="2442" name="Google Shape;2442;p317"/>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Weights Initialization</a:t>
            </a:r>
            <a:endParaRPr>
              <a:solidFill>
                <a:srgbClr val="38761D"/>
              </a:solidFill>
            </a:endParaRPr>
          </a:p>
        </p:txBody>
      </p:sp>
      <p:pic>
        <p:nvPicPr>
          <p:cNvPr id="2443" name="Google Shape;2443;p317"/>
          <p:cNvPicPr preferRelativeResize="0"/>
          <p:nvPr/>
        </p:nvPicPr>
        <p:blipFill>
          <a:blip r:embed="rId3">
            <a:alphaModFix/>
          </a:blip>
          <a:stretch>
            <a:fillRect/>
          </a:stretch>
        </p:blipFill>
        <p:spPr>
          <a:xfrm>
            <a:off x="0" y="0"/>
            <a:ext cx="1466275" cy="730575"/>
          </a:xfrm>
          <a:prstGeom prst="rect">
            <a:avLst/>
          </a:prstGeom>
          <a:noFill/>
          <a:ln>
            <a:noFill/>
          </a:ln>
        </p:spPr>
      </p:pic>
      <p:sp>
        <p:nvSpPr>
          <p:cNvPr id="2444" name="Google Shape;2444;p317"/>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b="1" lang="en" sz="1200">
                <a:solidFill>
                  <a:schemeClr val="dk1"/>
                </a:solidFill>
              </a:rPr>
              <a:t>Weights/Biases Initialization</a:t>
            </a:r>
            <a:endParaRPr i="1" sz="11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i="1" sz="1100">
              <a:solidFill>
                <a:schemeClr val="dk1"/>
              </a:solidFill>
            </a:endParaRPr>
          </a:p>
          <a:p>
            <a:pPr indent="0" lvl="0" marL="0" rtl="0" algn="l">
              <a:lnSpc>
                <a:spcPct val="115000"/>
              </a:lnSpc>
              <a:spcBef>
                <a:spcPts val="0"/>
              </a:spcBef>
              <a:spcAft>
                <a:spcPts val="0"/>
              </a:spcAft>
              <a:buNone/>
            </a:pPr>
            <a:r>
              <a:rPr lang="en" sz="1200">
                <a:solidFill>
                  <a:schemeClr val="dk1"/>
                </a:solidFill>
              </a:rPr>
              <a:t>When training starts, </a:t>
            </a:r>
            <a:r>
              <a:rPr b="1" lang="en" sz="1200">
                <a:solidFill>
                  <a:srgbClr val="0000FF"/>
                </a:solidFill>
              </a:rPr>
              <a:t>all the weights and biases need an initial value</a:t>
            </a:r>
            <a:r>
              <a:rPr lang="en" sz="1200">
                <a:solidFill>
                  <a:schemeClr val="dk1"/>
                </a:solidFill>
              </a:rPr>
              <a:t>. Those initial values can </a:t>
            </a:r>
            <a:r>
              <a:rPr b="1" lang="en" sz="1200">
                <a:solidFill>
                  <a:srgbClr val="0000FF"/>
                </a:solidFill>
              </a:rPr>
              <a:t>impact how long and how accurate the model will be</a:t>
            </a:r>
            <a:r>
              <a:rPr lang="en" sz="1200">
                <a:solidFill>
                  <a:schemeClr val="dk1"/>
                </a:solidFill>
              </a:rPr>
              <a:t>, even when everything else is right.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If we</a:t>
            </a:r>
            <a:r>
              <a:rPr lang="en" sz="1200" u="sng">
                <a:solidFill>
                  <a:schemeClr val="dk1"/>
                </a:solidFill>
              </a:rPr>
              <a:t> initialize the weights to zero</a:t>
            </a:r>
            <a:r>
              <a:rPr lang="en" sz="1200">
                <a:solidFill>
                  <a:schemeClr val="dk1"/>
                </a:solidFill>
              </a:rPr>
              <a:t>, then all the updates to the weights in the neural network during training will be the same --i.e., the neurons will be symmetric. As a result, the </a:t>
            </a:r>
            <a:r>
              <a:rPr lang="en" sz="1200" u="sng">
                <a:solidFill>
                  <a:schemeClr val="dk1"/>
                </a:solidFill>
              </a:rPr>
              <a:t>network is the same as a single neuron</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b="1" lang="en" sz="1200">
                <a:solidFill>
                  <a:srgbClr val="38761D"/>
                </a:solidFill>
              </a:rPr>
              <a:t>For biases, this is not the case, and the current practice is to initialize them to zero.</a:t>
            </a:r>
            <a:endParaRPr b="1" sz="1200">
              <a:solidFill>
                <a:srgbClr val="38761D"/>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3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48" name="Shape 2448"/>
        <p:cNvGrpSpPr/>
        <p:nvPr/>
      </p:nvGrpSpPr>
      <p:grpSpPr>
        <a:xfrm>
          <a:off x="0" y="0"/>
          <a:ext cx="0" cy="0"/>
          <a:chOff x="0" y="0"/>
          <a:chExt cx="0" cy="0"/>
        </a:xfrm>
      </p:grpSpPr>
      <p:sp>
        <p:nvSpPr>
          <p:cNvPr id="2449" name="Google Shape;2449;p318"/>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Weights Initialization</a:t>
            </a:r>
            <a:endParaRPr>
              <a:solidFill>
                <a:srgbClr val="38761D"/>
              </a:solidFill>
            </a:endParaRPr>
          </a:p>
        </p:txBody>
      </p:sp>
      <p:pic>
        <p:nvPicPr>
          <p:cNvPr id="2450" name="Google Shape;2450;p318"/>
          <p:cNvPicPr preferRelativeResize="0"/>
          <p:nvPr/>
        </p:nvPicPr>
        <p:blipFill>
          <a:blip r:embed="rId3">
            <a:alphaModFix/>
          </a:blip>
          <a:stretch>
            <a:fillRect/>
          </a:stretch>
        </p:blipFill>
        <p:spPr>
          <a:xfrm>
            <a:off x="0" y="0"/>
            <a:ext cx="1466275" cy="730575"/>
          </a:xfrm>
          <a:prstGeom prst="rect">
            <a:avLst/>
          </a:prstGeom>
          <a:noFill/>
          <a:ln>
            <a:noFill/>
          </a:ln>
        </p:spPr>
      </p:pic>
      <p:sp>
        <p:nvSpPr>
          <p:cNvPr id="2451" name="Google Shape;2451;p318"/>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Uniform Random Distribution</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rPr lang="en" sz="1200">
                <a:solidFill>
                  <a:schemeClr val="dk1"/>
                </a:solidFill>
              </a:rPr>
              <a:t>For the weights, they are </a:t>
            </a:r>
            <a:r>
              <a:rPr b="1" lang="en" sz="1200">
                <a:solidFill>
                  <a:srgbClr val="0000FF"/>
                </a:solidFill>
              </a:rPr>
              <a:t>initialized by some random distributions</a:t>
            </a:r>
            <a:r>
              <a:rPr lang="en" sz="1200">
                <a:solidFill>
                  <a:schemeClr val="dk1"/>
                </a:solidFill>
              </a:rPr>
              <a:t>. A </a:t>
            </a:r>
            <a:r>
              <a:rPr lang="en" sz="1200" u="sng">
                <a:solidFill>
                  <a:schemeClr val="dk1"/>
                </a:solidFill>
              </a:rPr>
              <a:t>uniform random distribution will generate produce a good result</a:t>
            </a:r>
            <a:r>
              <a:rPr lang="en" sz="1200">
                <a:solidFill>
                  <a:schemeClr val="dk1"/>
                </a:solidFill>
              </a:rPr>
              <a:t>. But practices have shown that </a:t>
            </a:r>
            <a:r>
              <a:rPr lang="en" sz="1200" u="sng">
                <a:solidFill>
                  <a:schemeClr val="dk1"/>
                </a:solidFill>
              </a:rPr>
              <a:t>a uniform distribution can result in significant variance in the final accuracy</a:t>
            </a:r>
            <a:r>
              <a:rPr lang="en" sz="1200">
                <a:solidFill>
                  <a:schemeClr val="dk1"/>
                </a:solidFill>
              </a:rPr>
              <a:t>.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b="1" lang="en" sz="1200">
                <a:solidFill>
                  <a:srgbClr val="38761D"/>
                </a:solidFill>
              </a:rPr>
              <a:t>In the past, using a uniform random distributions, several instances of the model would be trained in parallel with different uniform random distributions.</a:t>
            </a:r>
            <a:endParaRPr b="1" sz="1200">
              <a:solidFill>
                <a:srgbClr val="38761D"/>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In 2010, a paper by Xavier Glorot demonstrated that drawing a </a:t>
            </a:r>
            <a:r>
              <a:rPr b="1" lang="en" sz="1200">
                <a:solidFill>
                  <a:srgbClr val="0000FF"/>
                </a:solidFill>
              </a:rPr>
              <a:t>random distribution from a Gaussian distribution with a mean of zero resulted more consistently in obtaining the best accuracy</a:t>
            </a:r>
            <a:r>
              <a:rPr lang="en" sz="1200">
                <a:solidFill>
                  <a:schemeClr val="dk1"/>
                </a:solidFill>
              </a:rPr>
              <a:t>. The specific distribution, known now as</a:t>
            </a:r>
            <a:r>
              <a:rPr lang="en" sz="1200" u="sng">
                <a:solidFill>
                  <a:schemeClr val="dk1"/>
                </a:solidFill>
              </a:rPr>
              <a:t> Xavier initialization, works best when the activation function for hidden units is a tanh</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In 2015, a </a:t>
            </a:r>
            <a:r>
              <a:rPr b="1" lang="en" sz="1200">
                <a:solidFill>
                  <a:srgbClr val="38761D"/>
                </a:solidFill>
              </a:rPr>
              <a:t>variant of Xavier known as He, was found to work best when the activation function for the hidden units was a ReLU or Leaky ReLU</a:t>
            </a:r>
            <a:r>
              <a:rPr lang="en" sz="1200">
                <a:solidFill>
                  <a:schemeClr val="dk1"/>
                </a:solidFill>
              </a:rPr>
              <a:t>.</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3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55" name="Shape 2455"/>
        <p:cNvGrpSpPr/>
        <p:nvPr/>
      </p:nvGrpSpPr>
      <p:grpSpPr>
        <a:xfrm>
          <a:off x="0" y="0"/>
          <a:ext cx="0" cy="0"/>
          <a:chOff x="0" y="0"/>
          <a:chExt cx="0" cy="0"/>
        </a:xfrm>
      </p:grpSpPr>
      <p:sp>
        <p:nvSpPr>
          <p:cNvPr id="2456" name="Google Shape;2456;p319"/>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Weights Initialization</a:t>
            </a:r>
            <a:endParaRPr>
              <a:solidFill>
                <a:srgbClr val="38761D"/>
              </a:solidFill>
            </a:endParaRPr>
          </a:p>
        </p:txBody>
      </p:sp>
      <p:pic>
        <p:nvPicPr>
          <p:cNvPr id="2457" name="Google Shape;2457;p319"/>
          <p:cNvPicPr preferRelativeResize="0"/>
          <p:nvPr/>
        </p:nvPicPr>
        <p:blipFill>
          <a:blip r:embed="rId3">
            <a:alphaModFix/>
          </a:blip>
          <a:stretch>
            <a:fillRect/>
          </a:stretch>
        </p:blipFill>
        <p:spPr>
          <a:xfrm>
            <a:off x="0" y="0"/>
            <a:ext cx="1466275" cy="730575"/>
          </a:xfrm>
          <a:prstGeom prst="rect">
            <a:avLst/>
          </a:prstGeom>
          <a:noFill/>
          <a:ln>
            <a:noFill/>
          </a:ln>
        </p:spPr>
      </p:pic>
      <p:sp>
        <p:nvSpPr>
          <p:cNvPr id="2458" name="Google Shape;2458;p319"/>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He-Normal Initialization</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rPr lang="en" sz="1200">
                <a:solidFill>
                  <a:schemeClr val="dk1"/>
                </a:solidFill>
              </a:rPr>
              <a:t>Keras supports a large variety of random initializers.</a:t>
            </a:r>
            <a:r>
              <a:rPr lang="en" sz="1200" u="sng">
                <a:solidFill>
                  <a:schemeClr val="dk1"/>
                </a:solidFill>
              </a:rPr>
              <a:t> By default, the weights are initialized by a uniform random distribution</a:t>
            </a:r>
            <a:r>
              <a:rPr lang="en" sz="1200">
                <a:solidFill>
                  <a:schemeClr val="dk1"/>
                </a:solidFill>
              </a:rPr>
              <a:t> and the biases are set to zero. Since</a:t>
            </a:r>
            <a:r>
              <a:rPr b="1" lang="en" sz="1200">
                <a:solidFill>
                  <a:srgbClr val="0000FF"/>
                </a:solidFill>
              </a:rPr>
              <a:t> CNN use ReLU and Leaky ReLU activations for the convolutional and dense layers, the best practice today is to initialize the weights using the He initialization</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2459" name="Google Shape;2459;p319"/>
          <p:cNvGraphicFramePr/>
          <p:nvPr/>
        </p:nvGraphicFramePr>
        <p:xfrm>
          <a:off x="561625" y="2088438"/>
          <a:ext cx="3000000" cy="3000000"/>
        </p:xfrm>
        <a:graphic>
          <a:graphicData uri="http://schemas.openxmlformats.org/drawingml/2006/table">
            <a:tbl>
              <a:tblPr>
                <a:noFill/>
                <a:tableStyleId>{B919AB72-B1D8-40D2-A9E9-02AD8994AEB8}</a:tableStyleId>
              </a:tblPr>
              <a:tblGrid>
                <a:gridCol w="7862400"/>
              </a:tblGrid>
              <a:tr h="293925">
                <a:tc>
                  <a:txBody>
                    <a:bodyPr>
                      <a:noAutofit/>
                    </a:bodyPr>
                    <a:lstStyle/>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keras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initializers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initialize the weights using He initialization when activation function is ReLU</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add</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Dense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128</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kernel_initializer</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'he_normal'</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add</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ReLU</a:t>
                      </a:r>
                      <a:r>
                        <a:rPr lang="en" sz="1000">
                          <a:solidFill>
                            <a:srgbClr val="616161"/>
                          </a:solidFill>
                          <a:latin typeface="Consolas"/>
                          <a:ea typeface="Consolas"/>
                          <a:cs typeface="Consolas"/>
                          <a:sym typeface="Consolas"/>
                        </a:rPr>
                        <a:t>())</a:t>
                      </a:r>
                      <a:endParaRPr sz="1000">
                        <a:solidFill>
                          <a:srgbClr val="455A64"/>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3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63" name="Shape 2463"/>
        <p:cNvGrpSpPr/>
        <p:nvPr/>
      </p:nvGrpSpPr>
      <p:grpSpPr>
        <a:xfrm>
          <a:off x="0" y="0"/>
          <a:ext cx="0" cy="0"/>
          <a:chOff x="0" y="0"/>
          <a:chExt cx="0" cy="0"/>
        </a:xfrm>
      </p:grpSpPr>
      <p:sp>
        <p:nvSpPr>
          <p:cNvPr id="2464" name="Google Shape;2464;p320"/>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Initial Learning Rate</a:t>
            </a:r>
            <a:endParaRPr>
              <a:solidFill>
                <a:srgbClr val="38761D"/>
              </a:solidFill>
            </a:endParaRPr>
          </a:p>
        </p:txBody>
      </p:sp>
      <p:pic>
        <p:nvPicPr>
          <p:cNvPr id="2465" name="Google Shape;2465;p320"/>
          <p:cNvPicPr preferRelativeResize="0"/>
          <p:nvPr/>
        </p:nvPicPr>
        <p:blipFill>
          <a:blip r:embed="rId3">
            <a:alphaModFix/>
          </a:blip>
          <a:stretch>
            <a:fillRect/>
          </a:stretch>
        </p:blipFill>
        <p:spPr>
          <a:xfrm>
            <a:off x="0" y="0"/>
            <a:ext cx="1466275" cy="730575"/>
          </a:xfrm>
          <a:prstGeom prst="rect">
            <a:avLst/>
          </a:prstGeom>
          <a:noFill/>
          <a:ln>
            <a:noFill/>
          </a:ln>
        </p:spPr>
      </p:pic>
      <p:sp>
        <p:nvSpPr>
          <p:cNvPr id="2466" name="Google Shape;2466;p320"/>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Learning Rate Initialization</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rPr lang="en" sz="1200">
                <a:solidFill>
                  <a:schemeClr val="dk1"/>
                </a:solidFill>
              </a:rPr>
              <a:t>The </a:t>
            </a:r>
            <a:r>
              <a:rPr b="1" lang="en" sz="1200">
                <a:solidFill>
                  <a:srgbClr val="0000FF"/>
                </a:solidFill>
              </a:rPr>
              <a:t>learning rate is considered to have the most impact on training your model</a:t>
            </a:r>
            <a:r>
              <a:rPr lang="en" sz="1200">
                <a:solidFill>
                  <a:schemeClr val="dk1"/>
                </a:solidFill>
              </a:rPr>
              <a:t> and the </a:t>
            </a:r>
            <a:r>
              <a:rPr lang="en" sz="1200" u="sng">
                <a:solidFill>
                  <a:schemeClr val="dk1"/>
                </a:solidFill>
              </a:rPr>
              <a:t>most uncertainty of what the initial rate should be</a:t>
            </a:r>
            <a:r>
              <a:rPr lang="en" sz="1200">
                <a:solidFill>
                  <a:schemeClr val="dk1"/>
                </a:solidFill>
              </a:rPr>
              <a:t>. It is highly dependent on the type of image data and the distribution of images (samples) in the dataset.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b="1" lang="en">
                <a:solidFill>
                  <a:srgbClr val="38761D"/>
                </a:solidFill>
              </a:rPr>
              <a:t>The best practice is that the initial learning rate will be between 0.1 and 10e-5. </a:t>
            </a:r>
            <a:endParaRPr b="1">
              <a:solidFill>
                <a:srgbClr val="38761D"/>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But how do you pick the number? Does one just guess and try and try again? Sort of. We do grid search. One will </a:t>
            </a:r>
            <a:r>
              <a:rPr lang="en" sz="1200" u="sng">
                <a:solidFill>
                  <a:schemeClr val="dk1"/>
                </a:solidFill>
              </a:rPr>
              <a:t>train several instances of the model for short number of epochs at different learning rates</a:t>
            </a:r>
            <a:r>
              <a:rPr lang="en" sz="1200">
                <a:solidFill>
                  <a:schemeClr val="dk1"/>
                </a:solidFill>
              </a:rPr>
              <a:t> and look at the rate of change in the loss and accuracy of the validation data.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Generally, a </a:t>
            </a:r>
            <a:r>
              <a:rPr b="1" lang="en" sz="1200">
                <a:solidFill>
                  <a:srgbClr val="0000FF"/>
                </a:solidFill>
              </a:rPr>
              <a:t>grid search is used on a set of learning rates</a:t>
            </a:r>
            <a:r>
              <a:rPr lang="en" sz="1200">
                <a:solidFill>
                  <a:schemeClr val="dk1"/>
                </a:solidFill>
              </a:rPr>
              <a:t>, where the set is typically a logarithmic scale between 0.1 and 10e-5, such as: </a:t>
            </a:r>
            <a:r>
              <a:rPr lang="en" sz="1200">
                <a:solidFill>
                  <a:srgbClr val="0D904F"/>
                </a:solidFill>
                <a:latin typeface="Consolas"/>
                <a:ea typeface="Consolas"/>
                <a:cs typeface="Consolas"/>
                <a:sym typeface="Consolas"/>
              </a:rPr>
              <a:t>[ 0.1, 0.01, 0.001, 0.0001, 0.00001 ]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3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70" name="Shape 2470"/>
        <p:cNvGrpSpPr/>
        <p:nvPr/>
      </p:nvGrpSpPr>
      <p:grpSpPr>
        <a:xfrm>
          <a:off x="0" y="0"/>
          <a:ext cx="0" cy="0"/>
          <a:chOff x="0" y="0"/>
          <a:chExt cx="0" cy="0"/>
        </a:xfrm>
      </p:grpSpPr>
      <p:sp>
        <p:nvSpPr>
          <p:cNvPr id="2471" name="Google Shape;2471;p321"/>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Learning Rate (Grid) Search</a:t>
            </a:r>
            <a:endParaRPr>
              <a:solidFill>
                <a:srgbClr val="38761D"/>
              </a:solidFill>
            </a:endParaRPr>
          </a:p>
        </p:txBody>
      </p:sp>
      <p:pic>
        <p:nvPicPr>
          <p:cNvPr id="2472" name="Google Shape;2472;p321"/>
          <p:cNvPicPr preferRelativeResize="0"/>
          <p:nvPr/>
        </p:nvPicPr>
        <p:blipFill>
          <a:blip r:embed="rId3">
            <a:alphaModFix/>
          </a:blip>
          <a:stretch>
            <a:fillRect/>
          </a:stretch>
        </p:blipFill>
        <p:spPr>
          <a:xfrm>
            <a:off x="0" y="0"/>
            <a:ext cx="1466275" cy="730575"/>
          </a:xfrm>
          <a:prstGeom prst="rect">
            <a:avLst/>
          </a:prstGeom>
          <a:noFill/>
          <a:ln>
            <a:noFill/>
          </a:ln>
        </p:spPr>
      </p:pic>
      <p:sp>
        <p:nvSpPr>
          <p:cNvPr id="2473" name="Google Shape;2473;p321"/>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Learning Rate (Grid) Search</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rPr lang="en" sz="1200">
                <a:solidFill>
                  <a:schemeClr val="dk1"/>
                </a:solidFill>
              </a:rPr>
              <a:t>What you’re</a:t>
            </a:r>
            <a:r>
              <a:rPr b="1" lang="en" sz="1200">
                <a:solidFill>
                  <a:srgbClr val="0000FF"/>
                </a:solidFill>
              </a:rPr>
              <a:t> trying to achieve here is to find the highest initial learning rate that</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Makes the fastest route to convergence on initial training start, </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Prevents the training from being stuck on a saddle point, but:</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Not so large, that it either:</a:t>
            </a:r>
            <a:endParaRPr sz="1200">
              <a:solidFill>
                <a:schemeClr val="dk1"/>
              </a:solidFill>
            </a:endParaRPr>
          </a:p>
          <a:p>
            <a:pPr indent="-304800" lvl="1" marL="914400" rtl="0" algn="l">
              <a:lnSpc>
                <a:spcPct val="115000"/>
              </a:lnSpc>
              <a:spcBef>
                <a:spcPts val="0"/>
              </a:spcBef>
              <a:spcAft>
                <a:spcPts val="0"/>
              </a:spcAft>
              <a:buClr>
                <a:schemeClr val="dk1"/>
              </a:buClr>
              <a:buSzPts val="1200"/>
              <a:buChar char="○"/>
            </a:pPr>
            <a:r>
              <a:rPr lang="en" sz="1200">
                <a:solidFill>
                  <a:schemeClr val="dk1"/>
                </a:solidFill>
              </a:rPr>
              <a:t>Bounces around different local optima, or</a:t>
            </a:r>
            <a:endParaRPr sz="1200">
              <a:solidFill>
                <a:schemeClr val="dk1"/>
              </a:solidFill>
            </a:endParaRPr>
          </a:p>
          <a:p>
            <a:pPr indent="-304800" lvl="1" marL="914400" rtl="0" algn="l">
              <a:lnSpc>
                <a:spcPct val="115000"/>
              </a:lnSpc>
              <a:spcBef>
                <a:spcPts val="0"/>
              </a:spcBef>
              <a:spcAft>
                <a:spcPts val="0"/>
              </a:spcAft>
              <a:buClr>
                <a:schemeClr val="dk1"/>
              </a:buClr>
              <a:buSzPts val="1200"/>
              <a:buChar char="○"/>
            </a:pPr>
            <a:r>
              <a:rPr lang="en" sz="1200">
                <a:solidFill>
                  <a:schemeClr val="dk1"/>
                </a:solidFill>
              </a:rPr>
              <a:t>Dives into a poor local optima.</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On the other hand, one</a:t>
            </a:r>
            <a:r>
              <a:rPr b="1" lang="en" sz="1200">
                <a:solidFill>
                  <a:srgbClr val="0000FF"/>
                </a:solidFill>
              </a:rPr>
              <a:t> does not want to pick an initial learning rate on the lowest end</a:t>
            </a:r>
            <a:r>
              <a:rPr lang="en" sz="1200">
                <a:solidFill>
                  <a:schemeClr val="dk1"/>
                </a:solidFill>
              </a:rPr>
              <a:t>, that:</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Increases training time to converge,</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Gets stuck or a saddle point, or</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Does not explore for better local optimas.</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1" name="Shape 281"/>
        <p:cNvGrpSpPr/>
        <p:nvPr/>
      </p:nvGrpSpPr>
      <p:grpSpPr>
        <a:xfrm>
          <a:off x="0" y="0"/>
          <a:ext cx="0" cy="0"/>
          <a:chOff x="0" y="0"/>
          <a:chExt cx="0" cy="0"/>
        </a:xfrm>
      </p:grpSpPr>
      <p:sp>
        <p:nvSpPr>
          <p:cNvPr id="282" name="Google Shape;282;p43"/>
          <p:cNvSpPr txBox="1"/>
          <p:nvPr>
            <p:ph idx="1" type="subTitle"/>
          </p:nvPr>
        </p:nvSpPr>
        <p:spPr>
          <a:xfrm>
            <a:off x="6826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Neural Networks - Optimizer</a:t>
            </a:r>
            <a:endParaRPr>
              <a:solidFill>
                <a:srgbClr val="38761D"/>
              </a:solidFill>
            </a:endParaRPr>
          </a:p>
        </p:txBody>
      </p:sp>
      <p:pic>
        <p:nvPicPr>
          <p:cNvPr id="283" name="Google Shape;283;p43"/>
          <p:cNvPicPr preferRelativeResize="0"/>
          <p:nvPr/>
        </p:nvPicPr>
        <p:blipFill>
          <a:blip r:embed="rId3">
            <a:alphaModFix/>
          </a:blip>
          <a:stretch>
            <a:fillRect/>
          </a:stretch>
        </p:blipFill>
        <p:spPr>
          <a:xfrm>
            <a:off x="0" y="0"/>
            <a:ext cx="1466275" cy="730575"/>
          </a:xfrm>
          <a:prstGeom prst="rect">
            <a:avLst/>
          </a:prstGeom>
          <a:noFill/>
          <a:ln>
            <a:noFill/>
          </a:ln>
        </p:spPr>
      </p:pic>
      <p:sp>
        <p:nvSpPr>
          <p:cNvPr id="284" name="Google Shape;284;p43"/>
          <p:cNvSpPr txBox="1"/>
          <p:nvPr/>
        </p:nvSpPr>
        <p:spPr>
          <a:xfrm>
            <a:off x="824850" y="730575"/>
            <a:ext cx="7070100" cy="4302900"/>
          </a:xfrm>
          <a:prstGeom prst="rect">
            <a:avLst/>
          </a:prstGeom>
          <a:noFill/>
          <a:ln>
            <a:noFill/>
          </a:ln>
        </p:spPr>
        <p:txBody>
          <a:bodyPr anchorCtr="0" anchor="t" bIns="91425" lIns="91425" spcFirstLastPara="1" rIns="91425" wrap="square" tIns="91425">
            <a:noAutofit/>
          </a:bodyPr>
          <a:lstStyle/>
          <a:p>
            <a:pPr indent="0" lvl="0" marL="0" rtl="0" algn="ctr">
              <a:spcBef>
                <a:spcPts val="1100"/>
              </a:spcBef>
              <a:spcAft>
                <a:spcPts val="0"/>
              </a:spcAft>
              <a:buNone/>
            </a:pPr>
            <a:r>
              <a:rPr b="1" lang="en" sz="1200">
                <a:solidFill>
                  <a:schemeClr val="dk1"/>
                </a:solidFill>
                <a:highlight>
                  <a:srgbClr val="FFFFFF"/>
                </a:highlight>
              </a:rPr>
              <a:t>Optimizer - Convergence</a:t>
            </a:r>
            <a:endParaRPr b="1" sz="1200">
              <a:solidFill>
                <a:schemeClr val="dk1"/>
              </a:solidFill>
              <a:highlight>
                <a:srgbClr val="FFFFFF"/>
              </a:highlight>
            </a:endParaRPr>
          </a:p>
          <a:p>
            <a:pPr indent="0" lvl="0" marL="0" rtl="0" algn="l">
              <a:lnSpc>
                <a:spcPct val="115000"/>
              </a:lnSpc>
              <a:spcBef>
                <a:spcPts val="1100"/>
              </a:spcBef>
              <a:spcAft>
                <a:spcPts val="0"/>
              </a:spcAft>
              <a:buNone/>
            </a:pPr>
            <a:r>
              <a:rPr lang="en" sz="1200">
                <a:solidFill>
                  <a:schemeClr val="dk1"/>
                </a:solidFill>
                <a:highlight>
                  <a:srgbClr val="FFFFFF"/>
                </a:highlight>
              </a:rPr>
              <a:t>The next step in the process is the optimizer that occurs during </a:t>
            </a:r>
            <a:r>
              <a:rPr b="1" i="1" lang="en" sz="1200">
                <a:solidFill>
                  <a:schemeClr val="dk1"/>
                </a:solidFill>
                <a:highlight>
                  <a:srgbClr val="FFFFFF"/>
                </a:highlight>
              </a:rPr>
              <a:t>backward propagation</a:t>
            </a:r>
            <a:r>
              <a:rPr lang="en" sz="1200">
                <a:solidFill>
                  <a:schemeClr val="dk1"/>
                </a:solidFill>
                <a:highlight>
                  <a:srgbClr val="FFFFFF"/>
                </a:highlight>
              </a:rPr>
              <a:t>. The optimizer is based on </a:t>
            </a:r>
            <a:r>
              <a:rPr b="1" i="1" lang="en" sz="1200">
                <a:highlight>
                  <a:srgbClr val="FFFFFF"/>
                </a:highlight>
              </a:rPr>
              <a:t>gradient descent</a:t>
            </a:r>
            <a:r>
              <a:rPr lang="en" sz="1200">
                <a:solidFill>
                  <a:schemeClr val="dk1"/>
                </a:solidFill>
                <a:highlight>
                  <a:srgbClr val="FFFFFF"/>
                </a:highlight>
              </a:rPr>
              <a:t>; where different variations of the </a:t>
            </a:r>
            <a:r>
              <a:rPr i="1" lang="en" sz="1200">
                <a:solidFill>
                  <a:schemeClr val="dk1"/>
                </a:solidFill>
                <a:highlight>
                  <a:srgbClr val="FFFFFF"/>
                </a:highlight>
              </a:rPr>
              <a:t>gradient descent</a:t>
            </a:r>
            <a:r>
              <a:rPr lang="en" sz="1200">
                <a:solidFill>
                  <a:schemeClr val="dk1"/>
                </a:solidFill>
                <a:highlight>
                  <a:srgbClr val="FFFFFF"/>
                </a:highlight>
              </a:rPr>
              <a:t> algorithm can be selected. </a:t>
            </a:r>
            <a:endParaRPr sz="1200">
              <a:solidFill>
                <a:schemeClr val="dk1"/>
              </a:solidFill>
              <a:highlight>
                <a:srgbClr val="FFFFFF"/>
              </a:highlight>
            </a:endParaRPr>
          </a:p>
          <a:p>
            <a:pPr indent="0" lvl="0" marL="0" rtl="0" algn="l">
              <a:lnSpc>
                <a:spcPct val="115000"/>
              </a:lnSpc>
              <a:spcBef>
                <a:spcPts val="1100"/>
              </a:spcBef>
              <a:spcAft>
                <a:spcPts val="0"/>
              </a:spcAft>
              <a:buNone/>
            </a:pPr>
            <a:r>
              <a:rPr lang="en" sz="1200">
                <a:solidFill>
                  <a:schemeClr val="dk1"/>
                </a:solidFill>
                <a:highlight>
                  <a:srgbClr val="FFFFFF"/>
                </a:highlight>
              </a:rPr>
              <a:t>Essentially, each time we pass data through the neural network we use the calculated loss to decide how much to change the weights and biases in the layers by. The </a:t>
            </a:r>
            <a:r>
              <a:rPr b="1" lang="en" sz="1200">
                <a:solidFill>
                  <a:schemeClr val="dk1"/>
                </a:solidFill>
                <a:highlight>
                  <a:srgbClr val="FFFFFF"/>
                </a:highlight>
              </a:rPr>
              <a:t>goal is to gradually get closer and closer to the correct values for the weights and biases to accurately predict</a:t>
            </a:r>
            <a:r>
              <a:rPr lang="en" sz="1200">
                <a:solidFill>
                  <a:schemeClr val="dk1"/>
                </a:solidFill>
                <a:highlight>
                  <a:srgbClr val="FFFFFF"/>
                </a:highlight>
              </a:rPr>
              <a:t> (estimate) the </a:t>
            </a:r>
            <a:r>
              <a:rPr i="1" lang="en" sz="1200">
                <a:solidFill>
                  <a:schemeClr val="dk1"/>
                </a:solidFill>
                <a:highlight>
                  <a:srgbClr val="FFFFFF"/>
                </a:highlight>
              </a:rPr>
              <a:t>"label"</a:t>
            </a:r>
            <a:r>
              <a:rPr lang="en" sz="1200">
                <a:solidFill>
                  <a:schemeClr val="dk1"/>
                </a:solidFill>
                <a:highlight>
                  <a:srgbClr val="FFFFFF"/>
                </a:highlight>
              </a:rPr>
              <a:t> for each sample. </a:t>
            </a:r>
            <a:endParaRPr sz="1200">
              <a:solidFill>
                <a:schemeClr val="dk1"/>
              </a:solidFill>
              <a:highlight>
                <a:srgbClr val="FFFFFF"/>
              </a:highlight>
            </a:endParaRPr>
          </a:p>
          <a:p>
            <a:pPr indent="0" lvl="0" marL="0" rtl="0" algn="l">
              <a:lnSpc>
                <a:spcPct val="115000"/>
              </a:lnSpc>
              <a:spcBef>
                <a:spcPts val="1100"/>
              </a:spcBef>
              <a:spcAft>
                <a:spcPts val="0"/>
              </a:spcAft>
              <a:buNone/>
            </a:pPr>
            <a:r>
              <a:rPr b="1" lang="en" sz="1200">
                <a:solidFill>
                  <a:srgbClr val="0000FF"/>
                </a:solidFill>
                <a:highlight>
                  <a:srgbClr val="FFFFFF"/>
                </a:highlight>
              </a:rPr>
              <a:t>This process of progressively getting closer and closer is called </a:t>
            </a:r>
            <a:r>
              <a:rPr b="1" i="1" lang="en" sz="1200">
                <a:solidFill>
                  <a:srgbClr val="0000FF"/>
                </a:solidFill>
                <a:highlight>
                  <a:srgbClr val="FFFFFF"/>
                </a:highlight>
              </a:rPr>
              <a:t>convergence</a:t>
            </a:r>
            <a:r>
              <a:rPr b="1" lang="en" sz="1200">
                <a:solidFill>
                  <a:srgbClr val="0000FF"/>
                </a:solidFill>
                <a:highlight>
                  <a:srgbClr val="FFFFFF"/>
                </a:highlight>
              </a:rPr>
              <a:t>.</a:t>
            </a:r>
            <a:endParaRPr b="1" sz="1200">
              <a:solidFill>
                <a:srgbClr val="0000FF"/>
              </a:solidFill>
              <a:highlight>
                <a:srgbClr val="FFFFFF"/>
              </a:highlight>
            </a:endParaRPr>
          </a:p>
          <a:p>
            <a:pPr indent="0" lvl="0" marL="0" rtl="0" algn="l">
              <a:lnSpc>
                <a:spcPct val="115000"/>
              </a:lnSpc>
              <a:spcBef>
                <a:spcPts val="1100"/>
              </a:spcBef>
              <a:spcAft>
                <a:spcPts val="0"/>
              </a:spcAft>
              <a:buNone/>
            </a:pPr>
            <a:r>
              <a:rPr lang="en" sz="1200">
                <a:solidFill>
                  <a:schemeClr val="dk1"/>
                </a:solidFill>
                <a:highlight>
                  <a:srgbClr val="FFFFFF"/>
                </a:highlight>
              </a:rPr>
              <a:t>For our </a:t>
            </a:r>
            <a:r>
              <a:rPr i="1" lang="en" sz="1200">
                <a:solidFill>
                  <a:schemeClr val="dk1"/>
                </a:solidFill>
                <a:highlight>
                  <a:srgbClr val="FFFFFF"/>
                </a:highlight>
              </a:rPr>
              <a:t>regresser</a:t>
            </a:r>
            <a:r>
              <a:rPr lang="en" sz="1200">
                <a:solidFill>
                  <a:schemeClr val="dk1"/>
                </a:solidFill>
                <a:highlight>
                  <a:srgbClr val="FFFFFF"/>
                </a:highlight>
              </a:rPr>
              <a:t> neural network we will use the</a:t>
            </a:r>
            <a:r>
              <a:rPr b="1" lang="en" sz="1200">
                <a:solidFill>
                  <a:schemeClr val="dk1"/>
                </a:solidFill>
                <a:highlight>
                  <a:srgbClr val="FFFFFF"/>
                </a:highlight>
              </a:rPr>
              <a:t> </a:t>
            </a:r>
            <a:r>
              <a:rPr b="1" lang="en" sz="1200">
                <a:solidFill>
                  <a:schemeClr val="dk1"/>
                </a:solidFill>
                <a:highlight>
                  <a:srgbClr val="EFF0F1"/>
                </a:highlight>
              </a:rPr>
              <a:t>rmsprop</a:t>
            </a:r>
            <a:r>
              <a:rPr lang="en" sz="1200">
                <a:solidFill>
                  <a:schemeClr val="dk1"/>
                </a:solidFill>
                <a:highlight>
                  <a:srgbClr val="FFFFFF"/>
                </a:highlight>
              </a:rPr>
              <a:t> method (root mean square property).</a:t>
            </a:r>
            <a:br>
              <a:rPr lang="en" sz="1050">
                <a:solidFill>
                  <a:schemeClr val="dk1"/>
                </a:solidFill>
                <a:highlight>
                  <a:srgbClr val="FFFFFF"/>
                </a:highlight>
              </a:rPr>
            </a:br>
            <a:endParaRPr b="1" sz="1200">
              <a:solidFill>
                <a:schemeClr val="dk1"/>
              </a:solidFill>
              <a:highlight>
                <a:srgbClr val="FFFFFF"/>
              </a:highlight>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ctr">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p:txBody>
      </p:sp>
      <p:graphicFrame>
        <p:nvGraphicFramePr>
          <p:cNvPr id="285" name="Google Shape;285;p43"/>
          <p:cNvGraphicFramePr/>
          <p:nvPr/>
        </p:nvGraphicFramePr>
        <p:xfrm>
          <a:off x="907525" y="3818475"/>
          <a:ext cx="3000000" cy="3000000"/>
        </p:xfrm>
        <a:graphic>
          <a:graphicData uri="http://schemas.openxmlformats.org/drawingml/2006/table">
            <a:tbl>
              <a:tblPr>
                <a:noFill/>
                <a:tableStyleId>{B919AB72-B1D8-40D2-A9E9-02AD8994AEB8}</a:tableStyleId>
              </a:tblPr>
              <a:tblGrid>
                <a:gridCol w="7141525"/>
              </a:tblGrid>
              <a:tr h="12700">
                <a:tc>
                  <a:txBody>
                    <a:bodyPr>
                      <a:noAutofit/>
                    </a:bodyPr>
                    <a:lstStyle/>
                    <a:p>
                      <a:pPr indent="0" lvl="0" marL="0" rtl="0" algn="l">
                        <a:lnSpc>
                          <a:spcPct val="115000"/>
                        </a:lnSpc>
                        <a:spcBef>
                          <a:spcPts val="0"/>
                        </a:spcBef>
                        <a:spcAft>
                          <a:spcPts val="0"/>
                        </a:spcAft>
                        <a:buNone/>
                      </a:pPr>
                      <a:r>
                        <a:rPr lang="en" sz="1200">
                          <a:highlight>
                            <a:srgbClr val="FFFFFF"/>
                          </a:highlight>
                          <a:latin typeface="Consolas"/>
                          <a:ea typeface="Consolas"/>
                          <a:cs typeface="Consolas"/>
                          <a:sym typeface="Consolas"/>
                        </a:rPr>
                        <a:t>model</a:t>
                      </a:r>
                      <a:r>
                        <a:rPr lang="en" sz="1200">
                          <a:solidFill>
                            <a:srgbClr val="616161"/>
                          </a:solidFill>
                          <a:highlight>
                            <a:srgbClr val="FFFFFF"/>
                          </a:highlight>
                          <a:latin typeface="Consolas"/>
                          <a:ea typeface="Consolas"/>
                          <a:cs typeface="Consolas"/>
                          <a:sym typeface="Consolas"/>
                        </a:rPr>
                        <a:t>.</a:t>
                      </a:r>
                      <a:r>
                        <a:rPr lang="en" sz="1200">
                          <a:highlight>
                            <a:srgbClr val="FFFFFF"/>
                          </a:highlight>
                          <a:latin typeface="Consolas"/>
                          <a:ea typeface="Consolas"/>
                          <a:cs typeface="Consolas"/>
                          <a:sym typeface="Consolas"/>
                        </a:rPr>
                        <a:t>compile</a:t>
                      </a:r>
                      <a:r>
                        <a:rPr lang="en" sz="1200">
                          <a:solidFill>
                            <a:srgbClr val="616161"/>
                          </a:solidFill>
                          <a:highlight>
                            <a:srgbClr val="FFFFFF"/>
                          </a:highlight>
                          <a:latin typeface="Consolas"/>
                          <a:ea typeface="Consolas"/>
                          <a:cs typeface="Consolas"/>
                          <a:sym typeface="Consolas"/>
                        </a:rPr>
                        <a:t>(</a:t>
                      </a:r>
                      <a:r>
                        <a:rPr lang="en" sz="1200">
                          <a:highlight>
                            <a:srgbClr val="FFFFFF"/>
                          </a:highlight>
                          <a:latin typeface="Consolas"/>
                          <a:ea typeface="Consolas"/>
                          <a:cs typeface="Consolas"/>
                          <a:sym typeface="Consolas"/>
                        </a:rPr>
                        <a:t>loss</a:t>
                      </a:r>
                      <a:r>
                        <a:rPr lang="en" sz="1200">
                          <a:solidFill>
                            <a:srgbClr val="616161"/>
                          </a:solidFill>
                          <a:highlight>
                            <a:srgbClr val="FFFFFF"/>
                          </a:highlight>
                          <a:latin typeface="Consolas"/>
                          <a:ea typeface="Consolas"/>
                          <a:cs typeface="Consolas"/>
                          <a:sym typeface="Consolas"/>
                        </a:rPr>
                        <a:t>=</a:t>
                      </a:r>
                      <a:r>
                        <a:rPr lang="en" sz="1200">
                          <a:solidFill>
                            <a:srgbClr val="0F9D58"/>
                          </a:solidFill>
                          <a:highlight>
                            <a:srgbClr val="FFFFFF"/>
                          </a:highlight>
                          <a:latin typeface="Consolas"/>
                          <a:ea typeface="Consolas"/>
                          <a:cs typeface="Consolas"/>
                          <a:sym typeface="Consolas"/>
                        </a:rPr>
                        <a:t>'mse'</a:t>
                      </a:r>
                      <a:r>
                        <a:rPr lang="en" sz="1200">
                          <a:solidFill>
                            <a:srgbClr val="616161"/>
                          </a:solidFill>
                          <a:highlight>
                            <a:srgbClr val="FFFFFF"/>
                          </a:highlight>
                          <a:latin typeface="Consolas"/>
                          <a:ea typeface="Consolas"/>
                          <a:cs typeface="Consolas"/>
                          <a:sym typeface="Consolas"/>
                        </a:rPr>
                        <a:t>,</a:t>
                      </a:r>
                      <a:r>
                        <a:rPr lang="en" sz="1200">
                          <a:highlight>
                            <a:srgbClr val="FFFFFF"/>
                          </a:highlight>
                          <a:latin typeface="Consolas"/>
                          <a:ea typeface="Consolas"/>
                          <a:cs typeface="Consolas"/>
                          <a:sym typeface="Consolas"/>
                        </a:rPr>
                        <a:t> optimizer</a:t>
                      </a:r>
                      <a:r>
                        <a:rPr lang="en" sz="1200">
                          <a:solidFill>
                            <a:srgbClr val="616161"/>
                          </a:solidFill>
                          <a:highlight>
                            <a:srgbClr val="FFFFFF"/>
                          </a:highlight>
                          <a:latin typeface="Consolas"/>
                          <a:ea typeface="Consolas"/>
                          <a:cs typeface="Consolas"/>
                          <a:sym typeface="Consolas"/>
                        </a:rPr>
                        <a:t>=</a:t>
                      </a:r>
                      <a:r>
                        <a:rPr lang="en" sz="1200">
                          <a:solidFill>
                            <a:srgbClr val="0F9D58"/>
                          </a:solidFill>
                          <a:highlight>
                            <a:srgbClr val="FFFFFF"/>
                          </a:highlight>
                          <a:latin typeface="Consolas"/>
                          <a:ea typeface="Consolas"/>
                          <a:cs typeface="Consolas"/>
                          <a:sym typeface="Consolas"/>
                        </a:rPr>
                        <a:t>'rmsprop'</a:t>
                      </a:r>
                      <a:r>
                        <a:rPr lang="en" sz="1200">
                          <a:solidFill>
                            <a:srgbClr val="616161"/>
                          </a:solidFill>
                          <a:highlight>
                            <a:srgbClr val="FFFFFF"/>
                          </a:highlight>
                          <a:latin typeface="Consolas"/>
                          <a:ea typeface="Consolas"/>
                          <a:cs typeface="Consolas"/>
                          <a:sym typeface="Consolas"/>
                        </a:rPr>
                        <a:t>)</a:t>
                      </a:r>
                      <a:endParaRPr sz="1200">
                        <a:highlight>
                          <a:srgbClr val="FFFFFF"/>
                        </a:highlight>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3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77" name="Shape 2477"/>
        <p:cNvGrpSpPr/>
        <p:nvPr/>
      </p:nvGrpSpPr>
      <p:grpSpPr>
        <a:xfrm>
          <a:off x="0" y="0"/>
          <a:ext cx="0" cy="0"/>
          <a:chOff x="0" y="0"/>
          <a:chExt cx="0" cy="0"/>
        </a:xfrm>
      </p:grpSpPr>
      <p:sp>
        <p:nvSpPr>
          <p:cNvPr id="2478" name="Google Shape;2478;p322"/>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Learning Rate / Gradient Descent</a:t>
            </a:r>
            <a:endParaRPr>
              <a:solidFill>
                <a:srgbClr val="38761D"/>
              </a:solidFill>
            </a:endParaRPr>
          </a:p>
        </p:txBody>
      </p:sp>
      <p:pic>
        <p:nvPicPr>
          <p:cNvPr id="2479" name="Google Shape;2479;p322"/>
          <p:cNvPicPr preferRelativeResize="0"/>
          <p:nvPr/>
        </p:nvPicPr>
        <p:blipFill>
          <a:blip r:embed="rId3">
            <a:alphaModFix/>
          </a:blip>
          <a:stretch>
            <a:fillRect/>
          </a:stretch>
        </p:blipFill>
        <p:spPr>
          <a:xfrm>
            <a:off x="0" y="0"/>
            <a:ext cx="1466275" cy="730575"/>
          </a:xfrm>
          <a:prstGeom prst="rect">
            <a:avLst/>
          </a:prstGeom>
          <a:noFill/>
          <a:ln>
            <a:noFill/>
          </a:ln>
        </p:spPr>
      </p:pic>
      <p:sp>
        <p:nvSpPr>
          <p:cNvPr id="2480" name="Google Shape;2480;p322"/>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Learning Rate and Gradient Descent</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rPr lang="en" sz="1200">
                <a:solidFill>
                  <a:schemeClr val="dk1"/>
                </a:solidFill>
              </a:rPr>
              <a:t>The concept of </a:t>
            </a:r>
            <a:r>
              <a:rPr b="1" lang="en" sz="1200">
                <a:solidFill>
                  <a:srgbClr val="0000FF"/>
                </a:solidFill>
              </a:rPr>
              <a:t>gradient descent is a measurement of the slope of the rate of change</a:t>
            </a:r>
            <a:r>
              <a:rPr lang="en" sz="1200">
                <a:solidFill>
                  <a:schemeClr val="dk1"/>
                </a:solidFill>
              </a:rPr>
              <a:t>.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If we have a function, say f(x) where the </a:t>
            </a:r>
            <a:r>
              <a:rPr lang="en" sz="1200" u="sng">
                <a:solidFill>
                  <a:schemeClr val="dk1"/>
                </a:solidFill>
              </a:rPr>
              <a:t>relationships between the input and the outputs is linear, we would expect the slope to be a straight line</a:t>
            </a:r>
            <a:r>
              <a:rPr lang="en" sz="1200">
                <a:solidFill>
                  <a:schemeClr val="dk1"/>
                </a:solidFill>
              </a:rPr>
              <a:t>. In this case:</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b="1" lang="en" sz="1200">
                <a:solidFill>
                  <a:srgbClr val="38761D"/>
                </a:solidFill>
              </a:rPr>
              <a:t>The learning rate would only affect how long it would take to find the global optima, but since there is only one optima, we would find it nonetheless.</a:t>
            </a:r>
            <a:endParaRPr b="1" sz="1200">
              <a:solidFill>
                <a:srgbClr val="38761D"/>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On the other hand, if f(x) is </a:t>
            </a:r>
            <a:r>
              <a:rPr b="1" lang="en" sz="1200">
                <a:solidFill>
                  <a:srgbClr val="0000FF"/>
                </a:solidFill>
              </a:rPr>
              <a:t>a polynomial function, we expect the slope to look more like a curved bow</a:t>
            </a:r>
            <a:r>
              <a:rPr b="1" lang="en" sz="1200">
                <a:solidFill>
                  <a:srgbClr val="1155CC"/>
                </a:solidFill>
              </a:rPr>
              <a:t>l</a:t>
            </a:r>
            <a:r>
              <a:rPr lang="en" sz="1200">
                <a:solidFill>
                  <a:schemeClr val="dk1"/>
                </a:solidFill>
              </a:rPr>
              <a:t>. </a:t>
            </a:r>
            <a:r>
              <a:rPr lang="en" sz="1200" u="sng">
                <a:solidFill>
                  <a:schemeClr val="dk1"/>
                </a:solidFill>
              </a:rPr>
              <a:t>Now the learning rate would affect whether we find the global optima</a:t>
            </a:r>
            <a:r>
              <a:rPr lang="en" sz="1200">
                <a:solidFill>
                  <a:schemeClr val="dk1"/>
                </a:solidFill>
              </a:rPr>
              <a:t>.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b="1" lang="en" sz="1200">
                <a:solidFill>
                  <a:srgbClr val="0000FF"/>
                </a:solidFill>
              </a:rPr>
              <a:t>That is, to high of a rate and we bounce around the curved bowl. A tiny learning rate, and we are (almost) guaranteed to descent eventually to the global optima, but it may take a long time.</a:t>
            </a:r>
            <a:endParaRPr b="1" sz="1200">
              <a:solidFill>
                <a:srgbClr val="0000FF"/>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3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84" name="Shape 2484"/>
        <p:cNvGrpSpPr/>
        <p:nvPr/>
      </p:nvGrpSpPr>
      <p:grpSpPr>
        <a:xfrm>
          <a:off x="0" y="0"/>
          <a:ext cx="0" cy="0"/>
          <a:chOff x="0" y="0"/>
          <a:chExt cx="0" cy="0"/>
        </a:xfrm>
      </p:grpSpPr>
      <p:sp>
        <p:nvSpPr>
          <p:cNvPr id="2485" name="Google Shape;2485;p323"/>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Learning Rate / Gradient Descent</a:t>
            </a:r>
            <a:endParaRPr>
              <a:solidFill>
                <a:srgbClr val="38761D"/>
              </a:solidFill>
            </a:endParaRPr>
          </a:p>
        </p:txBody>
      </p:sp>
      <p:pic>
        <p:nvPicPr>
          <p:cNvPr id="2486" name="Google Shape;2486;p323"/>
          <p:cNvPicPr preferRelativeResize="0"/>
          <p:nvPr/>
        </p:nvPicPr>
        <p:blipFill>
          <a:blip r:embed="rId3">
            <a:alphaModFix/>
          </a:blip>
          <a:stretch>
            <a:fillRect/>
          </a:stretch>
        </p:blipFill>
        <p:spPr>
          <a:xfrm>
            <a:off x="0" y="0"/>
            <a:ext cx="1466275" cy="730575"/>
          </a:xfrm>
          <a:prstGeom prst="rect">
            <a:avLst/>
          </a:prstGeom>
          <a:noFill/>
          <a:ln>
            <a:noFill/>
          </a:ln>
        </p:spPr>
      </p:pic>
      <p:sp>
        <p:nvSpPr>
          <p:cNvPr id="2487" name="Google Shape;2487;p323"/>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Learning Rate and Gradient Descent</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rPr lang="en" sz="1200">
                <a:solidFill>
                  <a:schemeClr val="dk1"/>
                </a:solidFill>
              </a:rPr>
              <a:t>In the simplified third example depicted below, the function f(x) is comprised of segments of non-linearity. In addition to a global optima, we depict a local optima which the training could dive into and converge on, overlooking the global optima. Likewise is a saddle point. This is a plateaued region of the slope. If our learning rate is too small, one might bounce back and forth on the plateau and never escape.</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pic>
        <p:nvPicPr>
          <p:cNvPr id="2488" name="Google Shape;2488;p323"/>
          <p:cNvPicPr preferRelativeResize="0"/>
          <p:nvPr/>
        </p:nvPicPr>
        <p:blipFill>
          <a:blip r:embed="rId4">
            <a:alphaModFix/>
          </a:blip>
          <a:stretch>
            <a:fillRect/>
          </a:stretch>
        </p:blipFill>
        <p:spPr>
          <a:xfrm>
            <a:off x="1794050" y="2069175"/>
            <a:ext cx="5943600" cy="2847975"/>
          </a:xfrm>
          <a:prstGeom prst="rect">
            <a:avLst/>
          </a:prstGeom>
          <a:noFill/>
          <a:ln>
            <a:noFill/>
          </a:ln>
        </p:spPr>
      </p:pic>
    </p:spTree>
  </p:cSld>
  <p:clrMapOvr>
    <a:masterClrMapping/>
  </p:clrMapOvr>
</p:sld>
</file>

<file path=ppt/slides/slide3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92" name="Shape 2492"/>
        <p:cNvGrpSpPr/>
        <p:nvPr/>
      </p:nvGrpSpPr>
      <p:grpSpPr>
        <a:xfrm>
          <a:off x="0" y="0"/>
          <a:ext cx="0" cy="0"/>
          <a:chOff x="0" y="0"/>
          <a:chExt cx="0" cy="0"/>
        </a:xfrm>
      </p:grpSpPr>
      <p:sp>
        <p:nvSpPr>
          <p:cNvPr id="2493" name="Google Shape;2493;p324"/>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Learning Rate / Optimizer</a:t>
            </a:r>
            <a:endParaRPr>
              <a:solidFill>
                <a:srgbClr val="38761D"/>
              </a:solidFill>
            </a:endParaRPr>
          </a:p>
        </p:txBody>
      </p:sp>
      <p:pic>
        <p:nvPicPr>
          <p:cNvPr id="2494" name="Google Shape;2494;p324"/>
          <p:cNvPicPr preferRelativeResize="0"/>
          <p:nvPr/>
        </p:nvPicPr>
        <p:blipFill>
          <a:blip r:embed="rId3">
            <a:alphaModFix/>
          </a:blip>
          <a:stretch>
            <a:fillRect/>
          </a:stretch>
        </p:blipFill>
        <p:spPr>
          <a:xfrm>
            <a:off x="0" y="0"/>
            <a:ext cx="1466275" cy="730575"/>
          </a:xfrm>
          <a:prstGeom prst="rect">
            <a:avLst/>
          </a:prstGeom>
          <a:noFill/>
          <a:ln>
            <a:noFill/>
          </a:ln>
        </p:spPr>
      </p:pic>
      <p:sp>
        <p:nvSpPr>
          <p:cNvPr id="2495" name="Google Shape;2495;p324"/>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Optimizer</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rPr lang="en" sz="1200">
                <a:solidFill>
                  <a:schemeClr val="dk1"/>
                </a:solidFill>
              </a:rPr>
              <a:t>In Keras, </a:t>
            </a:r>
            <a:r>
              <a:rPr b="1" lang="en" sz="1200">
                <a:solidFill>
                  <a:srgbClr val="0000FF"/>
                </a:solidFill>
              </a:rPr>
              <a:t>optimizers can be specified in two ways</a:t>
            </a:r>
            <a:r>
              <a:rPr lang="en" sz="1200">
                <a:solidFill>
                  <a:schemeClr val="dk1"/>
                </a:solidFill>
              </a:rPr>
              <a:t>.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b="1" lang="en" sz="1200">
                <a:solidFill>
                  <a:srgbClr val="0000FF"/>
                </a:solidFill>
              </a:rPr>
              <a:t>As a string value</a:t>
            </a:r>
            <a:r>
              <a:rPr lang="en" sz="1200">
                <a:solidFill>
                  <a:schemeClr val="dk1"/>
                </a:solidFill>
              </a:rPr>
              <a:t> to the parameter </a:t>
            </a:r>
            <a:r>
              <a:rPr lang="en" sz="1200">
                <a:solidFill>
                  <a:srgbClr val="0D904F"/>
                </a:solidFill>
                <a:latin typeface="Consolas"/>
                <a:ea typeface="Consolas"/>
                <a:cs typeface="Consolas"/>
                <a:sym typeface="Consolas"/>
              </a:rPr>
              <a:t>optimizer</a:t>
            </a:r>
            <a:r>
              <a:rPr lang="en" sz="1200">
                <a:solidFill>
                  <a:schemeClr val="dk1"/>
                </a:solidFill>
              </a:rPr>
              <a:t> in the </a:t>
            </a:r>
            <a:r>
              <a:rPr lang="en" sz="1200">
                <a:solidFill>
                  <a:srgbClr val="0D904F"/>
                </a:solidFill>
                <a:latin typeface="Consolas"/>
                <a:ea typeface="Consolas"/>
                <a:cs typeface="Consolas"/>
                <a:sym typeface="Consolas"/>
              </a:rPr>
              <a:t>compile()</a:t>
            </a:r>
            <a:r>
              <a:rPr lang="en" sz="1200">
                <a:solidFill>
                  <a:schemeClr val="dk1"/>
                </a:solidFill>
              </a:rPr>
              <a:t> method. In this case, the selected optimizer is configured with default settings.</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An optimizer can also </a:t>
            </a:r>
            <a:r>
              <a:rPr b="1" lang="en" sz="1200">
                <a:solidFill>
                  <a:srgbClr val="0000FF"/>
                </a:solidFill>
              </a:rPr>
              <a:t>be specified from the optimizer class</a:t>
            </a:r>
            <a:r>
              <a:rPr lang="en" sz="1200">
                <a:solidFill>
                  <a:schemeClr val="dk1"/>
                </a:solidFill>
              </a:rPr>
              <a:t>, and configured when the optimizer object is instantiated. In this case, the selected optimizer is configured with a learning rate of 0.01.</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2496" name="Google Shape;2496;p324"/>
          <p:cNvGraphicFramePr/>
          <p:nvPr/>
        </p:nvGraphicFramePr>
        <p:xfrm>
          <a:off x="561625" y="2088438"/>
          <a:ext cx="3000000" cy="3000000"/>
        </p:xfrm>
        <a:graphic>
          <a:graphicData uri="http://schemas.openxmlformats.org/drawingml/2006/table">
            <a:tbl>
              <a:tblPr>
                <a:noFill/>
                <a:tableStyleId>{B919AB72-B1D8-40D2-A9E9-02AD8994AEB8}</a:tableStyleId>
              </a:tblPr>
              <a:tblGrid>
                <a:gridCol w="7862400"/>
              </a:tblGrid>
              <a:tr h="293925">
                <a:tc>
                  <a:txBody>
                    <a:bodyPr>
                      <a:noAutofit/>
                    </a:bodyPr>
                    <a:lstStyle/>
                    <a:p>
                      <a:pPr indent="0" lvl="0" marL="0" rtl="0" algn="l">
                        <a:lnSpc>
                          <a:spcPct val="115000"/>
                        </a:lnSpc>
                        <a:spcBef>
                          <a:spcPts val="0"/>
                        </a:spcBef>
                        <a:spcAft>
                          <a:spcPts val="0"/>
                        </a:spcAft>
                        <a:buNone/>
                      </a:pPr>
                      <a:r>
                        <a:rPr lang="en" sz="1000">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compile</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optimizer</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'rmsprop'</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loss</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'categorical_crossentropy'</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metrics</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'accuracy'</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graphicFrame>
        <p:nvGraphicFramePr>
          <p:cNvPr id="2497" name="Google Shape;2497;p324"/>
          <p:cNvGraphicFramePr/>
          <p:nvPr/>
        </p:nvGraphicFramePr>
        <p:xfrm>
          <a:off x="561625" y="3415913"/>
          <a:ext cx="3000000" cy="3000000"/>
        </p:xfrm>
        <a:graphic>
          <a:graphicData uri="http://schemas.openxmlformats.org/drawingml/2006/table">
            <a:tbl>
              <a:tblPr>
                <a:noFill/>
                <a:tableStyleId>{B919AB72-B1D8-40D2-A9E9-02AD8994AEB8}</a:tableStyleId>
              </a:tblPr>
              <a:tblGrid>
                <a:gridCol w="7862400"/>
              </a:tblGrid>
              <a:tr h="293925">
                <a:tc>
                  <a:txBody>
                    <a:bodyPr>
                      <a:noAutofit/>
                    </a:bodyPr>
                    <a:lstStyle/>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keras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optimizers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optimizer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optimizers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RMSProp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lr</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0.01</a:t>
                      </a:r>
                      <a:r>
                        <a:rPr lang="en" sz="1000">
                          <a:solidFill>
                            <a:srgbClr val="616161"/>
                          </a:solidFill>
                          <a:latin typeface="Consolas"/>
                          <a:ea typeface="Consolas"/>
                          <a:cs typeface="Consolas"/>
                          <a:sym typeface="Consolas"/>
                        </a:rPr>
                        <a:t>)</a:t>
                      </a:r>
                      <a:br>
                        <a:rPr lang="en" sz="1000">
                          <a:solidFill>
                            <a:schemeClr val="dk1"/>
                          </a:solidFill>
                          <a:latin typeface="Consolas"/>
                          <a:ea typeface="Consolas"/>
                          <a:cs typeface="Consolas"/>
                          <a:sym typeface="Consolas"/>
                        </a:rPr>
                      </a:b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compile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optimizer</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optimizer</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loss</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'categorical_crossentropy'</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metrics</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'accuracy'</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3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01" name="Shape 2501"/>
        <p:cNvGrpSpPr/>
        <p:nvPr/>
      </p:nvGrpSpPr>
      <p:grpSpPr>
        <a:xfrm>
          <a:off x="0" y="0"/>
          <a:ext cx="0" cy="0"/>
          <a:chOff x="0" y="0"/>
          <a:chExt cx="0" cy="0"/>
        </a:xfrm>
      </p:grpSpPr>
      <p:sp>
        <p:nvSpPr>
          <p:cNvPr id="2502" name="Google Shape;2502;p325"/>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Checkpointing</a:t>
            </a:r>
            <a:endParaRPr>
              <a:solidFill>
                <a:srgbClr val="38761D"/>
              </a:solidFill>
            </a:endParaRPr>
          </a:p>
        </p:txBody>
      </p:sp>
      <p:pic>
        <p:nvPicPr>
          <p:cNvPr id="2503" name="Google Shape;2503;p325"/>
          <p:cNvPicPr preferRelativeResize="0"/>
          <p:nvPr/>
        </p:nvPicPr>
        <p:blipFill>
          <a:blip r:embed="rId3">
            <a:alphaModFix/>
          </a:blip>
          <a:stretch>
            <a:fillRect/>
          </a:stretch>
        </p:blipFill>
        <p:spPr>
          <a:xfrm>
            <a:off x="0" y="0"/>
            <a:ext cx="1466275" cy="730575"/>
          </a:xfrm>
          <a:prstGeom prst="rect">
            <a:avLst/>
          </a:prstGeom>
          <a:noFill/>
          <a:ln>
            <a:noFill/>
          </a:ln>
        </p:spPr>
      </p:pic>
      <p:sp>
        <p:nvSpPr>
          <p:cNvPr id="2504" name="Google Shape;2504;p325"/>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Checkpointing</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b="1" lang="en" sz="1200">
                <a:solidFill>
                  <a:srgbClr val="0000FF"/>
                </a:solidFill>
              </a:rPr>
              <a:t>Checkpointing is periodically saving the learned model parameters and current hyperparameter values during training</a:t>
            </a:r>
            <a:r>
              <a:rPr lang="en" sz="1200">
                <a:solidFill>
                  <a:schemeClr val="dk1"/>
                </a:solidFill>
              </a:rPr>
              <a:t>. There are two reasons for doing this:</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317500" lvl="0" marL="457200" rtl="0" algn="l">
              <a:lnSpc>
                <a:spcPct val="115000"/>
              </a:lnSpc>
              <a:spcBef>
                <a:spcPts val="0"/>
              </a:spcBef>
              <a:spcAft>
                <a:spcPts val="0"/>
              </a:spcAft>
              <a:buClr>
                <a:srgbClr val="38761D"/>
              </a:buClr>
              <a:buSzPts val="1400"/>
              <a:buChar char="●"/>
            </a:pPr>
            <a:r>
              <a:rPr b="1" lang="en">
                <a:solidFill>
                  <a:srgbClr val="38761D"/>
                </a:solidFill>
              </a:rPr>
              <a:t>To be able to resume training of a model without restarting the training (where it left off).</a:t>
            </a:r>
            <a:endParaRPr b="1">
              <a:solidFill>
                <a:srgbClr val="38761D"/>
              </a:solidFill>
            </a:endParaRPr>
          </a:p>
          <a:p>
            <a:pPr indent="-317500" lvl="0" marL="457200" rtl="0" algn="l">
              <a:lnSpc>
                <a:spcPct val="115000"/>
              </a:lnSpc>
              <a:spcBef>
                <a:spcPts val="0"/>
              </a:spcBef>
              <a:spcAft>
                <a:spcPts val="0"/>
              </a:spcAft>
              <a:buClr>
                <a:srgbClr val="38761D"/>
              </a:buClr>
              <a:buSzPts val="1400"/>
              <a:buChar char="●"/>
            </a:pPr>
            <a:r>
              <a:rPr b="1" lang="en">
                <a:solidFill>
                  <a:srgbClr val="38761D"/>
                </a:solidFill>
              </a:rPr>
              <a:t>Identify a past point training that the model gave the best results.</a:t>
            </a:r>
            <a:endParaRPr b="1">
              <a:solidFill>
                <a:srgbClr val="38761D"/>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In the former case </a:t>
            </a:r>
            <a:r>
              <a:rPr lang="en" sz="1200" u="sng">
                <a:solidFill>
                  <a:schemeClr val="dk1"/>
                </a:solidFill>
              </a:rPr>
              <a:t>(resume training), for resource management one may split the training across sessions</a:t>
            </a:r>
            <a:r>
              <a:rPr lang="en" sz="1200">
                <a:solidFill>
                  <a:schemeClr val="dk1"/>
                </a:solidFill>
              </a:rPr>
              <a:t>. For example, one might reserve (or be authorized) one hour a day for training. At the end of the one hour training each day, the training is checkpointed. The following day, training is resume by restoring from the checkpoint.</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3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08" name="Shape 2508"/>
        <p:cNvGrpSpPr/>
        <p:nvPr/>
      </p:nvGrpSpPr>
      <p:grpSpPr>
        <a:xfrm>
          <a:off x="0" y="0"/>
          <a:ext cx="0" cy="0"/>
          <a:chOff x="0" y="0"/>
          <a:chExt cx="0" cy="0"/>
        </a:xfrm>
      </p:grpSpPr>
      <p:sp>
        <p:nvSpPr>
          <p:cNvPr id="2509" name="Google Shape;2509;p326"/>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Transfer Learning and Pre-built Models</a:t>
            </a:r>
            <a:endParaRPr>
              <a:solidFill>
                <a:srgbClr val="38761D"/>
              </a:solidFill>
            </a:endParaRPr>
          </a:p>
        </p:txBody>
      </p:sp>
      <p:pic>
        <p:nvPicPr>
          <p:cNvPr id="2510" name="Google Shape;2510;p326"/>
          <p:cNvPicPr preferRelativeResize="0"/>
          <p:nvPr/>
        </p:nvPicPr>
        <p:blipFill>
          <a:blip r:embed="rId3">
            <a:alphaModFix/>
          </a:blip>
          <a:stretch>
            <a:fillRect/>
          </a:stretch>
        </p:blipFill>
        <p:spPr>
          <a:xfrm>
            <a:off x="0" y="0"/>
            <a:ext cx="1466275" cy="730575"/>
          </a:xfrm>
          <a:prstGeom prst="rect">
            <a:avLst/>
          </a:prstGeom>
          <a:noFill/>
          <a:ln>
            <a:noFill/>
          </a:ln>
        </p:spPr>
      </p:pic>
      <p:sp>
        <p:nvSpPr>
          <p:cNvPr id="2511" name="Google Shape;2511;p326"/>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Pre-Built Models</a:t>
            </a:r>
            <a:br>
              <a:rPr b="1" lang="en" sz="1200">
                <a:solidFill>
                  <a:schemeClr val="dk1"/>
                </a:solidFill>
              </a:rPr>
            </a:br>
            <a:endParaRPr b="1" sz="1200">
              <a:solidFill>
                <a:schemeClr val="dk1"/>
              </a:solidFill>
            </a:endParaRPr>
          </a:p>
          <a:p>
            <a:pPr indent="0" lvl="0" marL="0" rtl="0" algn="l">
              <a:lnSpc>
                <a:spcPct val="115000"/>
              </a:lnSpc>
              <a:spcBef>
                <a:spcPts val="0"/>
              </a:spcBef>
              <a:spcAft>
                <a:spcPts val="0"/>
              </a:spcAft>
              <a:buNone/>
            </a:pPr>
            <a:r>
              <a:rPr lang="en" sz="1200">
                <a:solidFill>
                  <a:schemeClr val="dk1"/>
                </a:solidFill>
              </a:rPr>
              <a:t>The </a:t>
            </a:r>
            <a:r>
              <a:rPr b="1" lang="en" sz="1200">
                <a:solidFill>
                  <a:schemeClr val="dk1"/>
                </a:solidFill>
              </a:rPr>
              <a:t>Keras</a:t>
            </a:r>
            <a:r>
              <a:rPr lang="en" sz="1200">
                <a:solidFill>
                  <a:schemeClr val="dk1"/>
                </a:solidFill>
              </a:rPr>
              <a:t> framework comes with a number of </a:t>
            </a:r>
            <a:r>
              <a:rPr b="1" lang="en" sz="1200">
                <a:solidFill>
                  <a:srgbClr val="0000FF"/>
                </a:solidFill>
              </a:rPr>
              <a:t>pre-built models</a:t>
            </a:r>
            <a:r>
              <a:rPr lang="en" sz="1200">
                <a:solidFill>
                  <a:schemeClr val="dk1"/>
                </a:solidFill>
              </a:rPr>
              <a:t>, which you can </a:t>
            </a:r>
            <a:r>
              <a:rPr b="1" lang="en" sz="1200">
                <a:solidFill>
                  <a:srgbClr val="0000FF"/>
                </a:solidFill>
              </a:rPr>
              <a:t>use either as-is to train a new model, or modify and/or fine-tune for transfer learning</a:t>
            </a:r>
            <a:r>
              <a:rPr lang="en" sz="1200">
                <a:solidFill>
                  <a:schemeClr val="dk1"/>
                </a:solidFill>
              </a:rPr>
              <a:t>. These models are based on best-in-class models for image classification, which have been award winning models in competitions like ImageNet.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The pre-built model architectures include:</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2286000" rtl="0" algn="l">
              <a:lnSpc>
                <a:spcPct val="115000"/>
              </a:lnSpc>
              <a:spcBef>
                <a:spcPts val="0"/>
              </a:spcBef>
              <a:spcAft>
                <a:spcPts val="0"/>
              </a:spcAft>
              <a:buNone/>
            </a:pPr>
            <a:r>
              <a:rPr lang="en" sz="1100">
                <a:solidFill>
                  <a:schemeClr val="dk1"/>
                </a:solidFill>
              </a:rPr>
              <a:t>	</a:t>
            </a:r>
            <a:r>
              <a:rPr b="1" i="1" lang="en" sz="1100">
                <a:solidFill>
                  <a:srgbClr val="0D904F"/>
                </a:solidFill>
              </a:rPr>
              <a:t>Sequential CNN</a:t>
            </a:r>
            <a:endParaRPr b="1" i="1" sz="1100">
              <a:solidFill>
                <a:srgbClr val="0D904F"/>
              </a:solidFill>
            </a:endParaRPr>
          </a:p>
          <a:p>
            <a:pPr indent="0" lvl="0" marL="2286000" rtl="0" algn="l">
              <a:lnSpc>
                <a:spcPct val="115000"/>
              </a:lnSpc>
              <a:spcBef>
                <a:spcPts val="0"/>
              </a:spcBef>
              <a:spcAft>
                <a:spcPts val="0"/>
              </a:spcAft>
              <a:buNone/>
            </a:pPr>
            <a:r>
              <a:rPr b="1" lang="en" sz="1100">
                <a:solidFill>
                  <a:srgbClr val="0D904F"/>
                </a:solidFill>
              </a:rPr>
              <a:t>		VGG16, VGG19</a:t>
            </a:r>
            <a:endParaRPr b="1" sz="1100">
              <a:solidFill>
                <a:srgbClr val="0D904F"/>
              </a:solidFill>
            </a:endParaRPr>
          </a:p>
          <a:p>
            <a:pPr indent="0" lvl="0" marL="2286000" rtl="0" algn="l">
              <a:lnSpc>
                <a:spcPct val="115000"/>
              </a:lnSpc>
              <a:spcBef>
                <a:spcPts val="0"/>
              </a:spcBef>
              <a:spcAft>
                <a:spcPts val="0"/>
              </a:spcAft>
              <a:buNone/>
            </a:pPr>
            <a:r>
              <a:rPr b="1" lang="en" sz="1100">
                <a:solidFill>
                  <a:srgbClr val="0D904F"/>
                </a:solidFill>
              </a:rPr>
              <a:t>	</a:t>
            </a:r>
            <a:r>
              <a:rPr b="1" i="1" lang="en" sz="1100">
                <a:solidFill>
                  <a:srgbClr val="0D904F"/>
                </a:solidFill>
              </a:rPr>
              <a:t>Residual CNN</a:t>
            </a:r>
            <a:endParaRPr b="1" i="1" sz="1100">
              <a:solidFill>
                <a:srgbClr val="0D904F"/>
              </a:solidFill>
            </a:endParaRPr>
          </a:p>
          <a:p>
            <a:pPr indent="0" lvl="0" marL="2286000" rtl="0" algn="l">
              <a:lnSpc>
                <a:spcPct val="115000"/>
              </a:lnSpc>
              <a:spcBef>
                <a:spcPts val="0"/>
              </a:spcBef>
              <a:spcAft>
                <a:spcPts val="0"/>
              </a:spcAft>
              <a:buNone/>
            </a:pPr>
            <a:r>
              <a:rPr b="1" lang="en" sz="1100">
                <a:solidFill>
                  <a:srgbClr val="0D904F"/>
                </a:solidFill>
              </a:rPr>
              <a:t>		ResNet</a:t>
            </a:r>
            <a:endParaRPr b="1" sz="1100">
              <a:solidFill>
                <a:srgbClr val="0D904F"/>
              </a:solidFill>
            </a:endParaRPr>
          </a:p>
          <a:p>
            <a:pPr indent="0" lvl="0" marL="2286000" rtl="0" algn="l">
              <a:lnSpc>
                <a:spcPct val="115000"/>
              </a:lnSpc>
              <a:spcBef>
                <a:spcPts val="0"/>
              </a:spcBef>
              <a:spcAft>
                <a:spcPts val="0"/>
              </a:spcAft>
              <a:buNone/>
            </a:pPr>
            <a:r>
              <a:rPr b="1" lang="en" sz="1100">
                <a:solidFill>
                  <a:srgbClr val="0D904F"/>
                </a:solidFill>
              </a:rPr>
              <a:t>	</a:t>
            </a:r>
            <a:r>
              <a:rPr b="1" i="1" lang="en" sz="1100">
                <a:solidFill>
                  <a:srgbClr val="0D904F"/>
                </a:solidFill>
              </a:rPr>
              <a:t>Wide Layer CNN</a:t>
            </a:r>
            <a:br>
              <a:rPr b="1" lang="en" sz="1100">
                <a:solidFill>
                  <a:srgbClr val="0D904F"/>
                </a:solidFill>
              </a:rPr>
            </a:br>
            <a:r>
              <a:rPr b="1" lang="en" sz="1100">
                <a:solidFill>
                  <a:srgbClr val="0D904F"/>
                </a:solidFill>
              </a:rPr>
              <a:t>		ResNeXt, Inception</a:t>
            </a:r>
            <a:endParaRPr b="1" sz="1100">
              <a:solidFill>
                <a:srgbClr val="0D904F"/>
              </a:solidFill>
            </a:endParaRPr>
          </a:p>
          <a:p>
            <a:pPr indent="0" lvl="0" marL="2286000" rtl="0" algn="l">
              <a:lnSpc>
                <a:spcPct val="115000"/>
              </a:lnSpc>
              <a:spcBef>
                <a:spcPts val="0"/>
              </a:spcBef>
              <a:spcAft>
                <a:spcPts val="0"/>
              </a:spcAft>
              <a:buNone/>
            </a:pPr>
            <a:r>
              <a:rPr b="1" lang="en" sz="1100">
                <a:solidFill>
                  <a:srgbClr val="0D904F"/>
                </a:solidFill>
              </a:rPr>
              <a:t>	</a:t>
            </a:r>
            <a:r>
              <a:rPr b="1" i="1" lang="en" sz="1100">
                <a:solidFill>
                  <a:srgbClr val="0D904F"/>
                </a:solidFill>
              </a:rPr>
              <a:t>Advanced CNN</a:t>
            </a:r>
            <a:br>
              <a:rPr b="1" lang="en" sz="1100">
                <a:solidFill>
                  <a:srgbClr val="0D904F"/>
                </a:solidFill>
              </a:rPr>
            </a:br>
            <a:r>
              <a:rPr b="1" lang="en" sz="1100">
                <a:solidFill>
                  <a:srgbClr val="0D904F"/>
                </a:solidFill>
              </a:rPr>
              <a:t>		DenseNet, Xception, NASNet</a:t>
            </a:r>
            <a:endParaRPr b="1" sz="1100">
              <a:solidFill>
                <a:srgbClr val="0D904F"/>
              </a:solidFill>
            </a:endParaRPr>
          </a:p>
          <a:p>
            <a:pPr indent="0" lvl="0" marL="2286000" rtl="0" algn="l">
              <a:lnSpc>
                <a:spcPct val="115000"/>
              </a:lnSpc>
              <a:spcBef>
                <a:spcPts val="0"/>
              </a:spcBef>
              <a:spcAft>
                <a:spcPts val="0"/>
              </a:spcAft>
              <a:buNone/>
            </a:pPr>
            <a:r>
              <a:rPr b="1" lang="en" sz="1100">
                <a:solidFill>
                  <a:srgbClr val="0D904F"/>
                </a:solidFill>
              </a:rPr>
              <a:t>	</a:t>
            </a:r>
            <a:r>
              <a:rPr b="1" i="1" lang="en" sz="1100">
                <a:solidFill>
                  <a:srgbClr val="0D904F"/>
                </a:solidFill>
              </a:rPr>
              <a:t>Mobile</a:t>
            </a:r>
            <a:endParaRPr b="1" i="1" sz="1100">
              <a:solidFill>
                <a:srgbClr val="0D904F"/>
              </a:solidFill>
            </a:endParaRPr>
          </a:p>
          <a:p>
            <a:pPr indent="0" lvl="0" marL="2286000" rtl="0" algn="l">
              <a:lnSpc>
                <a:spcPct val="115000"/>
              </a:lnSpc>
              <a:spcBef>
                <a:spcPts val="0"/>
              </a:spcBef>
              <a:spcAft>
                <a:spcPts val="0"/>
              </a:spcAft>
              <a:buNone/>
            </a:pPr>
            <a:r>
              <a:rPr b="1" lang="en" sz="1100">
                <a:solidFill>
                  <a:srgbClr val="0D904F"/>
                </a:solidFill>
              </a:rPr>
              <a:t>		MobileNet</a:t>
            </a:r>
            <a:endParaRPr b="1" sz="1100">
              <a:solidFill>
                <a:srgbClr val="0D904F"/>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3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15" name="Shape 2515"/>
        <p:cNvGrpSpPr/>
        <p:nvPr/>
      </p:nvGrpSpPr>
      <p:grpSpPr>
        <a:xfrm>
          <a:off x="0" y="0"/>
          <a:ext cx="0" cy="0"/>
          <a:chOff x="0" y="0"/>
          <a:chExt cx="0" cy="0"/>
        </a:xfrm>
      </p:grpSpPr>
      <p:sp>
        <p:nvSpPr>
          <p:cNvPr id="2516" name="Google Shape;2516;p327"/>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Transfer Learning and Pre-built Models</a:t>
            </a:r>
            <a:endParaRPr>
              <a:solidFill>
                <a:srgbClr val="38761D"/>
              </a:solidFill>
            </a:endParaRPr>
          </a:p>
        </p:txBody>
      </p:sp>
      <p:pic>
        <p:nvPicPr>
          <p:cNvPr id="2517" name="Google Shape;2517;p327"/>
          <p:cNvPicPr preferRelativeResize="0"/>
          <p:nvPr/>
        </p:nvPicPr>
        <p:blipFill>
          <a:blip r:embed="rId3">
            <a:alphaModFix/>
          </a:blip>
          <a:stretch>
            <a:fillRect/>
          </a:stretch>
        </p:blipFill>
        <p:spPr>
          <a:xfrm>
            <a:off x="0" y="0"/>
            <a:ext cx="1466275" cy="730575"/>
          </a:xfrm>
          <a:prstGeom prst="rect">
            <a:avLst/>
          </a:prstGeom>
          <a:noFill/>
          <a:ln>
            <a:noFill/>
          </a:ln>
        </p:spPr>
      </p:pic>
      <p:sp>
        <p:nvSpPr>
          <p:cNvPr id="2518" name="Google Shape;2518;p327"/>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Importing Pre-Built Models</a:t>
            </a:r>
            <a:br>
              <a:rPr b="1" lang="en" sz="1200">
                <a:solidFill>
                  <a:schemeClr val="dk1"/>
                </a:solidFill>
              </a:rPr>
            </a:br>
            <a:endParaRPr b="1"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The pre-built Keras models are imported from the </a:t>
            </a:r>
            <a:r>
              <a:rPr lang="en" sz="1200">
                <a:solidFill>
                  <a:srgbClr val="0D904F"/>
                </a:solidFill>
                <a:latin typeface="Consolas"/>
                <a:ea typeface="Consolas"/>
                <a:cs typeface="Consolas"/>
                <a:sym typeface="Consolas"/>
              </a:rPr>
              <a:t>keras.applications</a:t>
            </a:r>
            <a:r>
              <a:rPr lang="en" sz="1200">
                <a:solidFill>
                  <a:schemeClr val="dk1"/>
                </a:solidFill>
              </a:rPr>
              <a:t> module. Below are some examples:</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2519" name="Google Shape;2519;p327"/>
          <p:cNvGraphicFramePr/>
          <p:nvPr/>
        </p:nvGraphicFramePr>
        <p:xfrm>
          <a:off x="505550" y="1776988"/>
          <a:ext cx="3000000" cy="3000000"/>
        </p:xfrm>
        <a:graphic>
          <a:graphicData uri="http://schemas.openxmlformats.org/drawingml/2006/table">
            <a:tbl>
              <a:tblPr>
                <a:noFill/>
                <a:tableStyleId>{B919AB72-B1D8-40D2-A9E9-02AD8994AEB8}</a:tableStyleId>
              </a:tblPr>
              <a:tblGrid>
                <a:gridCol w="7862400"/>
              </a:tblGrid>
              <a:tr h="293925">
                <a:tc>
                  <a:txBody>
                    <a:bodyPr>
                      <a:noAutofit/>
                    </a:bodyPr>
                    <a:lstStyle/>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keras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applications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VGG16</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keras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applications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VGG19</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keras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applications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ResNet50</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keras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applications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InceptionV3</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keras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applications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InceptionResNetV2</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keras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applications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DenseNet121</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keras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applications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DenseNet169</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keras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applications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DenseNet201</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keras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applications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Xception</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keras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applications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NASNetLarge</a:t>
                      </a:r>
                      <a:endParaRPr sz="1000">
                        <a:solidFill>
                          <a:srgbClr val="3367D6"/>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keras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applications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NASNetMobile</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keras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applications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MobileNet</a:t>
                      </a:r>
                      <a:endParaRPr sz="1000">
                        <a:solidFill>
                          <a:srgbClr val="3367D6"/>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3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23" name="Shape 2523"/>
        <p:cNvGrpSpPr/>
        <p:nvPr/>
      </p:nvGrpSpPr>
      <p:grpSpPr>
        <a:xfrm>
          <a:off x="0" y="0"/>
          <a:ext cx="0" cy="0"/>
          <a:chOff x="0" y="0"/>
          <a:chExt cx="0" cy="0"/>
        </a:xfrm>
      </p:grpSpPr>
      <p:sp>
        <p:nvSpPr>
          <p:cNvPr id="2524" name="Google Shape;2524;p328"/>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P</a:t>
            </a:r>
            <a:r>
              <a:rPr lang="en">
                <a:solidFill>
                  <a:srgbClr val="38761D"/>
                </a:solidFill>
              </a:rPr>
              <a:t>re-built Models</a:t>
            </a:r>
            <a:endParaRPr>
              <a:solidFill>
                <a:srgbClr val="38761D"/>
              </a:solidFill>
            </a:endParaRPr>
          </a:p>
        </p:txBody>
      </p:sp>
      <p:pic>
        <p:nvPicPr>
          <p:cNvPr id="2525" name="Google Shape;2525;p328"/>
          <p:cNvPicPr preferRelativeResize="0"/>
          <p:nvPr/>
        </p:nvPicPr>
        <p:blipFill>
          <a:blip r:embed="rId3">
            <a:alphaModFix/>
          </a:blip>
          <a:stretch>
            <a:fillRect/>
          </a:stretch>
        </p:blipFill>
        <p:spPr>
          <a:xfrm>
            <a:off x="0" y="0"/>
            <a:ext cx="1466275" cy="730575"/>
          </a:xfrm>
          <a:prstGeom prst="rect">
            <a:avLst/>
          </a:prstGeom>
          <a:noFill/>
          <a:ln>
            <a:noFill/>
          </a:ln>
        </p:spPr>
      </p:pic>
      <p:sp>
        <p:nvSpPr>
          <p:cNvPr id="2526" name="Google Shape;2526;p328"/>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Base Model</a:t>
            </a:r>
            <a:br>
              <a:rPr b="1" lang="en" sz="1200">
                <a:solidFill>
                  <a:schemeClr val="dk1"/>
                </a:solidFill>
              </a:rPr>
            </a:br>
            <a:endParaRPr b="1" sz="1200">
              <a:solidFill>
                <a:schemeClr val="dk1"/>
              </a:solidFill>
            </a:endParaRPr>
          </a:p>
          <a:p>
            <a:pPr indent="0" lvl="0" marL="0" rtl="0" algn="l">
              <a:lnSpc>
                <a:spcPct val="115000"/>
              </a:lnSpc>
              <a:spcBef>
                <a:spcPts val="0"/>
              </a:spcBef>
              <a:spcAft>
                <a:spcPts val="0"/>
              </a:spcAft>
              <a:buNone/>
            </a:pPr>
            <a:r>
              <a:rPr b="1" lang="en" sz="1200">
                <a:solidFill>
                  <a:srgbClr val="0000FF"/>
                </a:solidFill>
              </a:rPr>
              <a:t>By default, the pre-built models are complete but untrained</a:t>
            </a:r>
            <a:r>
              <a:rPr lang="en" sz="1200">
                <a:solidFill>
                  <a:schemeClr val="dk1"/>
                </a:solidFill>
              </a:rPr>
              <a:t> (i.e., the weights and biases are randomly initialized). Each untrained pre-built model is configured for a specific input shape and number of output classes. In </a:t>
            </a:r>
            <a:r>
              <a:rPr lang="en" sz="1200" u="sng">
                <a:solidFill>
                  <a:schemeClr val="dk1"/>
                </a:solidFill>
              </a:rPr>
              <a:t>most cases the input shape is either (224, 224, 3) or (299, 299, 3)</a:t>
            </a:r>
            <a:r>
              <a:rPr lang="en" sz="1200">
                <a:solidFill>
                  <a:schemeClr val="dk1"/>
                </a:solidFill>
              </a:rPr>
              <a:t>. The models </a:t>
            </a:r>
            <a:r>
              <a:rPr lang="en" sz="1200" u="sng">
                <a:solidFill>
                  <a:schemeClr val="dk1"/>
                </a:solidFill>
              </a:rPr>
              <a:t>will also take input in channel first format as in (3, 224, 224) and (3, 299, 299)</a:t>
            </a:r>
            <a:r>
              <a:rPr lang="en" sz="1200">
                <a:solidFill>
                  <a:schemeClr val="dk1"/>
                </a:solidFill>
              </a:rPr>
              <a:t>. In most cases, the number of output classes is 1000.</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pic>
        <p:nvPicPr>
          <p:cNvPr id="2527" name="Google Shape;2527;p328"/>
          <p:cNvPicPr preferRelativeResize="0"/>
          <p:nvPr/>
        </p:nvPicPr>
        <p:blipFill>
          <a:blip r:embed="rId4">
            <a:alphaModFix/>
          </a:blip>
          <a:stretch>
            <a:fillRect/>
          </a:stretch>
        </p:blipFill>
        <p:spPr>
          <a:xfrm>
            <a:off x="1794050" y="2133600"/>
            <a:ext cx="5943600" cy="3009900"/>
          </a:xfrm>
          <a:prstGeom prst="rect">
            <a:avLst/>
          </a:prstGeom>
          <a:noFill/>
          <a:ln>
            <a:noFill/>
          </a:ln>
        </p:spPr>
      </p:pic>
    </p:spTree>
  </p:cSld>
  <p:clrMapOvr>
    <a:masterClrMapping/>
  </p:clrMapOvr>
</p:sld>
</file>

<file path=ppt/slides/slide3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31" name="Shape 2531"/>
        <p:cNvGrpSpPr/>
        <p:nvPr/>
      </p:nvGrpSpPr>
      <p:grpSpPr>
        <a:xfrm>
          <a:off x="0" y="0"/>
          <a:ext cx="0" cy="0"/>
          <a:chOff x="0" y="0"/>
          <a:chExt cx="0" cy="0"/>
        </a:xfrm>
      </p:grpSpPr>
      <p:sp>
        <p:nvSpPr>
          <p:cNvPr id="2532" name="Google Shape;2532;p329"/>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Pre-built Models</a:t>
            </a:r>
            <a:endParaRPr>
              <a:solidFill>
                <a:srgbClr val="38761D"/>
              </a:solidFill>
            </a:endParaRPr>
          </a:p>
        </p:txBody>
      </p:sp>
      <p:pic>
        <p:nvPicPr>
          <p:cNvPr id="2533" name="Google Shape;2533;p329"/>
          <p:cNvPicPr preferRelativeResize="0"/>
          <p:nvPr/>
        </p:nvPicPr>
        <p:blipFill>
          <a:blip r:embed="rId3">
            <a:alphaModFix/>
          </a:blip>
          <a:stretch>
            <a:fillRect/>
          </a:stretch>
        </p:blipFill>
        <p:spPr>
          <a:xfrm>
            <a:off x="0" y="0"/>
            <a:ext cx="1466275" cy="730575"/>
          </a:xfrm>
          <a:prstGeom prst="rect">
            <a:avLst/>
          </a:prstGeom>
          <a:noFill/>
          <a:ln>
            <a:noFill/>
          </a:ln>
        </p:spPr>
      </p:pic>
      <p:sp>
        <p:nvSpPr>
          <p:cNvPr id="2534" name="Google Shape;2534;p329"/>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Compiling the Base Model</a:t>
            </a:r>
            <a:br>
              <a:rPr b="1" lang="en" sz="1200">
                <a:solidFill>
                  <a:schemeClr val="dk1"/>
                </a:solidFill>
              </a:rPr>
            </a:br>
            <a:endParaRPr b="1" sz="1200">
              <a:solidFill>
                <a:schemeClr val="dk1"/>
              </a:solidFill>
            </a:endParaRPr>
          </a:p>
          <a:p>
            <a:pPr indent="0" lvl="0" marL="0" rtl="0" algn="l">
              <a:lnSpc>
                <a:spcPct val="115000"/>
              </a:lnSpc>
              <a:spcBef>
                <a:spcPts val="0"/>
              </a:spcBef>
              <a:spcAft>
                <a:spcPts val="0"/>
              </a:spcAft>
              <a:buNone/>
            </a:pPr>
            <a:r>
              <a:rPr lang="en" sz="1200">
                <a:solidFill>
                  <a:schemeClr val="dk1"/>
                </a:solidFill>
              </a:rPr>
              <a:t>The pre-built models </a:t>
            </a:r>
            <a:r>
              <a:rPr b="1" lang="en" sz="1200">
                <a:solidFill>
                  <a:srgbClr val="0000FF"/>
                </a:solidFill>
              </a:rPr>
              <a:t>do not have an assigned loss function and optimizer</a:t>
            </a:r>
            <a:r>
              <a:rPr lang="en" sz="1200">
                <a:solidFill>
                  <a:schemeClr val="dk1"/>
                </a:solidFill>
              </a:rPr>
              <a:t>. Prior to using them, one must issue the </a:t>
            </a:r>
            <a:r>
              <a:rPr lang="en" sz="1200">
                <a:solidFill>
                  <a:srgbClr val="0D904F"/>
                </a:solidFill>
                <a:latin typeface="Consolas"/>
                <a:ea typeface="Consolas"/>
                <a:cs typeface="Consolas"/>
                <a:sym typeface="Consolas"/>
              </a:rPr>
              <a:t>compile()</a:t>
            </a:r>
            <a:r>
              <a:rPr lang="en" sz="1200">
                <a:solidFill>
                  <a:schemeClr val="dk1"/>
                </a:solidFill>
              </a:rPr>
              <a:t> method to assign the loss, optimizer and performance measurements.</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2535" name="Google Shape;2535;p329"/>
          <p:cNvGraphicFramePr/>
          <p:nvPr/>
        </p:nvGraphicFramePr>
        <p:xfrm>
          <a:off x="543875" y="2169713"/>
          <a:ext cx="3000000" cy="3000000"/>
        </p:xfrm>
        <a:graphic>
          <a:graphicData uri="http://schemas.openxmlformats.org/drawingml/2006/table">
            <a:tbl>
              <a:tblPr>
                <a:noFill/>
                <a:tableStyleId>{B919AB72-B1D8-40D2-A9E9-02AD8994AEB8}</a:tableStyleId>
              </a:tblPr>
              <a:tblGrid>
                <a:gridCol w="7862400"/>
              </a:tblGrid>
              <a:tr h="293925">
                <a:tc>
                  <a:txBody>
                    <a:bodyPr>
                      <a:noAutofit/>
                    </a:bodyPr>
                    <a:lstStyle/>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keras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applications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ResNet50</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Get a pre-built ResNet50 model</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model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ResNet50</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Compile the model for training</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compile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loss</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'categorical_crossentropy'</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optimizer</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'adam'</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metrics</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'accuracy'</a:t>
                      </a:r>
                      <a:r>
                        <a:rPr lang="en" sz="1000">
                          <a:solidFill>
                            <a:srgbClr val="616161"/>
                          </a:solidFill>
                          <a:latin typeface="Consolas"/>
                          <a:ea typeface="Consolas"/>
                          <a:cs typeface="Consolas"/>
                          <a:sym typeface="Consolas"/>
                        </a:rPr>
                        <a:t>])</a:t>
                      </a:r>
                      <a:endParaRPr sz="1000">
                        <a:solidFill>
                          <a:srgbClr val="61616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rgbClr val="61616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Now train the model</a:t>
                      </a:r>
                      <a:endParaRPr sz="1000">
                        <a:solidFill>
                          <a:srgbClr val="616161"/>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3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39" name="Shape 2539"/>
        <p:cNvGrpSpPr/>
        <p:nvPr/>
      </p:nvGrpSpPr>
      <p:grpSpPr>
        <a:xfrm>
          <a:off x="0" y="0"/>
          <a:ext cx="0" cy="0"/>
          <a:chOff x="0" y="0"/>
          <a:chExt cx="0" cy="0"/>
        </a:xfrm>
      </p:grpSpPr>
      <p:sp>
        <p:nvSpPr>
          <p:cNvPr id="2540" name="Google Shape;2540;p330"/>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Pre-trained Models</a:t>
            </a:r>
            <a:endParaRPr>
              <a:solidFill>
                <a:srgbClr val="38761D"/>
              </a:solidFill>
            </a:endParaRPr>
          </a:p>
        </p:txBody>
      </p:sp>
      <p:pic>
        <p:nvPicPr>
          <p:cNvPr id="2541" name="Google Shape;2541;p330"/>
          <p:cNvPicPr preferRelativeResize="0"/>
          <p:nvPr/>
        </p:nvPicPr>
        <p:blipFill>
          <a:blip r:embed="rId3">
            <a:alphaModFix/>
          </a:blip>
          <a:stretch>
            <a:fillRect/>
          </a:stretch>
        </p:blipFill>
        <p:spPr>
          <a:xfrm>
            <a:off x="0" y="0"/>
            <a:ext cx="1466275" cy="730575"/>
          </a:xfrm>
          <a:prstGeom prst="rect">
            <a:avLst/>
          </a:prstGeom>
          <a:noFill/>
          <a:ln>
            <a:noFill/>
          </a:ln>
        </p:spPr>
      </p:pic>
      <p:sp>
        <p:nvSpPr>
          <p:cNvPr id="2542" name="Google Shape;2542;p330"/>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Pre-trained Models</a:t>
            </a:r>
            <a:br>
              <a:rPr b="1" lang="en" sz="1200">
                <a:solidFill>
                  <a:schemeClr val="dk1"/>
                </a:solidFill>
              </a:rPr>
            </a:br>
            <a:endParaRPr b="1" sz="1200">
              <a:solidFill>
                <a:schemeClr val="dk1"/>
              </a:solidFill>
            </a:endParaRPr>
          </a:p>
          <a:p>
            <a:pPr indent="0" lvl="0" marL="0" rtl="0" algn="l">
              <a:lnSpc>
                <a:spcPct val="115000"/>
              </a:lnSpc>
              <a:spcBef>
                <a:spcPts val="0"/>
              </a:spcBef>
              <a:spcAft>
                <a:spcPts val="0"/>
              </a:spcAft>
              <a:buNone/>
            </a:pPr>
            <a:r>
              <a:rPr lang="en" sz="1200">
                <a:solidFill>
                  <a:schemeClr val="dk1"/>
                </a:solidFill>
              </a:rPr>
              <a:t>All of the </a:t>
            </a:r>
            <a:r>
              <a:rPr b="1" lang="en" sz="1200">
                <a:solidFill>
                  <a:srgbClr val="0000FF"/>
                </a:solidFill>
              </a:rPr>
              <a:t>pre-built models come with weights and biases pre-trained from</a:t>
            </a:r>
            <a:r>
              <a:rPr b="1" i="1" lang="en" sz="1200">
                <a:solidFill>
                  <a:srgbClr val="0000FF"/>
                </a:solidFill>
              </a:rPr>
              <a:t> ImageNet 2012</a:t>
            </a:r>
            <a:r>
              <a:rPr b="1" lang="en" sz="1200">
                <a:solidFill>
                  <a:srgbClr val="0000FF"/>
                </a:solidFill>
              </a:rPr>
              <a:t> dataset;</a:t>
            </a:r>
            <a:r>
              <a:rPr lang="en" sz="1200">
                <a:solidFill>
                  <a:schemeClr val="dk1"/>
                </a:solidFill>
              </a:rPr>
              <a:t> which is a dataset of 1.2 million images across 1000 classes. If your need is simply to predict if an image is within the 1000 classes of </a:t>
            </a:r>
            <a:r>
              <a:rPr i="1" lang="en" sz="1200">
                <a:solidFill>
                  <a:schemeClr val="dk1"/>
                </a:solidFill>
              </a:rPr>
              <a:t>ImageNet</a:t>
            </a:r>
            <a:r>
              <a:rPr lang="en" sz="1200">
                <a:solidFill>
                  <a:schemeClr val="dk1"/>
                </a:solidFill>
              </a:rPr>
              <a:t> dataset, then one can use the pre-trained pre-built models as-is.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2543" name="Google Shape;2543;p330"/>
          <p:cNvGraphicFramePr/>
          <p:nvPr/>
        </p:nvGraphicFramePr>
        <p:xfrm>
          <a:off x="553475" y="1930263"/>
          <a:ext cx="3000000" cy="3000000"/>
        </p:xfrm>
        <a:graphic>
          <a:graphicData uri="http://schemas.openxmlformats.org/drawingml/2006/table">
            <a:tbl>
              <a:tblPr>
                <a:noFill/>
                <a:tableStyleId>{B919AB72-B1D8-40D2-A9E9-02AD8994AEB8}</a:tableStyleId>
              </a:tblPr>
              <a:tblGrid>
                <a:gridCol w="7862400"/>
              </a:tblGrid>
              <a:tr h="293925">
                <a:tc>
                  <a:txBody>
                    <a:bodyPr>
                      <a:noAutofit/>
                    </a:bodyPr>
                    <a:lstStyle/>
                    <a:p>
                      <a:pPr indent="0" lvl="0" marL="0" rtl="0" algn="l">
                        <a:lnSpc>
                          <a:spcPct val="115000"/>
                        </a:lnSpc>
                        <a:spcBef>
                          <a:spcPts val="0"/>
                        </a:spcBef>
                        <a:spcAft>
                          <a:spcPts val="0"/>
                        </a:spcAft>
                        <a:buClr>
                          <a:schemeClr val="dk1"/>
                        </a:buClr>
                        <a:buSzPts val="1100"/>
                        <a:buFont typeface="Arial"/>
                        <a:buNone/>
                      </a:pPr>
                      <a:r>
                        <a:rPr lang="en" sz="800">
                          <a:solidFill>
                            <a:srgbClr val="9C27B0"/>
                          </a:solidFill>
                          <a:latin typeface="Consolas"/>
                          <a:ea typeface="Consolas"/>
                          <a:cs typeface="Consolas"/>
                          <a:sym typeface="Consolas"/>
                        </a:rPr>
                        <a:t>from</a:t>
                      </a:r>
                      <a:r>
                        <a:rPr lang="en" sz="800">
                          <a:solidFill>
                            <a:schemeClr val="dk1"/>
                          </a:solidFill>
                          <a:latin typeface="Consolas"/>
                          <a:ea typeface="Consolas"/>
                          <a:cs typeface="Consolas"/>
                          <a:sym typeface="Consolas"/>
                        </a:rPr>
                        <a:t> keras</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applications </a:t>
                      </a:r>
                      <a:r>
                        <a:rPr lang="en" sz="800">
                          <a:solidFill>
                            <a:srgbClr val="9C27B0"/>
                          </a:solidFill>
                          <a:latin typeface="Consolas"/>
                          <a:ea typeface="Consolas"/>
                          <a:cs typeface="Consolas"/>
                          <a:sym typeface="Consolas"/>
                        </a:rPr>
                        <a:t>import</a:t>
                      </a:r>
                      <a:r>
                        <a:rPr lang="en" sz="800">
                          <a:solidFill>
                            <a:schemeClr val="dk1"/>
                          </a:solidFill>
                          <a:latin typeface="Consolas"/>
                          <a:ea typeface="Consolas"/>
                          <a:cs typeface="Consolas"/>
                          <a:sym typeface="Consolas"/>
                        </a:rPr>
                        <a:t> </a:t>
                      </a:r>
                      <a:r>
                        <a:rPr lang="en" sz="800">
                          <a:solidFill>
                            <a:srgbClr val="3367D6"/>
                          </a:solidFill>
                          <a:latin typeface="Consolas"/>
                          <a:ea typeface="Consolas"/>
                          <a:cs typeface="Consolas"/>
                          <a:sym typeface="Consolas"/>
                        </a:rPr>
                        <a:t>ResNet50</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rgbClr val="9C27B0"/>
                          </a:solidFill>
                          <a:latin typeface="Consolas"/>
                          <a:ea typeface="Consolas"/>
                          <a:cs typeface="Consolas"/>
                          <a:sym typeface="Consolas"/>
                        </a:rPr>
                        <a:t>from</a:t>
                      </a:r>
                      <a:r>
                        <a:rPr lang="en" sz="800">
                          <a:solidFill>
                            <a:schemeClr val="dk1"/>
                          </a:solidFill>
                          <a:latin typeface="Consolas"/>
                          <a:ea typeface="Consolas"/>
                          <a:cs typeface="Consolas"/>
                          <a:sym typeface="Consolas"/>
                        </a:rPr>
                        <a:t> keras</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applications</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resnet </a:t>
                      </a:r>
                      <a:r>
                        <a:rPr lang="en" sz="800">
                          <a:solidFill>
                            <a:srgbClr val="9C27B0"/>
                          </a:solidFill>
                          <a:latin typeface="Consolas"/>
                          <a:ea typeface="Consolas"/>
                          <a:cs typeface="Consolas"/>
                          <a:sym typeface="Consolas"/>
                        </a:rPr>
                        <a:t>import</a:t>
                      </a:r>
                      <a:r>
                        <a:rPr lang="en" sz="800">
                          <a:solidFill>
                            <a:schemeClr val="dk1"/>
                          </a:solidFill>
                          <a:latin typeface="Consolas"/>
                          <a:ea typeface="Consolas"/>
                          <a:cs typeface="Consolas"/>
                          <a:sym typeface="Consolas"/>
                        </a:rPr>
                        <a:t> preprocess_input</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decode_predictions</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rgbClr val="455A64"/>
                          </a:solidFill>
                          <a:latin typeface="Consolas"/>
                          <a:ea typeface="Consolas"/>
                          <a:cs typeface="Consolas"/>
                          <a:sym typeface="Consolas"/>
                        </a:rPr>
                        <a:t># Get a pre-built ResNet50 model</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Consolas"/>
                          <a:ea typeface="Consolas"/>
                          <a:cs typeface="Consolas"/>
                          <a:sym typeface="Consolas"/>
                        </a:rPr>
                        <a:t>model </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a:t>
                      </a:r>
                      <a:r>
                        <a:rPr lang="en" sz="800">
                          <a:solidFill>
                            <a:srgbClr val="3367D6"/>
                          </a:solidFill>
                          <a:latin typeface="Consolas"/>
                          <a:ea typeface="Consolas"/>
                          <a:cs typeface="Consolas"/>
                          <a:sym typeface="Consolas"/>
                        </a:rPr>
                        <a:t>ResNet50</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weights</a:t>
                      </a:r>
                      <a:r>
                        <a:rPr lang="en" sz="800">
                          <a:solidFill>
                            <a:srgbClr val="616161"/>
                          </a:solidFill>
                          <a:latin typeface="Consolas"/>
                          <a:ea typeface="Consolas"/>
                          <a:cs typeface="Consolas"/>
                          <a:sym typeface="Consolas"/>
                        </a:rPr>
                        <a:t>=</a:t>
                      </a:r>
                      <a:r>
                        <a:rPr lang="en" sz="800">
                          <a:solidFill>
                            <a:srgbClr val="0F9D58"/>
                          </a:solidFill>
                          <a:latin typeface="Consolas"/>
                          <a:ea typeface="Consolas"/>
                          <a:cs typeface="Consolas"/>
                          <a:sym typeface="Consolas"/>
                        </a:rPr>
                        <a:t>'imagenet'</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rgbClr val="455A64"/>
                          </a:solidFill>
                          <a:latin typeface="Consolas"/>
                          <a:ea typeface="Consolas"/>
                          <a:cs typeface="Consolas"/>
                          <a:sym typeface="Consolas"/>
                        </a:rPr>
                        <a:t># Read the image into memory as a numpy array</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Consolas"/>
                          <a:ea typeface="Consolas"/>
                          <a:cs typeface="Consolas"/>
                          <a:sym typeface="Consolas"/>
                        </a:rPr>
                        <a:t>image </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cv2</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imread</a:t>
                      </a:r>
                      <a:r>
                        <a:rPr lang="en" sz="800">
                          <a:solidFill>
                            <a:srgbClr val="616161"/>
                          </a:solidFill>
                          <a:latin typeface="Consolas"/>
                          <a:ea typeface="Consolas"/>
                          <a:cs typeface="Consolas"/>
                          <a:sym typeface="Consolas"/>
                        </a:rPr>
                        <a:t>(</a:t>
                      </a:r>
                      <a:r>
                        <a:rPr lang="en" sz="800">
                          <a:solidFill>
                            <a:srgbClr val="0F9D58"/>
                          </a:solidFill>
                          <a:latin typeface="Consolas"/>
                          <a:ea typeface="Consolas"/>
                          <a:cs typeface="Consolas"/>
                          <a:sym typeface="Consolas"/>
                        </a:rPr>
                        <a:t>'elephant.jpg'</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cv2</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IMREAD_COLOR</a:t>
                      </a:r>
                      <a:r>
                        <a:rPr lang="en" sz="800">
                          <a:solidFill>
                            <a:srgbClr val="616161"/>
                          </a:solidFill>
                          <a:latin typeface="Consolas"/>
                          <a:ea typeface="Consolas"/>
                          <a:cs typeface="Consolas"/>
                          <a:sym typeface="Consolas"/>
                        </a:rPr>
                        <a:t>)</a:t>
                      </a:r>
                      <a:endParaRPr sz="800">
                        <a:solidFill>
                          <a:srgbClr val="61616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rgbClr val="455A64"/>
                          </a:solidFill>
                          <a:latin typeface="Consolas"/>
                          <a:ea typeface="Consolas"/>
                          <a:cs typeface="Consolas"/>
                          <a:sym typeface="Consolas"/>
                        </a:rPr>
                        <a:t># Resize the image to fit the input shape of ResNet model</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Consolas"/>
                          <a:ea typeface="Consolas"/>
                          <a:cs typeface="Consolas"/>
                          <a:sym typeface="Consolas"/>
                        </a:rPr>
                        <a:t>image </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cv2</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resize</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image</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a:t>
                      </a:r>
                      <a:r>
                        <a:rPr lang="en" sz="800">
                          <a:solidFill>
                            <a:srgbClr val="616161"/>
                          </a:solidFill>
                          <a:latin typeface="Consolas"/>
                          <a:ea typeface="Consolas"/>
                          <a:cs typeface="Consolas"/>
                          <a:sym typeface="Consolas"/>
                        </a:rPr>
                        <a:t>(</a:t>
                      </a:r>
                      <a:r>
                        <a:rPr lang="en" sz="800">
                          <a:solidFill>
                            <a:srgbClr val="C53929"/>
                          </a:solidFill>
                          <a:latin typeface="Consolas"/>
                          <a:ea typeface="Consolas"/>
                          <a:cs typeface="Consolas"/>
                          <a:sym typeface="Consolas"/>
                        </a:rPr>
                        <a:t>224</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a:t>
                      </a:r>
                      <a:r>
                        <a:rPr lang="en" sz="800">
                          <a:solidFill>
                            <a:srgbClr val="C53929"/>
                          </a:solidFill>
                          <a:latin typeface="Consolas"/>
                          <a:ea typeface="Consolas"/>
                          <a:cs typeface="Consolas"/>
                          <a:sym typeface="Consolas"/>
                        </a:rPr>
                        <a:t>224</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cv2</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INTER_LINEAR</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rgbClr val="455A64"/>
                          </a:solidFill>
                          <a:latin typeface="Consolas"/>
                          <a:ea typeface="Consolas"/>
                          <a:cs typeface="Consolas"/>
                          <a:sym typeface="Consolas"/>
                        </a:rPr>
                        <a:t># Preprocess the image using the same image processing used by the pre-built model</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Consolas"/>
                          <a:ea typeface="Consolas"/>
                          <a:cs typeface="Consolas"/>
                          <a:sym typeface="Consolas"/>
                        </a:rPr>
                        <a:t>image </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preprocess_input</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image</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rgbClr val="455A64"/>
                          </a:solidFill>
                          <a:latin typeface="Consolas"/>
                          <a:ea typeface="Consolas"/>
                          <a:cs typeface="Consolas"/>
                          <a:sym typeface="Consolas"/>
                        </a:rPr>
                        <a:t># Reshape from (224, 224, 3) to (1, 224, 224, 3) for the predict() method</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Consolas"/>
                          <a:ea typeface="Consolas"/>
                          <a:cs typeface="Consolas"/>
                          <a:sym typeface="Consolas"/>
                        </a:rPr>
                        <a:t>image </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image</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reshape</a:t>
                      </a:r>
                      <a:r>
                        <a:rPr lang="en" sz="800">
                          <a:solidFill>
                            <a:srgbClr val="616161"/>
                          </a:solidFill>
                          <a:latin typeface="Consolas"/>
                          <a:ea typeface="Consolas"/>
                          <a:cs typeface="Consolas"/>
                          <a:sym typeface="Consolas"/>
                        </a:rPr>
                        <a:t>((-</a:t>
                      </a:r>
                      <a:r>
                        <a:rPr lang="en" sz="800">
                          <a:solidFill>
                            <a:srgbClr val="C53929"/>
                          </a:solidFill>
                          <a:latin typeface="Consolas"/>
                          <a:ea typeface="Consolas"/>
                          <a:cs typeface="Consolas"/>
                          <a:sym typeface="Consolas"/>
                        </a:rPr>
                        <a:t>1</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a:t>
                      </a:r>
                      <a:r>
                        <a:rPr lang="en" sz="800">
                          <a:solidFill>
                            <a:srgbClr val="C53929"/>
                          </a:solidFill>
                          <a:latin typeface="Consolas"/>
                          <a:ea typeface="Consolas"/>
                          <a:cs typeface="Consolas"/>
                          <a:sym typeface="Consolas"/>
                        </a:rPr>
                        <a:t>224</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a:t>
                      </a:r>
                      <a:r>
                        <a:rPr lang="en" sz="800">
                          <a:solidFill>
                            <a:srgbClr val="C53929"/>
                          </a:solidFill>
                          <a:latin typeface="Consolas"/>
                          <a:ea typeface="Consolas"/>
                          <a:cs typeface="Consolas"/>
                          <a:sym typeface="Consolas"/>
                        </a:rPr>
                        <a:t>224</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a:t>
                      </a:r>
                      <a:r>
                        <a:rPr lang="en" sz="800">
                          <a:solidFill>
                            <a:srgbClr val="C53929"/>
                          </a:solidFill>
                          <a:latin typeface="Consolas"/>
                          <a:ea typeface="Consolas"/>
                          <a:cs typeface="Consolas"/>
                          <a:sym typeface="Consolas"/>
                        </a:rPr>
                        <a:t>3</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rgbClr val="455A64"/>
                          </a:solidFill>
                          <a:latin typeface="Consolas"/>
                          <a:ea typeface="Consolas"/>
                          <a:cs typeface="Consolas"/>
                          <a:sym typeface="Consolas"/>
                        </a:rPr>
                        <a:t># Call the predict() method to classify the image</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Consolas"/>
                          <a:ea typeface="Consolas"/>
                          <a:cs typeface="Consolas"/>
                          <a:sym typeface="Consolas"/>
                        </a:rPr>
                        <a:t>predictions </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model</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predict</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image</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rgbClr val="455A64"/>
                          </a:solidFill>
                          <a:latin typeface="Consolas"/>
                          <a:ea typeface="Consolas"/>
                          <a:cs typeface="Consolas"/>
                          <a:sym typeface="Consolas"/>
                        </a:rPr>
                        <a:t># Display the class name based on the predicted label using the decode function for</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rgbClr val="455A64"/>
                          </a:solidFill>
                          <a:latin typeface="Consolas"/>
                          <a:ea typeface="Consolas"/>
                          <a:cs typeface="Consolas"/>
                          <a:sym typeface="Consolas"/>
                        </a:rPr>
                        <a:t># the built-in model.</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rgbClr val="9C27B0"/>
                          </a:solidFill>
                          <a:latin typeface="Consolas"/>
                          <a:ea typeface="Consolas"/>
                          <a:cs typeface="Consolas"/>
                          <a:sym typeface="Consolas"/>
                        </a:rPr>
                        <a:t>print</a:t>
                      </a:r>
                      <a:r>
                        <a:rPr lang="en" sz="800">
                          <a:solidFill>
                            <a:srgbClr val="616161"/>
                          </a:solidFill>
                          <a:latin typeface="Consolas"/>
                          <a:ea typeface="Consolas"/>
                          <a:cs typeface="Consolas"/>
                          <a:sym typeface="Consolas"/>
                        </a:rPr>
                        <a:t>(</a:t>
                      </a:r>
                      <a:r>
                        <a:rPr lang="en" sz="800">
                          <a:solidFill>
                            <a:schemeClr val="dk1"/>
                          </a:solidFill>
                          <a:highlight>
                            <a:srgbClr val="FFFFFF"/>
                          </a:highlight>
                          <a:latin typeface="Consolas"/>
                          <a:ea typeface="Consolas"/>
                          <a:cs typeface="Consolas"/>
                          <a:sym typeface="Consolas"/>
                        </a:rPr>
                        <a:t>decode_predictions</a:t>
                      </a:r>
                      <a:r>
                        <a:rPr lang="en" sz="800">
                          <a:solidFill>
                            <a:srgbClr val="616161"/>
                          </a:solidFill>
                          <a:highlight>
                            <a:srgbClr val="FFFFFF"/>
                          </a:highlight>
                          <a:latin typeface="Consolas"/>
                          <a:ea typeface="Consolas"/>
                          <a:cs typeface="Consolas"/>
                          <a:sym typeface="Consolas"/>
                        </a:rPr>
                        <a:t>(</a:t>
                      </a:r>
                      <a:r>
                        <a:rPr lang="en" sz="800">
                          <a:solidFill>
                            <a:schemeClr val="dk1"/>
                          </a:solidFill>
                          <a:highlight>
                            <a:srgbClr val="FFFFFF"/>
                          </a:highlight>
                          <a:latin typeface="Consolas"/>
                          <a:ea typeface="Consolas"/>
                          <a:cs typeface="Consolas"/>
                          <a:sym typeface="Consolas"/>
                        </a:rPr>
                        <a:t>preds</a:t>
                      </a:r>
                      <a:r>
                        <a:rPr lang="en" sz="800">
                          <a:solidFill>
                            <a:srgbClr val="616161"/>
                          </a:solidFill>
                          <a:highlight>
                            <a:srgbClr val="FFFFFF"/>
                          </a:highlight>
                          <a:latin typeface="Consolas"/>
                          <a:ea typeface="Consolas"/>
                          <a:cs typeface="Consolas"/>
                          <a:sym typeface="Consolas"/>
                        </a:rPr>
                        <a:t>,</a:t>
                      </a:r>
                      <a:r>
                        <a:rPr lang="en" sz="800">
                          <a:solidFill>
                            <a:schemeClr val="dk1"/>
                          </a:solidFill>
                          <a:highlight>
                            <a:srgbClr val="FFFFFF"/>
                          </a:highlight>
                          <a:latin typeface="Consolas"/>
                          <a:ea typeface="Consolas"/>
                          <a:cs typeface="Consolas"/>
                          <a:sym typeface="Consolas"/>
                        </a:rPr>
                        <a:t> top</a:t>
                      </a:r>
                      <a:r>
                        <a:rPr lang="en" sz="800">
                          <a:solidFill>
                            <a:srgbClr val="616161"/>
                          </a:solidFill>
                          <a:highlight>
                            <a:srgbClr val="FFFFFF"/>
                          </a:highlight>
                          <a:latin typeface="Consolas"/>
                          <a:ea typeface="Consolas"/>
                          <a:cs typeface="Consolas"/>
                          <a:sym typeface="Consolas"/>
                        </a:rPr>
                        <a:t>=</a:t>
                      </a:r>
                      <a:r>
                        <a:rPr lang="en" sz="800">
                          <a:solidFill>
                            <a:srgbClr val="C53929"/>
                          </a:solidFill>
                          <a:latin typeface="Consolas"/>
                          <a:ea typeface="Consolas"/>
                          <a:cs typeface="Consolas"/>
                          <a:sym typeface="Consolas"/>
                        </a:rPr>
                        <a:t>3</a:t>
                      </a:r>
                      <a:r>
                        <a:rPr lang="en" sz="800">
                          <a:solidFill>
                            <a:srgbClr val="616161"/>
                          </a:solidFill>
                          <a:highlight>
                            <a:srgbClr val="FFFFFF"/>
                          </a:highlight>
                          <a:latin typeface="Consolas"/>
                          <a:ea typeface="Consolas"/>
                          <a:cs typeface="Consolas"/>
                          <a:sym typeface="Consolas"/>
                        </a:rPr>
                        <a:t>))</a:t>
                      </a:r>
                      <a:endParaRPr sz="800">
                        <a:solidFill>
                          <a:srgbClr val="616161"/>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3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47" name="Shape 2547"/>
        <p:cNvGrpSpPr/>
        <p:nvPr/>
      </p:nvGrpSpPr>
      <p:grpSpPr>
        <a:xfrm>
          <a:off x="0" y="0"/>
          <a:ext cx="0" cy="0"/>
          <a:chOff x="0" y="0"/>
          <a:chExt cx="0" cy="0"/>
        </a:xfrm>
      </p:grpSpPr>
      <p:sp>
        <p:nvSpPr>
          <p:cNvPr id="2548" name="Google Shape;2548;p331"/>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Pre-trained Models</a:t>
            </a:r>
            <a:endParaRPr>
              <a:solidFill>
                <a:srgbClr val="38761D"/>
              </a:solidFill>
            </a:endParaRPr>
          </a:p>
        </p:txBody>
      </p:sp>
      <p:pic>
        <p:nvPicPr>
          <p:cNvPr id="2549" name="Google Shape;2549;p331"/>
          <p:cNvPicPr preferRelativeResize="0"/>
          <p:nvPr/>
        </p:nvPicPr>
        <p:blipFill>
          <a:blip r:embed="rId3">
            <a:alphaModFix/>
          </a:blip>
          <a:stretch>
            <a:fillRect/>
          </a:stretch>
        </p:blipFill>
        <p:spPr>
          <a:xfrm>
            <a:off x="0" y="0"/>
            <a:ext cx="1466275" cy="730575"/>
          </a:xfrm>
          <a:prstGeom prst="rect">
            <a:avLst/>
          </a:prstGeom>
          <a:noFill/>
          <a:ln>
            <a:noFill/>
          </a:ln>
        </p:spPr>
      </p:pic>
      <p:sp>
        <p:nvSpPr>
          <p:cNvPr id="2550" name="Google Shape;2550;p331"/>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New Classifier</a:t>
            </a:r>
            <a:br>
              <a:rPr b="1" lang="en" sz="1200">
                <a:solidFill>
                  <a:schemeClr val="dk1"/>
                </a:solidFill>
              </a:rPr>
            </a:br>
            <a:endParaRPr b="1" sz="1200">
              <a:solidFill>
                <a:schemeClr val="dk1"/>
              </a:solidFill>
            </a:endParaRPr>
          </a:p>
          <a:p>
            <a:pPr indent="0" lvl="0" marL="0" rtl="0" algn="l">
              <a:lnSpc>
                <a:spcPct val="115000"/>
              </a:lnSpc>
              <a:spcBef>
                <a:spcPts val="0"/>
              </a:spcBef>
              <a:spcAft>
                <a:spcPts val="0"/>
              </a:spcAft>
              <a:buNone/>
            </a:pPr>
            <a:r>
              <a:rPr lang="en" sz="1200">
                <a:solidFill>
                  <a:schemeClr val="dk1"/>
                </a:solidFill>
              </a:rPr>
              <a:t>The </a:t>
            </a:r>
            <a:r>
              <a:rPr b="1" lang="en" sz="1200">
                <a:solidFill>
                  <a:srgbClr val="0000FF"/>
                </a:solidFill>
              </a:rPr>
              <a:t>final classifier layer in all the pre-built models can be removed and replaced with a new classifier</a:t>
            </a:r>
            <a:r>
              <a:rPr lang="en" sz="1200">
                <a:solidFill>
                  <a:schemeClr val="dk1"/>
                </a:solidFill>
              </a:rPr>
              <a:t>. The </a:t>
            </a:r>
            <a:r>
              <a:rPr lang="en" sz="1200" u="sng">
                <a:solidFill>
                  <a:schemeClr val="dk1"/>
                </a:solidFill>
              </a:rPr>
              <a:t>new classifier can then be used to train the pre-built model for a new dataset and set of classes</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rPr lang="en" sz="1200">
                <a:solidFill>
                  <a:srgbClr val="0000FF"/>
                </a:solidFill>
              </a:rPr>
              <a:t>T</a:t>
            </a:r>
            <a:r>
              <a:rPr b="1" lang="en" sz="1200">
                <a:solidFill>
                  <a:srgbClr val="0000FF"/>
                </a:solidFill>
              </a:rPr>
              <a:t>he classifier layer is referred to as the top layer.</a:t>
            </a:r>
            <a:r>
              <a:rPr lang="en" sz="1200">
                <a:solidFill>
                  <a:schemeClr val="dk1"/>
                </a:solidFill>
              </a:rPr>
              <a:t> When instantiating an instance of a pre-built model:</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317500" lvl="0" marL="457200" rtl="0" algn="l">
              <a:lnSpc>
                <a:spcPct val="115000"/>
              </a:lnSpc>
              <a:spcBef>
                <a:spcPts val="0"/>
              </a:spcBef>
              <a:spcAft>
                <a:spcPts val="0"/>
              </a:spcAft>
              <a:buSzPts val="1400"/>
              <a:buChar char="●"/>
            </a:pPr>
            <a:r>
              <a:rPr lang="en">
                <a:solidFill>
                  <a:schemeClr val="dk1"/>
                </a:solidFill>
              </a:rPr>
              <a:t>Set the parameter </a:t>
            </a:r>
            <a:r>
              <a:rPr lang="en">
                <a:solidFill>
                  <a:srgbClr val="0D904F"/>
                </a:solidFill>
                <a:latin typeface="Consolas"/>
                <a:ea typeface="Consolas"/>
                <a:cs typeface="Consolas"/>
                <a:sym typeface="Consolas"/>
              </a:rPr>
              <a:t>include_top</a:t>
            </a:r>
            <a:r>
              <a:rPr lang="en">
                <a:solidFill>
                  <a:schemeClr val="dk1"/>
                </a:solidFill>
              </a:rPr>
              <a:t> to </a:t>
            </a:r>
            <a:r>
              <a:rPr lang="en">
                <a:solidFill>
                  <a:srgbClr val="0D904F"/>
                </a:solidFill>
                <a:latin typeface="Consolas"/>
                <a:ea typeface="Consolas"/>
                <a:cs typeface="Consolas"/>
                <a:sym typeface="Consolas"/>
              </a:rPr>
              <a:t>False</a:t>
            </a:r>
            <a:r>
              <a:rPr lang="en">
                <a:solidFill>
                  <a:schemeClr val="dk1"/>
                </a:solidFill>
              </a:rPr>
              <a:t> to get an instance without the classifier. </a:t>
            </a:r>
            <a:endParaRPr>
              <a:solidFill>
                <a:schemeClr val="dk1"/>
              </a:solidFill>
            </a:endParaRPr>
          </a:p>
          <a:p>
            <a:pPr indent="-317500" lvl="0" marL="457200" rtl="0" algn="l">
              <a:lnSpc>
                <a:spcPct val="115000"/>
              </a:lnSpc>
              <a:spcBef>
                <a:spcPts val="0"/>
              </a:spcBef>
              <a:spcAft>
                <a:spcPts val="0"/>
              </a:spcAft>
              <a:buSzPts val="1400"/>
              <a:buChar char="●"/>
            </a:pPr>
            <a:r>
              <a:rPr lang="en">
                <a:solidFill>
                  <a:schemeClr val="dk1"/>
                </a:solidFill>
              </a:rPr>
              <a:t>When the </a:t>
            </a:r>
            <a:r>
              <a:rPr lang="en">
                <a:solidFill>
                  <a:srgbClr val="0D904F"/>
                </a:solidFill>
                <a:latin typeface="Consolas"/>
                <a:ea typeface="Consolas"/>
                <a:cs typeface="Consolas"/>
                <a:sym typeface="Consolas"/>
              </a:rPr>
              <a:t>include_top=False</a:t>
            </a:r>
            <a:r>
              <a:rPr lang="en">
                <a:solidFill>
                  <a:schemeClr val="dk1"/>
                </a:solidFill>
              </a:rPr>
              <a:t>, one can also reset the input shape of the model with the parameter </a:t>
            </a:r>
            <a:r>
              <a:rPr lang="en">
                <a:solidFill>
                  <a:srgbClr val="0D904F"/>
                </a:solidFill>
                <a:latin typeface="Consolas"/>
                <a:ea typeface="Consolas"/>
                <a:cs typeface="Consolas"/>
                <a:sym typeface="Consolas"/>
              </a:rPr>
              <a:t>input_shape</a:t>
            </a:r>
            <a:r>
              <a:rPr lang="en">
                <a:solidFill>
                  <a:schemeClr val="dk1"/>
                </a:solidFill>
              </a:rPr>
              <a:t>.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100">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9" name="Shape 289"/>
        <p:cNvGrpSpPr/>
        <p:nvPr/>
      </p:nvGrpSpPr>
      <p:grpSpPr>
        <a:xfrm>
          <a:off x="0" y="0"/>
          <a:ext cx="0" cy="0"/>
          <a:chOff x="0" y="0"/>
          <a:chExt cx="0" cy="0"/>
        </a:xfrm>
      </p:grpSpPr>
      <p:sp>
        <p:nvSpPr>
          <p:cNvPr id="290" name="Google Shape;290;p44"/>
          <p:cNvSpPr txBox="1"/>
          <p:nvPr>
            <p:ph idx="1" type="subTitle"/>
          </p:nvPr>
        </p:nvSpPr>
        <p:spPr>
          <a:xfrm>
            <a:off x="6826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Neural Networks - Binary Classifier</a:t>
            </a:r>
            <a:endParaRPr>
              <a:solidFill>
                <a:srgbClr val="38761D"/>
              </a:solidFill>
            </a:endParaRPr>
          </a:p>
        </p:txBody>
      </p:sp>
      <p:pic>
        <p:nvPicPr>
          <p:cNvPr id="291" name="Google Shape;291;p44"/>
          <p:cNvPicPr preferRelativeResize="0"/>
          <p:nvPr/>
        </p:nvPicPr>
        <p:blipFill>
          <a:blip r:embed="rId3">
            <a:alphaModFix/>
          </a:blip>
          <a:stretch>
            <a:fillRect/>
          </a:stretch>
        </p:blipFill>
        <p:spPr>
          <a:xfrm>
            <a:off x="0" y="0"/>
            <a:ext cx="1466275" cy="730575"/>
          </a:xfrm>
          <a:prstGeom prst="rect">
            <a:avLst/>
          </a:prstGeom>
          <a:noFill/>
          <a:ln>
            <a:noFill/>
          </a:ln>
        </p:spPr>
      </p:pic>
      <p:sp>
        <p:nvSpPr>
          <p:cNvPr id="292" name="Google Shape;292;p44"/>
          <p:cNvSpPr txBox="1"/>
          <p:nvPr/>
        </p:nvSpPr>
        <p:spPr>
          <a:xfrm>
            <a:off x="824850" y="730575"/>
            <a:ext cx="7601700" cy="4302900"/>
          </a:xfrm>
          <a:prstGeom prst="rect">
            <a:avLst/>
          </a:prstGeom>
          <a:noFill/>
          <a:ln>
            <a:noFill/>
          </a:ln>
        </p:spPr>
        <p:txBody>
          <a:bodyPr anchorCtr="0" anchor="t" bIns="91425" lIns="91425" spcFirstLastPara="1" rIns="91425" wrap="square" tIns="91425">
            <a:noAutofit/>
          </a:bodyPr>
          <a:lstStyle/>
          <a:p>
            <a:pPr indent="0" lvl="0" marL="0" rtl="0" algn="ctr">
              <a:spcBef>
                <a:spcPts val="1100"/>
              </a:spcBef>
              <a:spcAft>
                <a:spcPts val="0"/>
              </a:spcAft>
              <a:buNone/>
            </a:pPr>
            <a:r>
              <a:rPr b="1" lang="en" sz="1200">
                <a:solidFill>
                  <a:schemeClr val="dk1"/>
                </a:solidFill>
                <a:highlight>
                  <a:srgbClr val="FFFFFF"/>
                </a:highlight>
              </a:rPr>
              <a:t>DNN Binary Classifier</a:t>
            </a:r>
            <a:endParaRPr b="1" sz="1200">
              <a:solidFill>
                <a:schemeClr val="dk1"/>
              </a:solidFill>
              <a:highlight>
                <a:srgbClr val="FFFFFF"/>
              </a:highlight>
            </a:endParaRPr>
          </a:p>
          <a:p>
            <a:pPr indent="0" lvl="0" marL="0" rtl="0" algn="l">
              <a:lnSpc>
                <a:spcPct val="115000"/>
              </a:lnSpc>
              <a:spcBef>
                <a:spcPts val="1100"/>
              </a:spcBef>
              <a:spcAft>
                <a:spcPts val="0"/>
              </a:spcAft>
              <a:buNone/>
            </a:pPr>
            <a:r>
              <a:rPr lang="en" sz="1200">
                <a:solidFill>
                  <a:schemeClr val="dk1"/>
                </a:solidFill>
                <a:highlight>
                  <a:srgbClr val="FFFFFF"/>
                </a:highlight>
              </a:rPr>
              <a:t>Another form of a DNN, is a </a:t>
            </a:r>
            <a:r>
              <a:rPr b="1" lang="en" sz="1200">
                <a:solidFill>
                  <a:schemeClr val="dk1"/>
                </a:solidFill>
                <a:highlight>
                  <a:srgbClr val="FFFFFF"/>
                </a:highlight>
              </a:rPr>
              <a:t>binary classifier (</a:t>
            </a:r>
            <a:r>
              <a:rPr b="1" i="1" lang="en" sz="1200">
                <a:solidFill>
                  <a:srgbClr val="0000FF"/>
                </a:solidFill>
                <a:highlight>
                  <a:srgbClr val="FFFFFF"/>
                </a:highlight>
              </a:rPr>
              <a:t>logistic classifier</a:t>
            </a:r>
            <a:r>
              <a:rPr b="1" lang="en" sz="1200">
                <a:solidFill>
                  <a:schemeClr val="dk1"/>
                </a:solidFill>
                <a:highlight>
                  <a:srgbClr val="FFFFFF"/>
                </a:highlight>
              </a:rPr>
              <a:t>)</a:t>
            </a:r>
            <a:r>
              <a:rPr lang="en" sz="1200">
                <a:solidFill>
                  <a:schemeClr val="dk1"/>
                </a:solidFill>
                <a:highlight>
                  <a:srgbClr val="FFFFFF"/>
                </a:highlight>
              </a:rPr>
              <a:t>. In this case, we want the neural network to predict whether something is or is not something. That is, the output can have two states: yes/no, true/false, 0/1, etc.</a:t>
            </a:r>
            <a:endParaRPr sz="1200">
              <a:solidFill>
                <a:schemeClr val="dk1"/>
              </a:solidFill>
              <a:highlight>
                <a:srgbClr val="FFFFFF"/>
              </a:highlight>
            </a:endParaRPr>
          </a:p>
          <a:p>
            <a:pPr indent="0" lvl="0" marL="0" rtl="0" algn="l">
              <a:lnSpc>
                <a:spcPct val="115000"/>
              </a:lnSpc>
              <a:spcBef>
                <a:spcPts val="1100"/>
              </a:spcBef>
              <a:spcAft>
                <a:spcPts val="0"/>
              </a:spcAft>
              <a:buNone/>
            </a:pPr>
            <a:r>
              <a:rPr lang="en" sz="1200">
                <a:solidFill>
                  <a:schemeClr val="dk1"/>
                </a:solidFill>
                <a:highlight>
                  <a:srgbClr val="FFFFFF"/>
                </a:highlight>
              </a:rPr>
              <a:t>Instead of using a linear activation function on the output node, we will use a sigmoid activation function. The sigmoid squashes all values to be between 0 and 1, and as values move away from the center they quickly move to the extremes of 0 and 1.</a:t>
            </a:r>
            <a:endParaRPr sz="1200">
              <a:solidFill>
                <a:schemeClr val="dk1"/>
              </a:solidFill>
              <a:highlight>
                <a:srgbClr val="FFFFFF"/>
              </a:highlight>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ctr">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p:txBody>
      </p:sp>
      <p:pic>
        <p:nvPicPr>
          <p:cNvPr id="293" name="Google Shape;293;p44"/>
          <p:cNvPicPr preferRelativeResize="0"/>
          <p:nvPr/>
        </p:nvPicPr>
        <p:blipFill>
          <a:blip r:embed="rId4">
            <a:alphaModFix/>
          </a:blip>
          <a:stretch>
            <a:fillRect/>
          </a:stretch>
        </p:blipFill>
        <p:spPr>
          <a:xfrm>
            <a:off x="2822650" y="2767925"/>
            <a:ext cx="3124200" cy="2085975"/>
          </a:xfrm>
          <a:prstGeom prst="rect">
            <a:avLst/>
          </a:prstGeom>
          <a:noFill/>
          <a:ln>
            <a:noFill/>
          </a:ln>
        </p:spPr>
      </p:pic>
    </p:spTree>
  </p:cSld>
  <p:clrMapOvr>
    <a:masterClrMapping/>
  </p:clrMapOvr>
</p:sld>
</file>

<file path=ppt/slides/slide3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54" name="Shape 2554"/>
        <p:cNvGrpSpPr/>
        <p:nvPr/>
      </p:nvGrpSpPr>
      <p:grpSpPr>
        <a:xfrm>
          <a:off x="0" y="0"/>
          <a:ext cx="0" cy="0"/>
          <a:chOff x="0" y="0"/>
          <a:chExt cx="0" cy="0"/>
        </a:xfrm>
      </p:grpSpPr>
      <p:sp>
        <p:nvSpPr>
          <p:cNvPr id="2555" name="Google Shape;2555;p332"/>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Pre-trained Models</a:t>
            </a:r>
            <a:endParaRPr>
              <a:solidFill>
                <a:srgbClr val="38761D"/>
              </a:solidFill>
            </a:endParaRPr>
          </a:p>
        </p:txBody>
      </p:sp>
      <p:pic>
        <p:nvPicPr>
          <p:cNvPr id="2556" name="Google Shape;2556;p332"/>
          <p:cNvPicPr preferRelativeResize="0"/>
          <p:nvPr/>
        </p:nvPicPr>
        <p:blipFill>
          <a:blip r:embed="rId3">
            <a:alphaModFix/>
          </a:blip>
          <a:stretch>
            <a:fillRect/>
          </a:stretch>
        </p:blipFill>
        <p:spPr>
          <a:xfrm>
            <a:off x="0" y="0"/>
            <a:ext cx="1466275" cy="730575"/>
          </a:xfrm>
          <a:prstGeom prst="rect">
            <a:avLst/>
          </a:prstGeom>
          <a:noFill/>
          <a:ln>
            <a:noFill/>
          </a:ln>
        </p:spPr>
      </p:pic>
      <p:sp>
        <p:nvSpPr>
          <p:cNvPr id="2557" name="Google Shape;2557;p332"/>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Reconfiguring a Pre-Built Model</a:t>
            </a:r>
            <a:endParaRPr b="1" sz="1200">
              <a:solidFill>
                <a:schemeClr val="dk1"/>
              </a:solidFill>
            </a:endParaRPr>
          </a:p>
          <a:p>
            <a:pPr indent="0" lvl="0" marL="45720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pic>
        <p:nvPicPr>
          <p:cNvPr id="2558" name="Google Shape;2558;p332"/>
          <p:cNvPicPr preferRelativeResize="0"/>
          <p:nvPr/>
        </p:nvPicPr>
        <p:blipFill>
          <a:blip r:embed="rId4">
            <a:alphaModFix/>
          </a:blip>
          <a:stretch>
            <a:fillRect/>
          </a:stretch>
        </p:blipFill>
        <p:spPr>
          <a:xfrm>
            <a:off x="2001000" y="1119800"/>
            <a:ext cx="5943600" cy="3819525"/>
          </a:xfrm>
          <a:prstGeom prst="rect">
            <a:avLst/>
          </a:prstGeom>
          <a:noFill/>
          <a:ln>
            <a:noFill/>
          </a:ln>
        </p:spPr>
      </p:pic>
    </p:spTree>
  </p:cSld>
  <p:clrMapOvr>
    <a:masterClrMapping/>
  </p:clrMapOvr>
</p:sld>
</file>

<file path=ppt/slides/slide3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62" name="Shape 2562"/>
        <p:cNvGrpSpPr/>
        <p:nvPr/>
      </p:nvGrpSpPr>
      <p:grpSpPr>
        <a:xfrm>
          <a:off x="0" y="0"/>
          <a:ext cx="0" cy="0"/>
          <a:chOff x="0" y="0"/>
          <a:chExt cx="0" cy="0"/>
        </a:xfrm>
      </p:grpSpPr>
      <p:sp>
        <p:nvSpPr>
          <p:cNvPr id="2563" name="Google Shape;2563;p333"/>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Pre-trained Models</a:t>
            </a:r>
            <a:endParaRPr>
              <a:solidFill>
                <a:srgbClr val="38761D"/>
              </a:solidFill>
            </a:endParaRPr>
          </a:p>
        </p:txBody>
      </p:sp>
      <p:pic>
        <p:nvPicPr>
          <p:cNvPr id="2564" name="Google Shape;2564;p333"/>
          <p:cNvPicPr preferRelativeResize="0"/>
          <p:nvPr/>
        </p:nvPicPr>
        <p:blipFill>
          <a:blip r:embed="rId3">
            <a:alphaModFix/>
          </a:blip>
          <a:stretch>
            <a:fillRect/>
          </a:stretch>
        </p:blipFill>
        <p:spPr>
          <a:xfrm>
            <a:off x="0" y="0"/>
            <a:ext cx="1466275" cy="730575"/>
          </a:xfrm>
          <a:prstGeom prst="rect">
            <a:avLst/>
          </a:prstGeom>
          <a:noFill/>
          <a:ln>
            <a:noFill/>
          </a:ln>
        </p:spPr>
      </p:pic>
      <p:sp>
        <p:nvSpPr>
          <p:cNvPr id="2565" name="Google Shape;2565;p333"/>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Adding a New Classifier</a:t>
            </a:r>
            <a:endParaRPr b="1"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In the code below, </a:t>
            </a:r>
            <a:r>
              <a:rPr b="1" lang="en" sz="1200">
                <a:solidFill>
                  <a:srgbClr val="0000FF"/>
                </a:solidFill>
              </a:rPr>
              <a:t>we instantiate a pre-built ResNet model and replace it with a new classifier for 20 classes</a:t>
            </a:r>
            <a:r>
              <a:rPr lang="en" sz="1200">
                <a:solidFill>
                  <a:schemeClr val="dk1"/>
                </a:solidFill>
              </a:rPr>
              <a:t>:</a:t>
            </a:r>
            <a:endParaRPr sz="1200">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2566" name="Google Shape;2566;p333"/>
          <p:cNvGraphicFramePr/>
          <p:nvPr/>
        </p:nvGraphicFramePr>
        <p:xfrm>
          <a:off x="505550" y="1891938"/>
          <a:ext cx="3000000" cy="3000000"/>
        </p:xfrm>
        <a:graphic>
          <a:graphicData uri="http://schemas.openxmlformats.org/drawingml/2006/table">
            <a:tbl>
              <a:tblPr>
                <a:noFill/>
                <a:tableStyleId>{B919AB72-B1D8-40D2-A9E9-02AD8994AEB8}</a:tableStyleId>
              </a:tblPr>
              <a:tblGrid>
                <a:gridCol w="7862400"/>
              </a:tblGrid>
              <a:tr h="293925">
                <a:tc>
                  <a:txBody>
                    <a:bodyPr>
                      <a:noAutofit/>
                    </a:bodyPr>
                    <a:lstStyle/>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from</a:t>
                      </a:r>
                      <a:r>
                        <a:rPr lang="en" sz="1000">
                          <a:latin typeface="Consolas"/>
                          <a:ea typeface="Consolas"/>
                          <a:cs typeface="Consolas"/>
                          <a:sym typeface="Consolas"/>
                        </a:rPr>
                        <a:t> keras</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applications </a:t>
                      </a:r>
                      <a:r>
                        <a:rPr lang="en" sz="1000">
                          <a:solidFill>
                            <a:srgbClr val="9C27B0"/>
                          </a:solidFill>
                          <a:latin typeface="Consolas"/>
                          <a:ea typeface="Consolas"/>
                          <a:cs typeface="Consolas"/>
                          <a:sym typeface="Consolas"/>
                        </a:rPr>
                        <a:t>import</a:t>
                      </a:r>
                      <a:r>
                        <a:rPr lang="en" sz="1000">
                          <a:latin typeface="Consolas"/>
                          <a:ea typeface="Consolas"/>
                          <a:cs typeface="Consolas"/>
                          <a:sym typeface="Consolas"/>
                        </a:rPr>
                        <a:t> </a:t>
                      </a:r>
                      <a:r>
                        <a:rPr lang="en" sz="1000">
                          <a:solidFill>
                            <a:srgbClr val="3367D6"/>
                          </a:solidFill>
                          <a:latin typeface="Consolas"/>
                          <a:ea typeface="Consolas"/>
                          <a:cs typeface="Consolas"/>
                          <a:sym typeface="Consolas"/>
                        </a:rPr>
                        <a:t>ResNet50</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from</a:t>
                      </a:r>
                      <a:r>
                        <a:rPr lang="en" sz="1000">
                          <a:latin typeface="Consolas"/>
                          <a:ea typeface="Consolas"/>
                          <a:cs typeface="Consolas"/>
                          <a:sym typeface="Consolas"/>
                        </a:rPr>
                        <a:t> keras</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layers </a:t>
                      </a:r>
                      <a:r>
                        <a:rPr lang="en" sz="1000">
                          <a:solidFill>
                            <a:srgbClr val="9C27B0"/>
                          </a:solidFill>
                          <a:latin typeface="Consolas"/>
                          <a:ea typeface="Consolas"/>
                          <a:cs typeface="Consolas"/>
                          <a:sym typeface="Consolas"/>
                        </a:rPr>
                        <a:t>import</a:t>
                      </a:r>
                      <a:r>
                        <a:rPr lang="en" sz="1000">
                          <a:latin typeface="Consolas"/>
                          <a:ea typeface="Consolas"/>
                          <a:cs typeface="Consolas"/>
                          <a:sym typeface="Consolas"/>
                        </a:rPr>
                        <a:t> </a:t>
                      </a:r>
                      <a:r>
                        <a:rPr lang="en" sz="1000">
                          <a:solidFill>
                            <a:srgbClr val="3367D6"/>
                          </a:solidFill>
                          <a:latin typeface="Consolas"/>
                          <a:ea typeface="Consolas"/>
                          <a:cs typeface="Consolas"/>
                          <a:sym typeface="Consolas"/>
                        </a:rPr>
                        <a:t>Dense</a:t>
                      </a:r>
                      <a:endParaRPr sz="1000">
                        <a:latin typeface="Consolas"/>
                        <a:ea typeface="Consolas"/>
                        <a:cs typeface="Consolas"/>
                        <a:sym typeface="Consolas"/>
                      </a:endParaRPr>
                    </a:p>
                    <a:p>
                      <a:pPr indent="0" lvl="0" marL="0" rtl="0" algn="l">
                        <a:lnSpc>
                          <a:spcPct val="115000"/>
                        </a:lnSpc>
                        <a:spcBef>
                          <a:spcPts val="0"/>
                        </a:spcBef>
                        <a:spcAft>
                          <a:spcPts val="0"/>
                        </a:spcAft>
                        <a:buNone/>
                      </a:pPr>
                      <a:r>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Get a pre-built model for input shape (100,100,3) and without the classifier</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model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3367D6"/>
                          </a:solidFill>
                          <a:latin typeface="Consolas"/>
                          <a:ea typeface="Consolas"/>
                          <a:cs typeface="Consolas"/>
                          <a:sym typeface="Consolas"/>
                        </a:rPr>
                        <a:t>ResNet50</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include_top</a:t>
                      </a:r>
                      <a:r>
                        <a:rPr lang="en" sz="1000">
                          <a:solidFill>
                            <a:srgbClr val="616161"/>
                          </a:solidFill>
                          <a:latin typeface="Consolas"/>
                          <a:ea typeface="Consolas"/>
                          <a:cs typeface="Consolas"/>
                          <a:sym typeface="Consolas"/>
                        </a:rPr>
                        <a:t>=</a:t>
                      </a:r>
                      <a:r>
                        <a:rPr lang="en" sz="1000">
                          <a:solidFill>
                            <a:srgbClr val="9C27B0"/>
                          </a:solidFill>
                          <a:latin typeface="Consolas"/>
                          <a:ea typeface="Consolas"/>
                          <a:cs typeface="Consolas"/>
                          <a:sym typeface="Consolas"/>
                        </a:rPr>
                        <a:t>False</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input_shape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100</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C53929"/>
                          </a:solidFill>
                          <a:latin typeface="Consolas"/>
                          <a:ea typeface="Consolas"/>
                          <a:cs typeface="Consolas"/>
                          <a:sym typeface="Consolas"/>
                        </a:rPr>
                        <a:t>100</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pooling</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'avg'</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Add a classifier for 20 classes</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add</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Dense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20</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activation</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'softmax'</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Compile the model for training</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compile</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loss</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'categorical_crossentropy'</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optimizer</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'adam'</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metrics</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'accuracy'</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Now train the model</a:t>
                      </a:r>
                      <a:endParaRPr sz="1000">
                        <a:solidFill>
                          <a:srgbClr val="616161"/>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3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70" name="Shape 2570"/>
        <p:cNvGrpSpPr/>
        <p:nvPr/>
      </p:nvGrpSpPr>
      <p:grpSpPr>
        <a:xfrm>
          <a:off x="0" y="0"/>
          <a:ext cx="0" cy="0"/>
          <a:chOff x="0" y="0"/>
          <a:chExt cx="0" cy="0"/>
        </a:xfrm>
      </p:grpSpPr>
      <p:sp>
        <p:nvSpPr>
          <p:cNvPr id="2571" name="Google Shape;2571;p334"/>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Pre-trained Models</a:t>
            </a:r>
            <a:endParaRPr>
              <a:solidFill>
                <a:srgbClr val="38761D"/>
              </a:solidFill>
            </a:endParaRPr>
          </a:p>
        </p:txBody>
      </p:sp>
      <p:pic>
        <p:nvPicPr>
          <p:cNvPr id="2572" name="Google Shape;2572;p334"/>
          <p:cNvPicPr preferRelativeResize="0"/>
          <p:nvPr/>
        </p:nvPicPr>
        <p:blipFill>
          <a:blip r:embed="rId3">
            <a:alphaModFix/>
          </a:blip>
          <a:stretch>
            <a:fillRect/>
          </a:stretch>
        </p:blipFill>
        <p:spPr>
          <a:xfrm>
            <a:off x="0" y="0"/>
            <a:ext cx="1466275" cy="730575"/>
          </a:xfrm>
          <a:prstGeom prst="rect">
            <a:avLst/>
          </a:prstGeom>
          <a:noFill/>
          <a:ln>
            <a:noFill/>
          </a:ln>
        </p:spPr>
      </p:pic>
      <p:sp>
        <p:nvSpPr>
          <p:cNvPr id="2573" name="Google Shape;2573;p334"/>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Final Pooling Layer</a:t>
            </a:r>
            <a:endParaRPr b="1"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For most models, the </a:t>
            </a:r>
            <a:r>
              <a:rPr b="1" lang="en" sz="1200">
                <a:solidFill>
                  <a:srgbClr val="0000FF"/>
                </a:solidFill>
              </a:rPr>
              <a:t>final layer preceding the classifier is a global average pooling layer</a:t>
            </a:r>
            <a:r>
              <a:rPr lang="en" sz="1200">
                <a:solidFill>
                  <a:schemeClr val="dk1"/>
                </a:solidFill>
              </a:rPr>
              <a:t>. This layer acts as both a final pooling layer for the feature maps and a flatten operation (convert to 1D vector). One might want to replace this layer with one’s own custom final pooling/flatten layer. In this case, one either specifies the parameter </a:t>
            </a:r>
            <a:r>
              <a:rPr lang="en" sz="1200">
                <a:solidFill>
                  <a:srgbClr val="0D904F"/>
                </a:solidFill>
                <a:latin typeface="Consolas"/>
                <a:ea typeface="Consolas"/>
                <a:cs typeface="Consolas"/>
                <a:sym typeface="Consolas"/>
              </a:rPr>
              <a:t>pooling</a:t>
            </a:r>
            <a:r>
              <a:rPr lang="en" sz="1200">
                <a:solidFill>
                  <a:schemeClr val="dk1"/>
                </a:solidFill>
              </a:rPr>
              <a:t> to </a:t>
            </a:r>
            <a:r>
              <a:rPr lang="en" sz="1200">
                <a:solidFill>
                  <a:srgbClr val="0D904F"/>
                </a:solidFill>
                <a:latin typeface="Consolas"/>
                <a:ea typeface="Consolas"/>
                <a:cs typeface="Consolas"/>
                <a:sym typeface="Consolas"/>
              </a:rPr>
              <a:t>None</a:t>
            </a:r>
            <a:r>
              <a:rPr lang="en" sz="1200">
                <a:solidFill>
                  <a:schemeClr val="dk1"/>
                </a:solidFill>
              </a:rPr>
              <a:t>.</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2574" name="Google Shape;2574;p334"/>
          <p:cNvGraphicFramePr/>
          <p:nvPr/>
        </p:nvGraphicFramePr>
        <p:xfrm>
          <a:off x="505550" y="1911113"/>
          <a:ext cx="3000000" cy="3000000"/>
        </p:xfrm>
        <a:graphic>
          <a:graphicData uri="http://schemas.openxmlformats.org/drawingml/2006/table">
            <a:tbl>
              <a:tblPr>
                <a:noFill/>
                <a:tableStyleId>{B919AB72-B1D8-40D2-A9E9-02AD8994AEB8}</a:tableStyleId>
              </a:tblPr>
              <a:tblGrid>
                <a:gridCol w="7862400"/>
              </a:tblGrid>
              <a:tr h="3136600">
                <a:tc>
                  <a:txBody>
                    <a:bodyPr>
                      <a:noAutofit/>
                    </a:bodyPr>
                    <a:lstStyle/>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from</a:t>
                      </a:r>
                      <a:r>
                        <a:rPr lang="en" sz="1000">
                          <a:latin typeface="Consolas"/>
                          <a:ea typeface="Consolas"/>
                          <a:cs typeface="Consolas"/>
                          <a:sym typeface="Consolas"/>
                        </a:rPr>
                        <a:t> keras</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applications </a:t>
                      </a:r>
                      <a:r>
                        <a:rPr lang="en" sz="1000">
                          <a:solidFill>
                            <a:srgbClr val="9C27B0"/>
                          </a:solidFill>
                          <a:latin typeface="Consolas"/>
                          <a:ea typeface="Consolas"/>
                          <a:cs typeface="Consolas"/>
                          <a:sym typeface="Consolas"/>
                        </a:rPr>
                        <a:t>import</a:t>
                      </a:r>
                      <a:r>
                        <a:rPr lang="en" sz="1000">
                          <a:latin typeface="Consolas"/>
                          <a:ea typeface="Consolas"/>
                          <a:cs typeface="Consolas"/>
                          <a:sym typeface="Consolas"/>
                        </a:rPr>
                        <a:t> </a:t>
                      </a:r>
                      <a:r>
                        <a:rPr lang="en" sz="1000">
                          <a:solidFill>
                            <a:srgbClr val="3367D6"/>
                          </a:solidFill>
                          <a:latin typeface="Consolas"/>
                          <a:ea typeface="Consolas"/>
                          <a:cs typeface="Consolas"/>
                          <a:sym typeface="Consolas"/>
                        </a:rPr>
                        <a:t>ResNet50</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from</a:t>
                      </a:r>
                      <a:r>
                        <a:rPr lang="en" sz="1000">
                          <a:latin typeface="Consolas"/>
                          <a:ea typeface="Consolas"/>
                          <a:cs typeface="Consolas"/>
                          <a:sym typeface="Consolas"/>
                        </a:rPr>
                        <a:t> keras</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layers </a:t>
                      </a:r>
                      <a:r>
                        <a:rPr lang="en" sz="1000">
                          <a:solidFill>
                            <a:srgbClr val="9C27B0"/>
                          </a:solidFill>
                          <a:latin typeface="Consolas"/>
                          <a:ea typeface="Consolas"/>
                          <a:cs typeface="Consolas"/>
                          <a:sym typeface="Consolas"/>
                        </a:rPr>
                        <a:t>import</a:t>
                      </a:r>
                      <a:r>
                        <a:rPr lang="en" sz="1000">
                          <a:latin typeface="Consolas"/>
                          <a:ea typeface="Consolas"/>
                          <a:cs typeface="Consolas"/>
                          <a:sym typeface="Consolas"/>
                        </a:rPr>
                        <a:t> </a:t>
                      </a:r>
                      <a:r>
                        <a:rPr lang="en" sz="1000">
                          <a:solidFill>
                            <a:srgbClr val="3367D6"/>
                          </a:solidFill>
                          <a:latin typeface="Consolas"/>
                          <a:ea typeface="Consolas"/>
                          <a:cs typeface="Consolas"/>
                          <a:sym typeface="Consolas"/>
                        </a:rPr>
                        <a:t>Dense</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3367D6"/>
                          </a:solidFill>
                          <a:latin typeface="Consolas"/>
                          <a:ea typeface="Consolas"/>
                          <a:cs typeface="Consolas"/>
                          <a:sym typeface="Consolas"/>
                        </a:rPr>
                        <a:t>Flatten</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from</a:t>
                      </a:r>
                      <a:r>
                        <a:rPr lang="en" sz="1000">
                          <a:latin typeface="Consolas"/>
                          <a:ea typeface="Consolas"/>
                          <a:cs typeface="Consolas"/>
                          <a:sym typeface="Consolas"/>
                        </a:rPr>
                        <a:t> keras </a:t>
                      </a:r>
                      <a:r>
                        <a:rPr lang="en" sz="1000">
                          <a:solidFill>
                            <a:srgbClr val="9C27B0"/>
                          </a:solidFill>
                          <a:latin typeface="Consolas"/>
                          <a:ea typeface="Consolas"/>
                          <a:cs typeface="Consolas"/>
                          <a:sym typeface="Consolas"/>
                        </a:rPr>
                        <a:t>import</a:t>
                      </a:r>
                      <a:r>
                        <a:rPr lang="en" sz="1000">
                          <a:latin typeface="Consolas"/>
                          <a:ea typeface="Consolas"/>
                          <a:cs typeface="Consolas"/>
                          <a:sym typeface="Consolas"/>
                        </a:rPr>
                        <a:t> </a:t>
                      </a:r>
                      <a:r>
                        <a:rPr lang="en" sz="1000">
                          <a:solidFill>
                            <a:srgbClr val="3367D6"/>
                          </a:solidFill>
                          <a:latin typeface="Consolas"/>
                          <a:ea typeface="Consolas"/>
                          <a:cs typeface="Consolas"/>
                          <a:sym typeface="Consolas"/>
                        </a:rPr>
                        <a:t>Model</a:t>
                      </a:r>
                      <a:endParaRPr sz="1000">
                        <a:latin typeface="Consolas"/>
                        <a:ea typeface="Consolas"/>
                        <a:cs typeface="Consolas"/>
                        <a:sym typeface="Consolas"/>
                      </a:endParaRPr>
                    </a:p>
                    <a:p>
                      <a:pPr indent="0" lvl="0" marL="0" rtl="0" algn="l">
                        <a:lnSpc>
                          <a:spcPct val="115000"/>
                        </a:lnSpc>
                        <a:spcBef>
                          <a:spcPts val="0"/>
                        </a:spcBef>
                        <a:spcAft>
                          <a:spcPts val="0"/>
                        </a:spcAft>
                        <a:buNone/>
                      </a:pPr>
                      <a:r>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Get a pre-built model for input shape (100,100,3) and without the classifier</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model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3367D6"/>
                          </a:solidFill>
                          <a:latin typeface="Consolas"/>
                          <a:ea typeface="Consolas"/>
                          <a:cs typeface="Consolas"/>
                          <a:sym typeface="Consolas"/>
                        </a:rPr>
                        <a:t>ResNet50</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include_top</a:t>
                      </a:r>
                      <a:r>
                        <a:rPr lang="en" sz="1000">
                          <a:solidFill>
                            <a:srgbClr val="616161"/>
                          </a:solidFill>
                          <a:latin typeface="Consolas"/>
                          <a:ea typeface="Consolas"/>
                          <a:cs typeface="Consolas"/>
                          <a:sym typeface="Consolas"/>
                        </a:rPr>
                        <a:t>=</a:t>
                      </a:r>
                      <a:r>
                        <a:rPr lang="en" sz="1000">
                          <a:solidFill>
                            <a:srgbClr val="9C27B0"/>
                          </a:solidFill>
                          <a:latin typeface="Consolas"/>
                          <a:ea typeface="Consolas"/>
                          <a:cs typeface="Consolas"/>
                          <a:sym typeface="Consolas"/>
                        </a:rPr>
                        <a:t>False</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input_shape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100</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C53929"/>
                          </a:solidFill>
                          <a:latin typeface="Consolas"/>
                          <a:ea typeface="Consolas"/>
                          <a:cs typeface="Consolas"/>
                          <a:sym typeface="Consolas"/>
                        </a:rPr>
                        <a:t>100</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pooling</a:t>
                      </a:r>
                      <a:r>
                        <a:rPr lang="en" sz="1000">
                          <a:solidFill>
                            <a:srgbClr val="616161"/>
                          </a:solidFill>
                          <a:latin typeface="Consolas"/>
                          <a:ea typeface="Consolas"/>
                          <a:cs typeface="Consolas"/>
                          <a:sym typeface="Consolas"/>
                        </a:rPr>
                        <a:t>=</a:t>
                      </a:r>
                      <a:r>
                        <a:rPr lang="en" sz="1000">
                          <a:solidFill>
                            <a:srgbClr val="9C27B0"/>
                          </a:solidFill>
                          <a:latin typeface="Consolas"/>
                          <a:ea typeface="Consolas"/>
                          <a:cs typeface="Consolas"/>
                          <a:sym typeface="Consolas"/>
                        </a:rPr>
                        <a:t>None</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Flatten the Feature Maps into a 1D vector</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output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3367D6"/>
                          </a:solidFill>
                          <a:latin typeface="Consolas"/>
                          <a:ea typeface="Consolas"/>
                          <a:cs typeface="Consolas"/>
                          <a:sym typeface="Consolas"/>
                        </a:rPr>
                        <a:t>Flatten</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output</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Add a classifier for 20 classes</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output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3367D6"/>
                          </a:solidFill>
                          <a:latin typeface="Consolas"/>
                          <a:ea typeface="Consolas"/>
                          <a:cs typeface="Consolas"/>
                          <a:sym typeface="Consolas"/>
                        </a:rPr>
                        <a:t>Dense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20</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activation</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'softmax'</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output</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Compile the model for training</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model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3367D6"/>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input</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output</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compile</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loss</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'categorical_crossentropy'</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optimizer</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'adam'</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metrics</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'accuracy'</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Now train the model</a:t>
                      </a:r>
                      <a:endParaRPr sz="1000">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3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78" name="Shape 2578"/>
        <p:cNvGrpSpPr/>
        <p:nvPr/>
      </p:nvGrpSpPr>
      <p:grpSpPr>
        <a:xfrm>
          <a:off x="0" y="0"/>
          <a:ext cx="0" cy="0"/>
          <a:chOff x="0" y="0"/>
          <a:chExt cx="0" cy="0"/>
        </a:xfrm>
      </p:grpSpPr>
      <p:sp>
        <p:nvSpPr>
          <p:cNvPr id="2579" name="Google Shape;2579;p335"/>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Transfer Learning</a:t>
            </a:r>
            <a:endParaRPr>
              <a:solidFill>
                <a:srgbClr val="38761D"/>
              </a:solidFill>
            </a:endParaRPr>
          </a:p>
        </p:txBody>
      </p:sp>
      <p:pic>
        <p:nvPicPr>
          <p:cNvPr id="2580" name="Google Shape;2580;p335"/>
          <p:cNvPicPr preferRelativeResize="0"/>
          <p:nvPr/>
        </p:nvPicPr>
        <p:blipFill>
          <a:blip r:embed="rId3">
            <a:alphaModFix/>
          </a:blip>
          <a:stretch>
            <a:fillRect/>
          </a:stretch>
        </p:blipFill>
        <p:spPr>
          <a:xfrm>
            <a:off x="0" y="0"/>
            <a:ext cx="1466275" cy="730575"/>
          </a:xfrm>
          <a:prstGeom prst="rect">
            <a:avLst/>
          </a:prstGeom>
          <a:noFill/>
          <a:ln>
            <a:noFill/>
          </a:ln>
        </p:spPr>
      </p:pic>
      <p:sp>
        <p:nvSpPr>
          <p:cNvPr id="2581" name="Google Shape;2581;p335"/>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Transfer Learning</a:t>
            </a:r>
            <a:endParaRPr b="1" sz="135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b="1" lang="en" sz="1200">
                <a:solidFill>
                  <a:srgbClr val="0000FF"/>
                </a:solidFill>
              </a:rPr>
              <a:t>Transfer learning is where one uses pretrained models for one task and retrain the classifier and/or fine-tune layers for a new task</a:t>
            </a:r>
            <a:r>
              <a:rPr lang="en" sz="1200">
                <a:solidFill>
                  <a:schemeClr val="dk1"/>
                </a:solidFill>
              </a:rPr>
              <a:t>.</a:t>
            </a:r>
            <a:endParaRPr i="1"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u="sng">
                <a:solidFill>
                  <a:schemeClr val="dk1"/>
                </a:solidFill>
              </a:rPr>
              <a:t>There are two general approaches to transfer learning:</a:t>
            </a:r>
            <a:endParaRPr sz="1200" u="sng">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317500" lvl="0" marL="2743200" rtl="0" algn="l">
              <a:lnSpc>
                <a:spcPct val="115000"/>
              </a:lnSpc>
              <a:spcBef>
                <a:spcPts val="0"/>
              </a:spcBef>
              <a:spcAft>
                <a:spcPts val="0"/>
              </a:spcAft>
              <a:buClr>
                <a:srgbClr val="38761D"/>
              </a:buClr>
              <a:buSzPts val="1400"/>
              <a:buChar char="●"/>
            </a:pPr>
            <a:r>
              <a:rPr b="1" lang="en">
                <a:solidFill>
                  <a:srgbClr val="38761D"/>
                </a:solidFill>
              </a:rPr>
              <a:t>Similar Tasks (Image Domains)</a:t>
            </a:r>
            <a:endParaRPr b="1">
              <a:solidFill>
                <a:srgbClr val="38761D"/>
              </a:solidFill>
            </a:endParaRPr>
          </a:p>
          <a:p>
            <a:pPr indent="-317500" lvl="0" marL="2743200" rtl="0" algn="l">
              <a:lnSpc>
                <a:spcPct val="115000"/>
              </a:lnSpc>
              <a:spcBef>
                <a:spcPts val="0"/>
              </a:spcBef>
              <a:spcAft>
                <a:spcPts val="0"/>
              </a:spcAft>
              <a:buClr>
                <a:srgbClr val="38761D"/>
              </a:buClr>
              <a:buSzPts val="1400"/>
              <a:buChar char="●"/>
            </a:pPr>
            <a:r>
              <a:rPr b="1" lang="en">
                <a:solidFill>
                  <a:srgbClr val="38761D"/>
                </a:solidFill>
              </a:rPr>
              <a:t>Distinct Tasks</a:t>
            </a:r>
            <a:endParaRPr b="1">
              <a:solidFill>
                <a:srgbClr val="38761D"/>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3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85" name="Shape 2585"/>
        <p:cNvGrpSpPr/>
        <p:nvPr/>
      </p:nvGrpSpPr>
      <p:grpSpPr>
        <a:xfrm>
          <a:off x="0" y="0"/>
          <a:ext cx="0" cy="0"/>
          <a:chOff x="0" y="0"/>
          <a:chExt cx="0" cy="0"/>
        </a:xfrm>
      </p:grpSpPr>
      <p:sp>
        <p:nvSpPr>
          <p:cNvPr id="2586" name="Google Shape;2586;p336"/>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Transfer Learning - Similar Tasks</a:t>
            </a:r>
            <a:endParaRPr>
              <a:solidFill>
                <a:srgbClr val="38761D"/>
              </a:solidFill>
            </a:endParaRPr>
          </a:p>
        </p:txBody>
      </p:sp>
      <p:pic>
        <p:nvPicPr>
          <p:cNvPr id="2587" name="Google Shape;2587;p336"/>
          <p:cNvPicPr preferRelativeResize="0"/>
          <p:nvPr/>
        </p:nvPicPr>
        <p:blipFill>
          <a:blip r:embed="rId3">
            <a:alphaModFix/>
          </a:blip>
          <a:stretch>
            <a:fillRect/>
          </a:stretch>
        </p:blipFill>
        <p:spPr>
          <a:xfrm>
            <a:off x="0" y="0"/>
            <a:ext cx="1466275" cy="730575"/>
          </a:xfrm>
          <a:prstGeom prst="rect">
            <a:avLst/>
          </a:prstGeom>
          <a:noFill/>
          <a:ln>
            <a:noFill/>
          </a:ln>
        </p:spPr>
      </p:pic>
      <p:sp>
        <p:nvSpPr>
          <p:cNvPr id="2588" name="Google Shape;2588;p336"/>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Similar Tasks</a:t>
            </a:r>
            <a:endParaRPr b="1" sz="135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27432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When deciding on the approach, </a:t>
            </a:r>
            <a:r>
              <a:rPr b="1" lang="en" sz="1200">
                <a:solidFill>
                  <a:srgbClr val="0000FF"/>
                </a:solidFill>
              </a:rPr>
              <a:t>we look at the similarity of the source (pre-trained) domain of images and the destination (new) domain</a:t>
            </a:r>
            <a:r>
              <a:rPr lang="en" sz="1200">
                <a:solidFill>
                  <a:schemeClr val="dk1"/>
                </a:solidFill>
              </a:rPr>
              <a:t>.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b="1" lang="en">
                <a:solidFill>
                  <a:srgbClr val="38761D"/>
                </a:solidFill>
              </a:rPr>
              <a:t>The more similar, the more of the existing bottom layers we can reuse without training</a:t>
            </a:r>
            <a:r>
              <a:rPr lang="en">
                <a:solidFill>
                  <a:srgbClr val="38761D"/>
                </a:solidFill>
              </a:rPr>
              <a:t>. </a:t>
            </a:r>
            <a:endParaRPr>
              <a:solidFill>
                <a:srgbClr val="38761D"/>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For example, if one had a model trained on fruits, it’s probably that all of the bottom layers of the pretrained model can be reused (without retraining) for building a new model to recognize vegetables.</a:t>
            </a:r>
            <a:endParaRPr sz="1200">
              <a:solidFill>
                <a:schemeClr val="dk1"/>
              </a:solidFill>
            </a:endParaRPr>
          </a:p>
          <a:p>
            <a:pPr indent="0" lvl="0" marL="0" rtl="0" algn="l">
              <a:lnSpc>
                <a:spcPct val="115000"/>
              </a:lnSpc>
              <a:spcBef>
                <a:spcPts val="0"/>
              </a:spcBef>
              <a:spcAft>
                <a:spcPts val="0"/>
              </a:spcAft>
              <a:buNone/>
            </a:pPr>
            <a:r>
              <a:t/>
            </a:r>
            <a:endParaRPr b="1" sz="1100">
              <a:solidFill>
                <a:srgbClr val="0000FF"/>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3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92" name="Shape 2592"/>
        <p:cNvGrpSpPr/>
        <p:nvPr/>
      </p:nvGrpSpPr>
      <p:grpSpPr>
        <a:xfrm>
          <a:off x="0" y="0"/>
          <a:ext cx="0" cy="0"/>
          <a:chOff x="0" y="0"/>
          <a:chExt cx="0" cy="0"/>
        </a:xfrm>
      </p:grpSpPr>
      <p:sp>
        <p:nvSpPr>
          <p:cNvPr id="2593" name="Google Shape;2593;p337"/>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Transfer Learning - Similar Tasks</a:t>
            </a:r>
            <a:endParaRPr>
              <a:solidFill>
                <a:srgbClr val="38761D"/>
              </a:solidFill>
            </a:endParaRPr>
          </a:p>
        </p:txBody>
      </p:sp>
      <p:pic>
        <p:nvPicPr>
          <p:cNvPr id="2594" name="Google Shape;2594;p337"/>
          <p:cNvPicPr preferRelativeResize="0"/>
          <p:nvPr/>
        </p:nvPicPr>
        <p:blipFill>
          <a:blip r:embed="rId3">
            <a:alphaModFix/>
          </a:blip>
          <a:stretch>
            <a:fillRect/>
          </a:stretch>
        </p:blipFill>
        <p:spPr>
          <a:xfrm>
            <a:off x="0" y="0"/>
            <a:ext cx="1466275" cy="730575"/>
          </a:xfrm>
          <a:prstGeom prst="rect">
            <a:avLst/>
          </a:prstGeom>
          <a:noFill/>
          <a:ln>
            <a:noFill/>
          </a:ln>
        </p:spPr>
      </p:pic>
      <p:sp>
        <p:nvSpPr>
          <p:cNvPr id="2595" name="Google Shape;2595;p337"/>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Similar Tasks</a:t>
            </a:r>
            <a:endParaRPr b="1" sz="135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For similar tasks, we assume that:</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304800" lvl="0" marL="457200" rtl="0" algn="l">
              <a:lnSpc>
                <a:spcPct val="115000"/>
              </a:lnSpc>
              <a:spcBef>
                <a:spcPts val="0"/>
              </a:spcBef>
              <a:spcAft>
                <a:spcPts val="0"/>
              </a:spcAft>
              <a:buClr>
                <a:srgbClr val="38761D"/>
              </a:buClr>
              <a:buSzPts val="1200"/>
              <a:buChar char="●"/>
            </a:pPr>
            <a:r>
              <a:rPr b="1" lang="en" sz="1200">
                <a:solidFill>
                  <a:srgbClr val="38761D"/>
                </a:solidFill>
              </a:rPr>
              <a:t>T</a:t>
            </a:r>
            <a:r>
              <a:rPr b="1" lang="en" sz="1200">
                <a:solidFill>
                  <a:srgbClr val="38761D"/>
                </a:solidFill>
              </a:rPr>
              <a:t>he coarse features learned at the bottom-most layers will be the same for the new classifier, </a:t>
            </a:r>
            <a:endParaRPr b="1" sz="1200">
              <a:solidFill>
                <a:srgbClr val="38761D"/>
              </a:solidFill>
            </a:endParaRPr>
          </a:p>
          <a:p>
            <a:pPr indent="-304800" lvl="0" marL="457200" rtl="0" algn="l">
              <a:lnSpc>
                <a:spcPct val="115000"/>
              </a:lnSpc>
              <a:spcBef>
                <a:spcPts val="0"/>
              </a:spcBef>
              <a:spcAft>
                <a:spcPts val="0"/>
              </a:spcAft>
              <a:buClr>
                <a:srgbClr val="38761D"/>
              </a:buClr>
              <a:buSzPts val="1200"/>
              <a:buChar char="●"/>
            </a:pPr>
            <a:r>
              <a:rPr b="1" lang="en" sz="1200">
                <a:solidFill>
                  <a:srgbClr val="38761D"/>
                </a:solidFill>
              </a:rPr>
              <a:t>The grouping of coarse features in the middle layers and final assembly into details all can be reused as-is, prior to entering the topmost layer(s) for classification. </a:t>
            </a:r>
            <a:endParaRPr b="1" sz="1200">
              <a:solidFill>
                <a:srgbClr val="38761D"/>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When the source and destination domains have this high level of similarity, we generally can:</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304800" lvl="0" marL="457200" rtl="0" algn="l">
              <a:lnSpc>
                <a:spcPct val="115000"/>
              </a:lnSpc>
              <a:spcBef>
                <a:spcPts val="0"/>
              </a:spcBef>
              <a:spcAft>
                <a:spcPts val="0"/>
              </a:spcAft>
              <a:buClr>
                <a:srgbClr val="38761D"/>
              </a:buClr>
              <a:buSzPts val="1200"/>
              <a:buChar char="●"/>
            </a:pPr>
            <a:r>
              <a:rPr b="1" lang="en" sz="1200">
                <a:solidFill>
                  <a:srgbClr val="38761D"/>
                </a:solidFill>
              </a:rPr>
              <a:t>Replace the existing topmost classifier layer with a new classifier layer, </a:t>
            </a:r>
            <a:endParaRPr b="1" sz="1200">
              <a:solidFill>
                <a:srgbClr val="38761D"/>
              </a:solidFill>
            </a:endParaRPr>
          </a:p>
          <a:p>
            <a:pPr indent="-304800" lvl="0" marL="457200" rtl="0" algn="l">
              <a:lnSpc>
                <a:spcPct val="115000"/>
              </a:lnSpc>
              <a:spcBef>
                <a:spcPts val="0"/>
              </a:spcBef>
              <a:spcAft>
                <a:spcPts val="0"/>
              </a:spcAft>
              <a:buClr>
                <a:srgbClr val="38761D"/>
              </a:buClr>
              <a:buSzPts val="1200"/>
              <a:buChar char="●"/>
            </a:pPr>
            <a:r>
              <a:rPr b="1" lang="en" sz="1200">
                <a:solidFill>
                  <a:srgbClr val="38761D"/>
                </a:solidFill>
              </a:rPr>
              <a:t>Freeze the lower layers and train only the classifier layer. </a:t>
            </a:r>
            <a:endParaRPr b="1" sz="1200">
              <a:solidFill>
                <a:srgbClr val="38761D"/>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Since we don’t need to learn the weights/biases for the other layers,</a:t>
            </a:r>
            <a:r>
              <a:rPr lang="en" sz="1200" u="sng">
                <a:solidFill>
                  <a:schemeClr val="dk1"/>
                </a:solidFill>
              </a:rPr>
              <a:t> we can generally train a model for the new domain with substantially less data and fewer epochs</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3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99" name="Shape 2599"/>
        <p:cNvGrpSpPr/>
        <p:nvPr/>
      </p:nvGrpSpPr>
      <p:grpSpPr>
        <a:xfrm>
          <a:off x="0" y="0"/>
          <a:ext cx="0" cy="0"/>
          <a:chOff x="0" y="0"/>
          <a:chExt cx="0" cy="0"/>
        </a:xfrm>
      </p:grpSpPr>
      <p:sp>
        <p:nvSpPr>
          <p:cNvPr id="2600" name="Google Shape;2600;p338"/>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Transfer Learning - Similar Tasks</a:t>
            </a:r>
            <a:endParaRPr>
              <a:solidFill>
                <a:srgbClr val="38761D"/>
              </a:solidFill>
            </a:endParaRPr>
          </a:p>
        </p:txBody>
      </p:sp>
      <p:pic>
        <p:nvPicPr>
          <p:cNvPr id="2601" name="Google Shape;2601;p338"/>
          <p:cNvPicPr preferRelativeResize="0"/>
          <p:nvPr/>
        </p:nvPicPr>
        <p:blipFill>
          <a:blip r:embed="rId3">
            <a:alphaModFix/>
          </a:blip>
          <a:stretch>
            <a:fillRect/>
          </a:stretch>
        </p:blipFill>
        <p:spPr>
          <a:xfrm>
            <a:off x="0" y="0"/>
            <a:ext cx="1466275" cy="730575"/>
          </a:xfrm>
          <a:prstGeom prst="rect">
            <a:avLst/>
          </a:prstGeom>
          <a:noFill/>
          <a:ln>
            <a:noFill/>
          </a:ln>
        </p:spPr>
      </p:pic>
      <p:sp>
        <p:nvSpPr>
          <p:cNvPr id="2602" name="Google Shape;2602;p338"/>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Similar Tasks - Dataset Size</a:t>
            </a:r>
            <a:endParaRPr b="1" sz="135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T</a:t>
            </a:r>
            <a:r>
              <a:rPr lang="en" sz="1200">
                <a:solidFill>
                  <a:schemeClr val="dk1"/>
                </a:solidFill>
              </a:rPr>
              <a:t>ransfer learning between similar source and destination domains provides the ability to</a:t>
            </a:r>
            <a:r>
              <a:rPr b="1" lang="en" sz="1200">
                <a:solidFill>
                  <a:srgbClr val="0000FF"/>
                </a:solidFill>
              </a:rPr>
              <a:t> train with substantially smaller datasets</a:t>
            </a:r>
            <a:r>
              <a:rPr lang="en" sz="1200">
                <a:solidFill>
                  <a:schemeClr val="dk1"/>
                </a:solidFill>
              </a:rPr>
              <a:t>. The two most general best practices for the minimum size of the dataset are:</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100">
              <a:solidFill>
                <a:schemeClr val="dk1"/>
              </a:solidFill>
            </a:endParaRPr>
          </a:p>
          <a:p>
            <a:pPr indent="-317500" lvl="0" marL="1371600" rtl="0" algn="l">
              <a:lnSpc>
                <a:spcPct val="115000"/>
              </a:lnSpc>
              <a:spcBef>
                <a:spcPts val="0"/>
              </a:spcBef>
              <a:spcAft>
                <a:spcPts val="0"/>
              </a:spcAft>
              <a:buClr>
                <a:srgbClr val="38761D"/>
              </a:buClr>
              <a:buSzPts val="1400"/>
              <a:buChar char="-"/>
            </a:pPr>
            <a:r>
              <a:rPr b="1" lang="en">
                <a:solidFill>
                  <a:srgbClr val="38761D"/>
                </a:solidFill>
              </a:rPr>
              <a:t>Each class (label) is 10% as big as in the source dataset.</a:t>
            </a:r>
            <a:endParaRPr b="1">
              <a:solidFill>
                <a:srgbClr val="38761D"/>
              </a:solidFill>
            </a:endParaRPr>
          </a:p>
          <a:p>
            <a:pPr indent="-317500" lvl="0" marL="1371600" rtl="0" algn="l">
              <a:lnSpc>
                <a:spcPct val="115000"/>
              </a:lnSpc>
              <a:spcBef>
                <a:spcPts val="0"/>
              </a:spcBef>
              <a:spcAft>
                <a:spcPts val="0"/>
              </a:spcAft>
              <a:buClr>
                <a:srgbClr val="38761D"/>
              </a:buClr>
              <a:buSzPts val="1400"/>
              <a:buChar char="-"/>
            </a:pPr>
            <a:r>
              <a:rPr b="1" lang="en">
                <a:solidFill>
                  <a:srgbClr val="38761D"/>
                </a:solidFill>
              </a:rPr>
              <a:t>Each class (label) has at least 100 images.</a:t>
            </a:r>
            <a:endParaRPr b="1">
              <a:solidFill>
                <a:srgbClr val="38761D"/>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3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06" name="Shape 2606"/>
        <p:cNvGrpSpPr/>
        <p:nvPr/>
      </p:nvGrpSpPr>
      <p:grpSpPr>
        <a:xfrm>
          <a:off x="0" y="0"/>
          <a:ext cx="0" cy="0"/>
          <a:chOff x="0" y="0"/>
          <a:chExt cx="0" cy="0"/>
        </a:xfrm>
      </p:grpSpPr>
      <p:sp>
        <p:nvSpPr>
          <p:cNvPr id="2607" name="Google Shape;2607;p339"/>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Transfer Learning - Similar Tasks</a:t>
            </a:r>
            <a:endParaRPr>
              <a:solidFill>
                <a:srgbClr val="38761D"/>
              </a:solidFill>
            </a:endParaRPr>
          </a:p>
        </p:txBody>
      </p:sp>
      <p:pic>
        <p:nvPicPr>
          <p:cNvPr id="2608" name="Google Shape;2608;p339"/>
          <p:cNvPicPr preferRelativeResize="0"/>
          <p:nvPr/>
        </p:nvPicPr>
        <p:blipFill>
          <a:blip r:embed="rId3">
            <a:alphaModFix/>
          </a:blip>
          <a:stretch>
            <a:fillRect/>
          </a:stretch>
        </p:blipFill>
        <p:spPr>
          <a:xfrm>
            <a:off x="0" y="0"/>
            <a:ext cx="1466275" cy="730575"/>
          </a:xfrm>
          <a:prstGeom prst="rect">
            <a:avLst/>
          </a:prstGeom>
          <a:noFill/>
          <a:ln>
            <a:noFill/>
          </a:ln>
        </p:spPr>
      </p:pic>
      <p:sp>
        <p:nvSpPr>
          <p:cNvPr id="2609" name="Google Shape;2609;p339"/>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Similar Tasks - Freezing Layers</a:t>
            </a:r>
            <a:endParaRPr b="1" sz="135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We</a:t>
            </a:r>
            <a:r>
              <a:rPr lang="en" sz="1200">
                <a:solidFill>
                  <a:schemeClr val="dk1"/>
                </a:solidFill>
              </a:rPr>
              <a:t> modify the code to </a:t>
            </a:r>
            <a:r>
              <a:rPr b="1" lang="en" sz="1200">
                <a:solidFill>
                  <a:srgbClr val="0000FF"/>
                </a:solidFill>
              </a:rPr>
              <a:t>freeze all the layers preceding the topmost classifier layer</a:t>
            </a:r>
            <a:r>
              <a:rPr lang="en" sz="1200">
                <a:solidFill>
                  <a:schemeClr val="dk1"/>
                </a:solidFill>
              </a:rPr>
              <a:t> prior to training. </a:t>
            </a:r>
            <a:r>
              <a:rPr b="1" lang="en" sz="1200">
                <a:solidFill>
                  <a:srgbClr val="0000FF"/>
                </a:solidFill>
              </a:rPr>
              <a:t>Freezing prevents the weights/biases of the layer(s) from being updated during training</a:t>
            </a:r>
            <a:r>
              <a:rPr lang="en" sz="1200">
                <a:solidFill>
                  <a:schemeClr val="dk1"/>
                </a:solidFill>
              </a:rPr>
              <a:t>.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In Keras, each layer has the property </a:t>
            </a:r>
            <a:r>
              <a:rPr lang="en" sz="1200">
                <a:solidFill>
                  <a:srgbClr val="0D904F"/>
                </a:solidFill>
                <a:latin typeface="Consolas"/>
                <a:ea typeface="Consolas"/>
                <a:cs typeface="Consolas"/>
                <a:sym typeface="Consolas"/>
              </a:rPr>
              <a:t>freeze</a:t>
            </a:r>
            <a:r>
              <a:rPr lang="en" sz="1200">
                <a:solidFill>
                  <a:schemeClr val="dk1"/>
                </a:solidFill>
              </a:rPr>
              <a:t>, which defaults to </a:t>
            </a:r>
            <a:r>
              <a:rPr lang="en" sz="1200">
                <a:solidFill>
                  <a:srgbClr val="0D904F"/>
                </a:solidFill>
                <a:latin typeface="Consolas"/>
                <a:ea typeface="Consolas"/>
                <a:cs typeface="Consolas"/>
                <a:sym typeface="Consolas"/>
              </a:rPr>
              <a:t>True</a:t>
            </a:r>
            <a:r>
              <a:rPr lang="en" sz="1200">
                <a:solidFill>
                  <a:schemeClr val="dk1"/>
                </a:solidFill>
              </a:rPr>
              <a:t>. </a:t>
            </a:r>
            <a:endParaRPr sz="1200">
              <a:solidFill>
                <a:schemeClr val="dk1"/>
              </a:solidFill>
            </a:endParaRPr>
          </a:p>
          <a:p>
            <a:pPr indent="-298450" lvl="0" marL="1371600" rtl="0" algn="l">
              <a:lnSpc>
                <a:spcPct val="115000"/>
              </a:lnSpc>
              <a:spcBef>
                <a:spcPts val="0"/>
              </a:spcBef>
              <a:spcAft>
                <a:spcPts val="0"/>
              </a:spcAft>
              <a:buClr>
                <a:schemeClr val="dk1"/>
              </a:buClr>
              <a:buSzPts val="1100"/>
              <a:buChar char="-"/>
            </a:pPr>
            <a:r>
              <a:t/>
            </a:r>
            <a:endParaRPr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317500" lvl="0" marL="1371600" rtl="0" algn="l">
              <a:lnSpc>
                <a:spcPct val="115000"/>
              </a:lnSpc>
              <a:spcBef>
                <a:spcPts val="0"/>
              </a:spcBef>
              <a:spcAft>
                <a:spcPts val="0"/>
              </a:spcAft>
              <a:buClr>
                <a:srgbClr val="38761D"/>
              </a:buClr>
              <a:buSzPts val="1400"/>
              <a:buAutoNum type="arabicPeriod"/>
            </a:pPr>
            <a:r>
              <a:rPr b="1" lang="en">
                <a:solidFill>
                  <a:srgbClr val="38761D"/>
                </a:solidFill>
              </a:rPr>
              <a:t>Use a pre-built model with pre-trained weights/biases (ImageNet 2012), </a:t>
            </a:r>
            <a:endParaRPr b="1">
              <a:solidFill>
                <a:srgbClr val="38761D"/>
              </a:solidFill>
            </a:endParaRPr>
          </a:p>
          <a:p>
            <a:pPr indent="-317500" lvl="0" marL="1371600" rtl="0" algn="l">
              <a:lnSpc>
                <a:spcPct val="115000"/>
              </a:lnSpc>
              <a:spcBef>
                <a:spcPts val="0"/>
              </a:spcBef>
              <a:spcAft>
                <a:spcPts val="0"/>
              </a:spcAft>
              <a:buClr>
                <a:srgbClr val="38761D"/>
              </a:buClr>
              <a:buSzPts val="1400"/>
              <a:buAutoNum type="arabicPeriod"/>
            </a:pPr>
            <a:r>
              <a:rPr b="1" lang="en">
                <a:solidFill>
                  <a:srgbClr val="38761D"/>
                </a:solidFill>
              </a:rPr>
              <a:t>Drop the existing classifier from the pre-built model (topmost layer).</a:t>
            </a:r>
            <a:endParaRPr b="1">
              <a:solidFill>
                <a:srgbClr val="38761D"/>
              </a:solidFill>
            </a:endParaRPr>
          </a:p>
          <a:p>
            <a:pPr indent="-317500" lvl="0" marL="1371600" rtl="0" algn="l">
              <a:lnSpc>
                <a:spcPct val="115000"/>
              </a:lnSpc>
              <a:spcBef>
                <a:spcPts val="0"/>
              </a:spcBef>
              <a:spcAft>
                <a:spcPts val="0"/>
              </a:spcAft>
              <a:buClr>
                <a:srgbClr val="38761D"/>
              </a:buClr>
              <a:buSzPts val="1400"/>
              <a:buAutoNum type="arabicPeriod"/>
            </a:pPr>
            <a:r>
              <a:rPr b="1" lang="en">
                <a:solidFill>
                  <a:srgbClr val="38761D"/>
                </a:solidFill>
              </a:rPr>
              <a:t>Freeze the remaining layers.</a:t>
            </a:r>
            <a:endParaRPr b="1">
              <a:solidFill>
                <a:srgbClr val="38761D"/>
              </a:solidFill>
            </a:endParaRPr>
          </a:p>
          <a:p>
            <a:pPr indent="-317500" lvl="0" marL="1371600" rtl="0" algn="l">
              <a:lnSpc>
                <a:spcPct val="115000"/>
              </a:lnSpc>
              <a:spcBef>
                <a:spcPts val="0"/>
              </a:spcBef>
              <a:spcAft>
                <a:spcPts val="0"/>
              </a:spcAft>
              <a:buClr>
                <a:srgbClr val="38761D"/>
              </a:buClr>
              <a:buSzPts val="1400"/>
              <a:buAutoNum type="arabicPeriod"/>
            </a:pPr>
            <a:r>
              <a:rPr b="1" lang="en">
                <a:solidFill>
                  <a:srgbClr val="38761D"/>
                </a:solidFill>
              </a:rPr>
              <a:t>Add a new classifier layer.</a:t>
            </a:r>
            <a:endParaRPr b="1">
              <a:solidFill>
                <a:srgbClr val="38761D"/>
              </a:solidFill>
            </a:endParaRPr>
          </a:p>
          <a:p>
            <a:pPr indent="-317500" lvl="0" marL="1371600" rtl="0" algn="l">
              <a:lnSpc>
                <a:spcPct val="115000"/>
              </a:lnSpc>
              <a:spcBef>
                <a:spcPts val="0"/>
              </a:spcBef>
              <a:spcAft>
                <a:spcPts val="0"/>
              </a:spcAft>
              <a:buClr>
                <a:srgbClr val="38761D"/>
              </a:buClr>
              <a:buSzPts val="1400"/>
              <a:buAutoNum type="arabicPeriod"/>
            </a:pPr>
            <a:r>
              <a:rPr b="1" lang="en">
                <a:solidFill>
                  <a:srgbClr val="38761D"/>
                </a:solidFill>
              </a:rPr>
              <a:t>Train the model through transfer learning.</a:t>
            </a:r>
            <a:endParaRPr b="1">
              <a:solidFill>
                <a:srgbClr val="38761D"/>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3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13" name="Shape 2613"/>
        <p:cNvGrpSpPr/>
        <p:nvPr/>
      </p:nvGrpSpPr>
      <p:grpSpPr>
        <a:xfrm>
          <a:off x="0" y="0"/>
          <a:ext cx="0" cy="0"/>
          <a:chOff x="0" y="0"/>
          <a:chExt cx="0" cy="0"/>
        </a:xfrm>
      </p:grpSpPr>
      <p:sp>
        <p:nvSpPr>
          <p:cNvPr id="2614" name="Google Shape;2614;p340"/>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38761D"/>
                </a:solidFill>
              </a:rPr>
              <a:t>Transfer Learning - Similar Tasks</a:t>
            </a:r>
            <a:endParaRPr>
              <a:solidFill>
                <a:srgbClr val="38761D"/>
              </a:solidFill>
            </a:endParaRPr>
          </a:p>
        </p:txBody>
      </p:sp>
      <p:pic>
        <p:nvPicPr>
          <p:cNvPr id="2615" name="Google Shape;2615;p340"/>
          <p:cNvPicPr preferRelativeResize="0"/>
          <p:nvPr/>
        </p:nvPicPr>
        <p:blipFill>
          <a:blip r:embed="rId3">
            <a:alphaModFix/>
          </a:blip>
          <a:stretch>
            <a:fillRect/>
          </a:stretch>
        </p:blipFill>
        <p:spPr>
          <a:xfrm>
            <a:off x="0" y="0"/>
            <a:ext cx="1466275" cy="730575"/>
          </a:xfrm>
          <a:prstGeom prst="rect">
            <a:avLst/>
          </a:prstGeom>
          <a:noFill/>
          <a:ln>
            <a:noFill/>
          </a:ln>
        </p:spPr>
      </p:pic>
      <p:sp>
        <p:nvSpPr>
          <p:cNvPr id="2616" name="Google Shape;2616;p340"/>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Retraining a ResNet-50 Model</a:t>
            </a:r>
            <a:endParaRPr b="1"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2617" name="Google Shape;2617;p340"/>
          <p:cNvGraphicFramePr/>
          <p:nvPr/>
        </p:nvGraphicFramePr>
        <p:xfrm>
          <a:off x="735450" y="1403488"/>
          <a:ext cx="3000000" cy="3000000"/>
        </p:xfrm>
        <a:graphic>
          <a:graphicData uri="http://schemas.openxmlformats.org/drawingml/2006/table">
            <a:tbl>
              <a:tblPr>
                <a:noFill/>
                <a:tableStyleId>{B919AB72-B1D8-40D2-A9E9-02AD8994AEB8}</a:tableStyleId>
              </a:tblPr>
              <a:tblGrid>
                <a:gridCol w="7862400"/>
              </a:tblGrid>
              <a:tr h="3593350">
                <a:tc>
                  <a:txBody>
                    <a:bodyPr>
                      <a:noAutofit/>
                    </a:bodyPr>
                    <a:lstStyle/>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keras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applications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ResNet50</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keras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layers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Dense</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keras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Model</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Get a pre-trained/pre-built model without the classifier and retain the global </a:t>
                      </a:r>
                      <a:br>
                        <a:rPr lang="en" sz="1000">
                          <a:solidFill>
                            <a:schemeClr val="dk1"/>
                          </a:solidFill>
                          <a:latin typeface="Consolas"/>
                          <a:ea typeface="Consolas"/>
                          <a:cs typeface="Consolas"/>
                          <a:sym typeface="Consolas"/>
                        </a:rPr>
                      </a:br>
                      <a:r>
                        <a:rPr lang="en" sz="1000">
                          <a:solidFill>
                            <a:srgbClr val="455A64"/>
                          </a:solidFill>
                          <a:latin typeface="Consolas"/>
                          <a:ea typeface="Consolas"/>
                          <a:cs typeface="Consolas"/>
                          <a:sym typeface="Consolas"/>
                        </a:rPr>
                        <a:t># average pooling # layer following the final convolution (bottleneck) layer</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model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ResNet50</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include_top</a:t>
                      </a:r>
                      <a:r>
                        <a:rPr lang="en" sz="1000">
                          <a:solidFill>
                            <a:srgbClr val="616161"/>
                          </a:solidFill>
                          <a:latin typeface="Consolas"/>
                          <a:ea typeface="Consolas"/>
                          <a:cs typeface="Consolas"/>
                          <a:sym typeface="Consolas"/>
                        </a:rPr>
                        <a:t>=</a:t>
                      </a:r>
                      <a:r>
                        <a:rPr lang="en" sz="1000">
                          <a:solidFill>
                            <a:srgbClr val="9C27B0"/>
                          </a:solidFill>
                          <a:latin typeface="Consolas"/>
                          <a:ea typeface="Consolas"/>
                          <a:cs typeface="Consolas"/>
                          <a:sym typeface="Consolas"/>
                        </a:rPr>
                        <a:t>False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pooling</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'avg'</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weights</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'imagenet'</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Freeze the weights of the remaining layer</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for</a:t>
                      </a:r>
                      <a:r>
                        <a:rPr lang="en" sz="1000">
                          <a:solidFill>
                            <a:schemeClr val="dk1"/>
                          </a:solidFill>
                          <a:latin typeface="Consolas"/>
                          <a:ea typeface="Consolas"/>
                          <a:cs typeface="Consolas"/>
                          <a:sym typeface="Consolas"/>
                        </a:rPr>
                        <a:t> layer </a:t>
                      </a:r>
                      <a:r>
                        <a:rPr lang="en" sz="1000">
                          <a:solidFill>
                            <a:srgbClr val="9C27B0"/>
                          </a:solidFill>
                          <a:latin typeface="Consolas"/>
                          <a:ea typeface="Consolas"/>
                          <a:cs typeface="Consolas"/>
                          <a:sym typeface="Consolas"/>
                        </a:rPr>
                        <a:t>in</a:t>
                      </a:r>
                      <a:r>
                        <a:rPr lang="en" sz="1000">
                          <a:solidFill>
                            <a:schemeClr val="dk1"/>
                          </a:solidFill>
                          <a:latin typeface="Consolas"/>
                          <a:ea typeface="Consolas"/>
                          <a:cs typeface="Consolas"/>
                          <a:sym typeface="Consolas"/>
                        </a:rPr>
                        <a:t> 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layers</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layer</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trainable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False</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Add a classifier for 20 classes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output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Dense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20</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activation</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'softmax'</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output</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Compile the model for training</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model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input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output</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compile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loss</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'categorical_crossentropy'</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optimizer</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'adam'</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metrics</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'accuracy'</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Now train the model</a:t>
                      </a:r>
                      <a:endParaRPr sz="1000">
                        <a:solidFill>
                          <a:srgbClr val="455A64"/>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3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21" name="Shape 2621"/>
        <p:cNvGrpSpPr/>
        <p:nvPr/>
      </p:nvGrpSpPr>
      <p:grpSpPr>
        <a:xfrm>
          <a:off x="0" y="0"/>
          <a:ext cx="0" cy="0"/>
          <a:chOff x="0" y="0"/>
          <a:chExt cx="0" cy="0"/>
        </a:xfrm>
      </p:grpSpPr>
      <p:sp>
        <p:nvSpPr>
          <p:cNvPr id="2622" name="Google Shape;2622;p341"/>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Transfer Learning - Distinct Tasks</a:t>
            </a:r>
            <a:endParaRPr>
              <a:solidFill>
                <a:srgbClr val="38761D"/>
              </a:solidFill>
            </a:endParaRPr>
          </a:p>
        </p:txBody>
      </p:sp>
      <p:pic>
        <p:nvPicPr>
          <p:cNvPr id="2623" name="Google Shape;2623;p341"/>
          <p:cNvPicPr preferRelativeResize="0"/>
          <p:nvPr/>
        </p:nvPicPr>
        <p:blipFill>
          <a:blip r:embed="rId3">
            <a:alphaModFix/>
          </a:blip>
          <a:stretch>
            <a:fillRect/>
          </a:stretch>
        </p:blipFill>
        <p:spPr>
          <a:xfrm>
            <a:off x="0" y="0"/>
            <a:ext cx="1466275" cy="730575"/>
          </a:xfrm>
          <a:prstGeom prst="rect">
            <a:avLst/>
          </a:prstGeom>
          <a:noFill/>
          <a:ln>
            <a:noFill/>
          </a:ln>
        </p:spPr>
      </p:pic>
      <p:sp>
        <p:nvSpPr>
          <p:cNvPr id="2624" name="Google Shape;2624;p341"/>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Distinct Tasks</a:t>
            </a:r>
            <a:endParaRPr b="1"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When the source and destination domain of the image datasets are non-similar, one starts with the same steps as in the similar task approach above, </a:t>
            </a:r>
            <a:r>
              <a:rPr b="1" lang="en" sz="1200">
                <a:solidFill>
                  <a:srgbClr val="0000FF"/>
                </a:solidFill>
              </a:rPr>
              <a:t>but then follows up with fine-tuning the bottom layers</a:t>
            </a:r>
            <a:r>
              <a:rPr lang="en" sz="1200">
                <a:solidFill>
                  <a:schemeClr val="dk1"/>
                </a:solidFill>
              </a:rPr>
              <a:t>. The steps in this approach generally are:</a:t>
            </a:r>
            <a:br>
              <a:rPr lang="en" sz="1100">
                <a:solidFill>
                  <a:schemeClr val="dk1"/>
                </a:solidFill>
              </a:rPr>
            </a:br>
            <a:endParaRPr sz="1100">
              <a:solidFill>
                <a:schemeClr val="dk1"/>
              </a:solidFill>
            </a:endParaRPr>
          </a:p>
          <a:p>
            <a:pPr indent="-317500" lvl="0" marL="1371600" rtl="0" algn="l">
              <a:lnSpc>
                <a:spcPct val="115000"/>
              </a:lnSpc>
              <a:spcBef>
                <a:spcPts val="0"/>
              </a:spcBef>
              <a:spcAft>
                <a:spcPts val="0"/>
              </a:spcAft>
              <a:buClr>
                <a:srgbClr val="38761D"/>
              </a:buClr>
              <a:buSzPts val="1400"/>
              <a:buAutoNum type="arabicPeriod"/>
            </a:pPr>
            <a:r>
              <a:rPr b="1" lang="en">
                <a:solidFill>
                  <a:srgbClr val="38761D"/>
                </a:solidFill>
              </a:rPr>
              <a:t>Add a new classifier layer and freeze the remaining layer.</a:t>
            </a:r>
            <a:endParaRPr b="1">
              <a:solidFill>
                <a:srgbClr val="38761D"/>
              </a:solidFill>
            </a:endParaRPr>
          </a:p>
          <a:p>
            <a:pPr indent="-317500" lvl="0" marL="1371600" rtl="0" algn="l">
              <a:lnSpc>
                <a:spcPct val="115000"/>
              </a:lnSpc>
              <a:spcBef>
                <a:spcPts val="0"/>
              </a:spcBef>
              <a:spcAft>
                <a:spcPts val="0"/>
              </a:spcAft>
              <a:buClr>
                <a:srgbClr val="38761D"/>
              </a:buClr>
              <a:buSzPts val="1400"/>
              <a:buAutoNum type="arabicPeriod"/>
            </a:pPr>
            <a:r>
              <a:rPr b="1" lang="en">
                <a:solidFill>
                  <a:srgbClr val="38761D"/>
                </a:solidFill>
              </a:rPr>
              <a:t>Train the new classifier layer the target number of epochs.</a:t>
            </a:r>
            <a:endParaRPr b="1">
              <a:solidFill>
                <a:srgbClr val="38761D"/>
              </a:solidFill>
            </a:endParaRPr>
          </a:p>
          <a:p>
            <a:pPr indent="-317500" lvl="0" marL="1371600" rtl="0" algn="l">
              <a:lnSpc>
                <a:spcPct val="115000"/>
              </a:lnSpc>
              <a:spcBef>
                <a:spcPts val="0"/>
              </a:spcBef>
              <a:spcAft>
                <a:spcPts val="0"/>
              </a:spcAft>
              <a:buClr>
                <a:srgbClr val="38761D"/>
              </a:buClr>
              <a:buSzPts val="1400"/>
              <a:buAutoNum type="arabicPeriod"/>
            </a:pPr>
            <a:r>
              <a:rPr b="1" lang="en">
                <a:solidFill>
                  <a:srgbClr val="38761D"/>
                </a:solidFill>
              </a:rPr>
              <a:t>Repeat for fine-tuning:</a:t>
            </a:r>
            <a:endParaRPr b="1">
              <a:solidFill>
                <a:srgbClr val="38761D"/>
              </a:solidFill>
            </a:endParaRPr>
          </a:p>
          <a:p>
            <a:pPr indent="-317500" lvl="1" marL="1828800" rtl="0" algn="l">
              <a:lnSpc>
                <a:spcPct val="115000"/>
              </a:lnSpc>
              <a:spcBef>
                <a:spcPts val="0"/>
              </a:spcBef>
              <a:spcAft>
                <a:spcPts val="0"/>
              </a:spcAft>
              <a:buClr>
                <a:srgbClr val="38761D"/>
              </a:buClr>
              <a:buSzPts val="1400"/>
              <a:buAutoNum type="alphaLcPeriod"/>
            </a:pPr>
            <a:r>
              <a:rPr b="1" lang="en">
                <a:solidFill>
                  <a:srgbClr val="38761D"/>
                </a:solidFill>
              </a:rPr>
              <a:t>Unfreeze the next bottom-most convolutional group </a:t>
            </a:r>
            <a:endParaRPr b="1">
              <a:solidFill>
                <a:srgbClr val="38761D"/>
              </a:solidFill>
            </a:endParaRPr>
          </a:p>
          <a:p>
            <a:pPr indent="0" lvl="0" marL="1828800" rtl="0" algn="l">
              <a:lnSpc>
                <a:spcPct val="115000"/>
              </a:lnSpc>
              <a:spcBef>
                <a:spcPts val="0"/>
              </a:spcBef>
              <a:spcAft>
                <a:spcPts val="0"/>
              </a:spcAft>
              <a:buNone/>
            </a:pPr>
            <a:r>
              <a:rPr b="1" lang="en">
                <a:solidFill>
                  <a:srgbClr val="38761D"/>
                </a:solidFill>
              </a:rPr>
              <a:t>(moving in direction of top to bottom)</a:t>
            </a:r>
            <a:endParaRPr b="1">
              <a:solidFill>
                <a:srgbClr val="38761D"/>
              </a:solidFill>
            </a:endParaRPr>
          </a:p>
          <a:p>
            <a:pPr indent="-317500" lvl="1" marL="1828800" rtl="0" algn="l">
              <a:lnSpc>
                <a:spcPct val="115000"/>
              </a:lnSpc>
              <a:spcBef>
                <a:spcPts val="0"/>
              </a:spcBef>
              <a:spcAft>
                <a:spcPts val="0"/>
              </a:spcAft>
              <a:buClr>
                <a:srgbClr val="38761D"/>
              </a:buClr>
              <a:buSzPts val="1400"/>
              <a:buAutoNum type="alphaLcPeriod"/>
            </a:pPr>
            <a:r>
              <a:rPr b="1" lang="en">
                <a:solidFill>
                  <a:srgbClr val="38761D"/>
                </a:solidFill>
              </a:rPr>
              <a:t>Train for a few epochs to fine-tune.</a:t>
            </a:r>
            <a:endParaRPr b="1">
              <a:solidFill>
                <a:srgbClr val="38761D"/>
              </a:solidFill>
            </a:endParaRPr>
          </a:p>
          <a:p>
            <a:pPr indent="-317500" lvl="0" marL="1371600" rtl="0" algn="l">
              <a:lnSpc>
                <a:spcPct val="115000"/>
              </a:lnSpc>
              <a:spcBef>
                <a:spcPts val="0"/>
              </a:spcBef>
              <a:spcAft>
                <a:spcPts val="0"/>
              </a:spcAft>
              <a:buClr>
                <a:srgbClr val="38761D"/>
              </a:buClr>
              <a:buSzPts val="1400"/>
              <a:buAutoNum type="arabicPeriod"/>
            </a:pPr>
            <a:r>
              <a:rPr b="1" lang="en">
                <a:solidFill>
                  <a:srgbClr val="38761D"/>
                </a:solidFill>
              </a:rPr>
              <a:t>Once the convolutional groups are fine-tuned:</a:t>
            </a:r>
            <a:endParaRPr b="1">
              <a:solidFill>
                <a:srgbClr val="38761D"/>
              </a:solidFill>
            </a:endParaRPr>
          </a:p>
          <a:p>
            <a:pPr indent="-317500" lvl="1" marL="1828800" rtl="0" algn="l">
              <a:lnSpc>
                <a:spcPct val="115000"/>
              </a:lnSpc>
              <a:spcBef>
                <a:spcPts val="0"/>
              </a:spcBef>
              <a:spcAft>
                <a:spcPts val="0"/>
              </a:spcAft>
              <a:buClr>
                <a:srgbClr val="38761D"/>
              </a:buClr>
              <a:buSzPts val="1400"/>
              <a:buAutoNum type="alphaLcPeriod"/>
            </a:pPr>
            <a:r>
              <a:rPr b="1" lang="en">
                <a:solidFill>
                  <a:srgbClr val="38761D"/>
                </a:solidFill>
              </a:rPr>
              <a:t>Unfreeze the convolutional stem group</a:t>
            </a:r>
            <a:endParaRPr b="1">
              <a:solidFill>
                <a:srgbClr val="38761D"/>
              </a:solidFill>
            </a:endParaRPr>
          </a:p>
          <a:p>
            <a:pPr indent="-317500" lvl="1" marL="1828800" rtl="0" algn="l">
              <a:lnSpc>
                <a:spcPct val="115000"/>
              </a:lnSpc>
              <a:spcBef>
                <a:spcPts val="0"/>
              </a:spcBef>
              <a:spcAft>
                <a:spcPts val="0"/>
              </a:spcAft>
              <a:buClr>
                <a:srgbClr val="38761D"/>
              </a:buClr>
              <a:buSzPts val="1400"/>
              <a:buAutoNum type="alphaLcPeriod"/>
            </a:pPr>
            <a:r>
              <a:rPr b="1" lang="en">
                <a:solidFill>
                  <a:srgbClr val="38761D"/>
                </a:solidFill>
              </a:rPr>
              <a:t>Train for a few epochs to fine-tune</a:t>
            </a:r>
            <a:endParaRPr b="1">
              <a:solidFill>
                <a:srgbClr val="38761D"/>
              </a:solidFill>
            </a:endParaRPr>
          </a:p>
          <a:p>
            <a:pPr indent="0" lvl="0" marL="0" rtl="0" algn="l">
              <a:lnSpc>
                <a:spcPct val="115000"/>
              </a:lnSpc>
              <a:spcBef>
                <a:spcPts val="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7" name="Shape 297"/>
        <p:cNvGrpSpPr/>
        <p:nvPr/>
      </p:nvGrpSpPr>
      <p:grpSpPr>
        <a:xfrm>
          <a:off x="0" y="0"/>
          <a:ext cx="0" cy="0"/>
          <a:chOff x="0" y="0"/>
          <a:chExt cx="0" cy="0"/>
        </a:xfrm>
      </p:grpSpPr>
      <p:sp>
        <p:nvSpPr>
          <p:cNvPr id="298" name="Google Shape;298;p45"/>
          <p:cNvSpPr txBox="1"/>
          <p:nvPr>
            <p:ph idx="1" type="subTitle"/>
          </p:nvPr>
        </p:nvSpPr>
        <p:spPr>
          <a:xfrm>
            <a:off x="6826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Neural Networks - Binary Classifier</a:t>
            </a:r>
            <a:endParaRPr>
              <a:solidFill>
                <a:srgbClr val="38761D"/>
              </a:solidFill>
            </a:endParaRPr>
          </a:p>
        </p:txBody>
      </p:sp>
      <p:pic>
        <p:nvPicPr>
          <p:cNvPr id="299" name="Google Shape;299;p45"/>
          <p:cNvPicPr preferRelativeResize="0"/>
          <p:nvPr/>
        </p:nvPicPr>
        <p:blipFill>
          <a:blip r:embed="rId3">
            <a:alphaModFix/>
          </a:blip>
          <a:stretch>
            <a:fillRect/>
          </a:stretch>
        </p:blipFill>
        <p:spPr>
          <a:xfrm>
            <a:off x="0" y="0"/>
            <a:ext cx="1466275" cy="730575"/>
          </a:xfrm>
          <a:prstGeom prst="rect">
            <a:avLst/>
          </a:prstGeom>
          <a:noFill/>
          <a:ln>
            <a:noFill/>
          </a:ln>
        </p:spPr>
      </p:pic>
      <p:sp>
        <p:nvSpPr>
          <p:cNvPr id="300" name="Google Shape;300;p45"/>
          <p:cNvSpPr txBox="1"/>
          <p:nvPr/>
        </p:nvSpPr>
        <p:spPr>
          <a:xfrm>
            <a:off x="824850" y="730575"/>
            <a:ext cx="7601700" cy="4302900"/>
          </a:xfrm>
          <a:prstGeom prst="rect">
            <a:avLst/>
          </a:prstGeom>
          <a:noFill/>
          <a:ln>
            <a:noFill/>
          </a:ln>
        </p:spPr>
        <p:txBody>
          <a:bodyPr anchorCtr="0" anchor="t" bIns="91425" lIns="91425" spcFirstLastPara="1" rIns="91425" wrap="square" tIns="91425">
            <a:noAutofit/>
          </a:bodyPr>
          <a:lstStyle/>
          <a:p>
            <a:pPr indent="0" lvl="0" marL="0" rtl="0" algn="ctr">
              <a:spcBef>
                <a:spcPts val="1100"/>
              </a:spcBef>
              <a:spcAft>
                <a:spcPts val="0"/>
              </a:spcAft>
              <a:buNone/>
            </a:pPr>
            <a:r>
              <a:rPr b="1" lang="en" sz="1200">
                <a:solidFill>
                  <a:schemeClr val="dk1"/>
                </a:solidFill>
                <a:highlight>
                  <a:srgbClr val="FFFFFF"/>
                </a:highlight>
              </a:rPr>
              <a:t>Binary Cross Entropy Loss Function</a:t>
            </a:r>
            <a:br>
              <a:rPr b="1" lang="en" sz="1200">
                <a:solidFill>
                  <a:schemeClr val="dk1"/>
                </a:solidFill>
                <a:highlight>
                  <a:srgbClr val="FFFFFF"/>
                </a:highlight>
              </a:rPr>
            </a:br>
            <a:endParaRPr b="1" sz="1200">
              <a:solidFill>
                <a:schemeClr val="dk1"/>
              </a:solidFill>
              <a:highlight>
                <a:srgbClr val="FFFFFF"/>
              </a:highlight>
            </a:endParaRPr>
          </a:p>
          <a:p>
            <a:pPr indent="0" lvl="0" marL="0" rtl="0" algn="l">
              <a:lnSpc>
                <a:spcPct val="115000"/>
              </a:lnSpc>
              <a:spcBef>
                <a:spcPts val="0"/>
              </a:spcBef>
              <a:spcAft>
                <a:spcPts val="0"/>
              </a:spcAft>
              <a:buNone/>
            </a:pPr>
            <a:r>
              <a:rPr lang="en" sz="1200">
                <a:solidFill>
                  <a:schemeClr val="dk1"/>
                </a:solidFill>
                <a:highlight>
                  <a:srgbClr val="FFFFFF"/>
                </a:highlight>
              </a:rPr>
              <a:t>We will now code this in several different styles. Let's start by taking our previous code example, where we specify the activation function as a (keyword) parameter. In this example, we add to the output </a:t>
            </a:r>
            <a:r>
              <a:rPr lang="en" sz="1200">
                <a:solidFill>
                  <a:schemeClr val="dk1"/>
                </a:solidFill>
                <a:highlight>
                  <a:srgbClr val="EFF0F1"/>
                </a:highlight>
              </a:rPr>
              <a:t>Dense()</a:t>
            </a:r>
            <a:r>
              <a:rPr lang="en" sz="1200">
                <a:solidFill>
                  <a:schemeClr val="dk1"/>
                </a:solidFill>
                <a:highlight>
                  <a:srgbClr val="FFFFFF"/>
                </a:highlight>
              </a:rPr>
              <a:t> layer the parameter </a:t>
            </a:r>
            <a:r>
              <a:rPr lang="en" sz="1200">
                <a:solidFill>
                  <a:schemeClr val="dk1"/>
                </a:solidFill>
                <a:highlight>
                  <a:srgbClr val="EFF0F1"/>
                </a:highlight>
              </a:rPr>
              <a:t>activation='sigmoid'</a:t>
            </a:r>
            <a:r>
              <a:rPr lang="en" sz="1200">
                <a:solidFill>
                  <a:schemeClr val="dk1"/>
                </a:solidFill>
                <a:highlight>
                  <a:srgbClr val="FFFFFF"/>
                </a:highlight>
              </a:rPr>
              <a:t> to pass the output result from the final node through a sigmoid function.</a:t>
            </a:r>
            <a:endParaRPr sz="1200">
              <a:solidFill>
                <a:schemeClr val="dk1"/>
              </a:solidFill>
              <a:highlight>
                <a:srgbClr val="FFFFFF"/>
              </a:highlight>
            </a:endParaRPr>
          </a:p>
          <a:p>
            <a:pPr indent="0" lvl="0" marL="0" rtl="0" algn="l">
              <a:lnSpc>
                <a:spcPct val="115000"/>
              </a:lnSpc>
              <a:spcBef>
                <a:spcPts val="1100"/>
              </a:spcBef>
              <a:spcAft>
                <a:spcPts val="0"/>
              </a:spcAft>
              <a:buNone/>
            </a:pPr>
            <a:r>
              <a:rPr lang="en" sz="1200">
                <a:solidFill>
                  <a:schemeClr val="dk1"/>
                </a:solidFill>
                <a:highlight>
                  <a:srgbClr val="FFFFFF"/>
                </a:highlight>
              </a:rPr>
              <a:t>Next, we are going to change our loss parameter to </a:t>
            </a:r>
            <a:r>
              <a:rPr lang="en" sz="1200">
                <a:solidFill>
                  <a:schemeClr val="dk1"/>
                </a:solidFill>
                <a:highlight>
                  <a:srgbClr val="EFF0F1"/>
                </a:highlight>
              </a:rPr>
              <a:t>'</a:t>
            </a:r>
            <a:r>
              <a:rPr b="1" lang="en" sz="1200">
                <a:solidFill>
                  <a:schemeClr val="dk1"/>
                </a:solidFill>
                <a:highlight>
                  <a:srgbClr val="EFF0F1"/>
                </a:highlight>
              </a:rPr>
              <a:t>binary_crossentropy</a:t>
            </a:r>
            <a:r>
              <a:rPr lang="en" sz="1200">
                <a:solidFill>
                  <a:schemeClr val="dk1"/>
                </a:solidFill>
                <a:highlight>
                  <a:srgbClr val="EFF0F1"/>
                </a:highlight>
              </a:rPr>
              <a:t>'</a:t>
            </a:r>
            <a:r>
              <a:rPr lang="en" sz="1200">
                <a:solidFill>
                  <a:schemeClr val="dk1"/>
                </a:solidFill>
                <a:highlight>
                  <a:srgbClr val="FFFFFF"/>
                </a:highlight>
              </a:rPr>
              <a:t>. This is the loss function that is generally used in a </a:t>
            </a:r>
            <a:r>
              <a:rPr b="1" lang="en" sz="1200">
                <a:solidFill>
                  <a:srgbClr val="0000FF"/>
                </a:solidFill>
                <a:highlight>
                  <a:srgbClr val="FFFFFF"/>
                </a:highlight>
              </a:rPr>
              <a:t>binary classifier (</a:t>
            </a:r>
            <a:r>
              <a:rPr b="1" i="1" lang="en" sz="1200">
                <a:solidFill>
                  <a:srgbClr val="0000FF"/>
                </a:solidFill>
                <a:highlight>
                  <a:srgbClr val="FFFFFF"/>
                </a:highlight>
              </a:rPr>
              <a:t>logistic classifier</a:t>
            </a:r>
            <a:r>
              <a:rPr b="1" lang="en" sz="1200">
                <a:solidFill>
                  <a:srgbClr val="0000FF"/>
                </a:solidFill>
                <a:highlight>
                  <a:srgbClr val="FFFFFF"/>
                </a:highlight>
              </a:rPr>
              <a:t>)</a:t>
            </a:r>
            <a:r>
              <a:rPr lang="en" sz="1200">
                <a:solidFill>
                  <a:schemeClr val="dk1"/>
                </a:solidFill>
                <a:highlight>
                  <a:srgbClr val="FFFFFF"/>
                </a:highlight>
              </a:rPr>
              <a:t>.</a:t>
            </a:r>
            <a:endParaRPr sz="1200">
              <a:solidFill>
                <a:schemeClr val="dk1"/>
              </a:solidFill>
              <a:highlight>
                <a:srgbClr val="FFFFFF"/>
              </a:highlight>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ctr">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p:txBody>
      </p:sp>
      <p:graphicFrame>
        <p:nvGraphicFramePr>
          <p:cNvPr id="301" name="Google Shape;301;p45"/>
          <p:cNvGraphicFramePr/>
          <p:nvPr/>
        </p:nvGraphicFramePr>
        <p:xfrm>
          <a:off x="909950" y="2615525"/>
          <a:ext cx="3000000" cy="3000000"/>
        </p:xfrm>
        <a:graphic>
          <a:graphicData uri="http://schemas.openxmlformats.org/drawingml/2006/table">
            <a:tbl>
              <a:tblPr>
                <a:noFill/>
                <a:tableStyleId>{B919AB72-B1D8-40D2-A9E9-02AD8994AEB8}</a:tableStyleId>
              </a:tblPr>
              <a:tblGrid>
                <a:gridCol w="7431500"/>
              </a:tblGrid>
              <a:tr h="12700">
                <a:tc>
                  <a:txBody>
                    <a:bodyPr>
                      <a:noAutofit/>
                    </a:bodyPr>
                    <a:lstStyle/>
                    <a:p>
                      <a:pPr indent="0" lvl="0" marL="0" rtl="0" algn="l">
                        <a:lnSpc>
                          <a:spcPct val="115000"/>
                        </a:lnSpc>
                        <a:spcBef>
                          <a:spcPts val="0"/>
                        </a:spcBef>
                        <a:spcAft>
                          <a:spcPts val="0"/>
                        </a:spcAft>
                        <a:buNone/>
                      </a:pPr>
                      <a:r>
                        <a:rPr lang="en" sz="1000">
                          <a:solidFill>
                            <a:srgbClr val="9C27B0"/>
                          </a:solidFill>
                          <a:highlight>
                            <a:srgbClr val="FFFFFF"/>
                          </a:highlight>
                          <a:latin typeface="Consolas"/>
                          <a:ea typeface="Consolas"/>
                          <a:cs typeface="Consolas"/>
                          <a:sym typeface="Consolas"/>
                        </a:rPr>
                        <a:t>from</a:t>
                      </a:r>
                      <a:r>
                        <a:rPr lang="en" sz="1000">
                          <a:highlight>
                            <a:srgbClr val="FFFFFF"/>
                          </a:highlight>
                          <a:latin typeface="Consolas"/>
                          <a:ea typeface="Consolas"/>
                          <a:cs typeface="Consolas"/>
                          <a:sym typeface="Consolas"/>
                        </a:rPr>
                        <a:t> keras </a:t>
                      </a:r>
                      <a:r>
                        <a:rPr lang="en" sz="1000">
                          <a:solidFill>
                            <a:srgbClr val="9C27B0"/>
                          </a:solidFill>
                          <a:highlight>
                            <a:srgbClr val="FFFFFF"/>
                          </a:highlight>
                          <a:latin typeface="Consolas"/>
                          <a:ea typeface="Consolas"/>
                          <a:cs typeface="Consolas"/>
                          <a:sym typeface="Consolas"/>
                        </a:rPr>
                        <a:t>import</a:t>
                      </a:r>
                      <a:r>
                        <a:rPr lang="en" sz="1000">
                          <a:highlight>
                            <a:srgbClr val="FFFFFF"/>
                          </a:highlight>
                          <a:latin typeface="Consolas"/>
                          <a:ea typeface="Consolas"/>
                          <a:cs typeface="Consolas"/>
                          <a:sym typeface="Consolas"/>
                        </a:rPr>
                        <a:t> </a:t>
                      </a:r>
                      <a:r>
                        <a:rPr lang="en" sz="1000">
                          <a:solidFill>
                            <a:srgbClr val="3367D6"/>
                          </a:solidFill>
                          <a:highlight>
                            <a:srgbClr val="FFFFFF"/>
                          </a:highlight>
                          <a:latin typeface="Consolas"/>
                          <a:ea typeface="Consolas"/>
                          <a:cs typeface="Consolas"/>
                          <a:sym typeface="Consolas"/>
                        </a:rPr>
                        <a:t>Sequential</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highlight>
                            <a:srgbClr val="FFFFFF"/>
                          </a:highlight>
                          <a:latin typeface="Consolas"/>
                          <a:ea typeface="Consolas"/>
                          <a:cs typeface="Consolas"/>
                          <a:sym typeface="Consolas"/>
                        </a:rPr>
                        <a:t>from</a:t>
                      </a:r>
                      <a:r>
                        <a:rPr lang="en" sz="1000">
                          <a:highlight>
                            <a:srgbClr val="FFFFFF"/>
                          </a:highlight>
                          <a:latin typeface="Consolas"/>
                          <a:ea typeface="Consolas"/>
                          <a:cs typeface="Consolas"/>
                          <a:sym typeface="Consolas"/>
                        </a:rPr>
                        <a:t> keras</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layers </a:t>
                      </a:r>
                      <a:r>
                        <a:rPr lang="en" sz="1000">
                          <a:solidFill>
                            <a:srgbClr val="9C27B0"/>
                          </a:solidFill>
                          <a:highlight>
                            <a:srgbClr val="FFFFFF"/>
                          </a:highlight>
                          <a:latin typeface="Consolas"/>
                          <a:ea typeface="Consolas"/>
                          <a:cs typeface="Consolas"/>
                          <a:sym typeface="Consolas"/>
                        </a:rPr>
                        <a:t>import</a:t>
                      </a:r>
                      <a:r>
                        <a:rPr lang="en" sz="1000">
                          <a:highlight>
                            <a:srgbClr val="FFFFFF"/>
                          </a:highlight>
                          <a:latin typeface="Consolas"/>
                          <a:ea typeface="Consolas"/>
                          <a:cs typeface="Consolas"/>
                          <a:sym typeface="Consolas"/>
                        </a:rPr>
                        <a:t> </a:t>
                      </a:r>
                      <a:r>
                        <a:rPr lang="en" sz="1000">
                          <a:solidFill>
                            <a:srgbClr val="3367D6"/>
                          </a:solidFill>
                          <a:highlight>
                            <a:srgbClr val="FFFFFF"/>
                          </a:highlight>
                          <a:latin typeface="Consolas"/>
                          <a:ea typeface="Consolas"/>
                          <a:cs typeface="Consolas"/>
                          <a:sym typeface="Consolas"/>
                        </a:rPr>
                        <a:t>Dense</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highlight>
                            <a:srgbClr val="FFFFFF"/>
                          </a:highlight>
                          <a:latin typeface="Consolas"/>
                          <a:ea typeface="Consolas"/>
                          <a:cs typeface="Consolas"/>
                          <a:sym typeface="Consolas"/>
                        </a:rPr>
                        <a:t>model </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3367D6"/>
                          </a:solidFill>
                          <a:highlight>
                            <a:srgbClr val="FFFFFF"/>
                          </a:highlight>
                          <a:latin typeface="Consolas"/>
                          <a:ea typeface="Consolas"/>
                          <a:cs typeface="Consolas"/>
                          <a:sym typeface="Consolas"/>
                        </a:rPr>
                        <a:t>Sequential</a:t>
                      </a:r>
                      <a:r>
                        <a:rPr lang="en" sz="1000">
                          <a:solidFill>
                            <a:srgbClr val="616161"/>
                          </a:solidFill>
                          <a:highlight>
                            <a:srgbClr val="FFFFFF"/>
                          </a:highlight>
                          <a:latin typeface="Consolas"/>
                          <a:ea typeface="Consolas"/>
                          <a:cs typeface="Consolas"/>
                          <a:sym typeface="Consolas"/>
                        </a:rPr>
                        <a:t>()</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highlight>
                            <a:srgbClr val="FFFFFF"/>
                          </a:highlight>
                          <a:latin typeface="Consolas"/>
                          <a:ea typeface="Consolas"/>
                          <a:cs typeface="Consolas"/>
                          <a:sym typeface="Consolas"/>
                        </a:rPr>
                        <a:t># Add the first (input) layer (10 nodes) with input shape 13 element vector (1D).</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highlight>
                            <a:srgbClr val="FFFFFF"/>
                          </a:highlight>
                          <a:latin typeface="Consolas"/>
                          <a:ea typeface="Consolas"/>
                          <a:cs typeface="Consolas"/>
                          <a:sym typeface="Consolas"/>
                        </a:rPr>
                        <a:t>model</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add</a:t>
                      </a:r>
                      <a:r>
                        <a:rPr lang="en" sz="1000">
                          <a:solidFill>
                            <a:srgbClr val="616161"/>
                          </a:solidFill>
                          <a:highlight>
                            <a:srgbClr val="FFFFFF"/>
                          </a:highlight>
                          <a:latin typeface="Consolas"/>
                          <a:ea typeface="Consolas"/>
                          <a:cs typeface="Consolas"/>
                          <a:sym typeface="Consolas"/>
                        </a:rPr>
                        <a:t>(</a:t>
                      </a:r>
                      <a:r>
                        <a:rPr lang="en" sz="1000">
                          <a:solidFill>
                            <a:srgbClr val="3367D6"/>
                          </a:solidFill>
                          <a:highlight>
                            <a:srgbClr val="FFFFFF"/>
                          </a:highlight>
                          <a:latin typeface="Consolas"/>
                          <a:ea typeface="Consolas"/>
                          <a:cs typeface="Consolas"/>
                          <a:sym typeface="Consolas"/>
                        </a:rPr>
                        <a:t>Dense</a:t>
                      </a:r>
                      <a:r>
                        <a:rPr lang="en" sz="1000">
                          <a:solidFill>
                            <a:srgbClr val="616161"/>
                          </a:solidFill>
                          <a:highlight>
                            <a:srgbClr val="FFFFFF"/>
                          </a:highlight>
                          <a:latin typeface="Consolas"/>
                          <a:ea typeface="Consolas"/>
                          <a:cs typeface="Consolas"/>
                          <a:sym typeface="Consolas"/>
                        </a:rPr>
                        <a:t>(</a:t>
                      </a:r>
                      <a:r>
                        <a:rPr lang="en" sz="1000">
                          <a:solidFill>
                            <a:srgbClr val="C53929"/>
                          </a:solidFill>
                          <a:highlight>
                            <a:srgbClr val="FFFFFF"/>
                          </a:highlight>
                          <a:latin typeface="Consolas"/>
                          <a:ea typeface="Consolas"/>
                          <a:cs typeface="Consolas"/>
                          <a:sym typeface="Consolas"/>
                        </a:rPr>
                        <a:t>10</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input_shape</a:t>
                      </a:r>
                      <a:r>
                        <a:rPr lang="en" sz="1000">
                          <a:solidFill>
                            <a:srgbClr val="616161"/>
                          </a:solidFill>
                          <a:highlight>
                            <a:srgbClr val="FFFFFF"/>
                          </a:highlight>
                          <a:latin typeface="Consolas"/>
                          <a:ea typeface="Consolas"/>
                          <a:cs typeface="Consolas"/>
                          <a:sym typeface="Consolas"/>
                        </a:rPr>
                        <a:t>=(</a:t>
                      </a:r>
                      <a:r>
                        <a:rPr lang="en" sz="1000">
                          <a:solidFill>
                            <a:srgbClr val="C53929"/>
                          </a:solidFill>
                          <a:highlight>
                            <a:srgbClr val="FFFFFF"/>
                          </a:highlight>
                          <a:latin typeface="Consolas"/>
                          <a:ea typeface="Consolas"/>
                          <a:cs typeface="Consolas"/>
                          <a:sym typeface="Consolas"/>
                        </a:rPr>
                        <a:t>13</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activation</a:t>
                      </a:r>
                      <a:r>
                        <a:rPr lang="en" sz="1000">
                          <a:solidFill>
                            <a:srgbClr val="616161"/>
                          </a:solidFill>
                          <a:highlight>
                            <a:srgbClr val="FFFFFF"/>
                          </a:highlight>
                          <a:latin typeface="Consolas"/>
                          <a:ea typeface="Consolas"/>
                          <a:cs typeface="Consolas"/>
                          <a:sym typeface="Consolas"/>
                        </a:rPr>
                        <a:t>=</a:t>
                      </a:r>
                      <a:r>
                        <a:rPr lang="en" sz="1000">
                          <a:solidFill>
                            <a:srgbClr val="0F9D58"/>
                          </a:solidFill>
                          <a:highlight>
                            <a:srgbClr val="FFFFFF"/>
                          </a:highlight>
                          <a:latin typeface="Consolas"/>
                          <a:ea typeface="Consolas"/>
                          <a:cs typeface="Consolas"/>
                          <a:sym typeface="Consolas"/>
                        </a:rPr>
                        <a:t>'relu'</a:t>
                      </a:r>
                      <a:r>
                        <a:rPr lang="en" sz="1000">
                          <a:solidFill>
                            <a:srgbClr val="616161"/>
                          </a:solidFill>
                          <a:highlight>
                            <a:srgbClr val="FFFFFF"/>
                          </a:highlight>
                          <a:latin typeface="Consolas"/>
                          <a:ea typeface="Consolas"/>
                          <a:cs typeface="Consolas"/>
                          <a:sym typeface="Consolas"/>
                        </a:rPr>
                        <a:t>))</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highlight>
                            <a:srgbClr val="FFFFFF"/>
                          </a:highlight>
                          <a:latin typeface="Consolas"/>
                          <a:ea typeface="Consolas"/>
                          <a:cs typeface="Consolas"/>
                          <a:sym typeface="Consolas"/>
                        </a:rPr>
                        <a:t># Add the second (hidden) layer (10 nodes).</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highlight>
                            <a:srgbClr val="FFFFFF"/>
                          </a:highlight>
                          <a:latin typeface="Consolas"/>
                          <a:ea typeface="Consolas"/>
                          <a:cs typeface="Consolas"/>
                          <a:sym typeface="Consolas"/>
                        </a:rPr>
                        <a:t>model</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add</a:t>
                      </a:r>
                      <a:r>
                        <a:rPr lang="en" sz="1000">
                          <a:solidFill>
                            <a:srgbClr val="616161"/>
                          </a:solidFill>
                          <a:highlight>
                            <a:srgbClr val="FFFFFF"/>
                          </a:highlight>
                          <a:latin typeface="Consolas"/>
                          <a:ea typeface="Consolas"/>
                          <a:cs typeface="Consolas"/>
                          <a:sym typeface="Consolas"/>
                        </a:rPr>
                        <a:t>(</a:t>
                      </a:r>
                      <a:r>
                        <a:rPr lang="en" sz="1000">
                          <a:solidFill>
                            <a:srgbClr val="3367D6"/>
                          </a:solidFill>
                          <a:highlight>
                            <a:srgbClr val="FFFFFF"/>
                          </a:highlight>
                          <a:latin typeface="Consolas"/>
                          <a:ea typeface="Consolas"/>
                          <a:cs typeface="Consolas"/>
                          <a:sym typeface="Consolas"/>
                        </a:rPr>
                        <a:t>Dense</a:t>
                      </a:r>
                      <a:r>
                        <a:rPr lang="en" sz="1000">
                          <a:solidFill>
                            <a:srgbClr val="616161"/>
                          </a:solidFill>
                          <a:highlight>
                            <a:srgbClr val="FFFFFF"/>
                          </a:highlight>
                          <a:latin typeface="Consolas"/>
                          <a:ea typeface="Consolas"/>
                          <a:cs typeface="Consolas"/>
                          <a:sym typeface="Consolas"/>
                        </a:rPr>
                        <a:t>(</a:t>
                      </a:r>
                      <a:r>
                        <a:rPr lang="en" sz="1000">
                          <a:solidFill>
                            <a:srgbClr val="C53929"/>
                          </a:solidFill>
                          <a:highlight>
                            <a:srgbClr val="FFFFFF"/>
                          </a:highlight>
                          <a:latin typeface="Consolas"/>
                          <a:ea typeface="Consolas"/>
                          <a:cs typeface="Consolas"/>
                          <a:sym typeface="Consolas"/>
                        </a:rPr>
                        <a:t>10</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activation</a:t>
                      </a:r>
                      <a:r>
                        <a:rPr lang="en" sz="1000">
                          <a:solidFill>
                            <a:srgbClr val="616161"/>
                          </a:solidFill>
                          <a:highlight>
                            <a:srgbClr val="FFFFFF"/>
                          </a:highlight>
                          <a:latin typeface="Consolas"/>
                          <a:ea typeface="Consolas"/>
                          <a:cs typeface="Consolas"/>
                          <a:sym typeface="Consolas"/>
                        </a:rPr>
                        <a:t>=</a:t>
                      </a:r>
                      <a:r>
                        <a:rPr lang="en" sz="1000">
                          <a:solidFill>
                            <a:srgbClr val="0F9D58"/>
                          </a:solidFill>
                          <a:highlight>
                            <a:srgbClr val="FFFFFF"/>
                          </a:highlight>
                          <a:latin typeface="Consolas"/>
                          <a:ea typeface="Consolas"/>
                          <a:cs typeface="Consolas"/>
                          <a:sym typeface="Consolas"/>
                        </a:rPr>
                        <a:t>'relu'</a:t>
                      </a:r>
                      <a:r>
                        <a:rPr lang="en" sz="1000">
                          <a:solidFill>
                            <a:srgbClr val="616161"/>
                          </a:solidFill>
                          <a:highlight>
                            <a:srgbClr val="FFFFFF"/>
                          </a:highlight>
                          <a:latin typeface="Consolas"/>
                          <a:ea typeface="Consolas"/>
                          <a:cs typeface="Consolas"/>
                          <a:sym typeface="Consolas"/>
                        </a:rPr>
                        <a:t>))</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highlight>
                            <a:srgbClr val="FFFFFF"/>
                          </a:highlight>
                          <a:latin typeface="Consolas"/>
                          <a:ea typeface="Consolas"/>
                          <a:cs typeface="Consolas"/>
                          <a:sym typeface="Consolas"/>
                        </a:rPr>
                        <a:t># Add the third (output) layer of 1 node, and set the activation function to a Sigmoid.</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highlight>
                            <a:srgbClr val="FFFFFF"/>
                          </a:highlight>
                          <a:latin typeface="Consolas"/>
                          <a:ea typeface="Consolas"/>
                          <a:cs typeface="Consolas"/>
                          <a:sym typeface="Consolas"/>
                        </a:rPr>
                        <a:t>model</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add</a:t>
                      </a:r>
                      <a:r>
                        <a:rPr lang="en" sz="1000">
                          <a:solidFill>
                            <a:srgbClr val="616161"/>
                          </a:solidFill>
                          <a:highlight>
                            <a:srgbClr val="FFFFFF"/>
                          </a:highlight>
                          <a:latin typeface="Consolas"/>
                          <a:ea typeface="Consolas"/>
                          <a:cs typeface="Consolas"/>
                          <a:sym typeface="Consolas"/>
                        </a:rPr>
                        <a:t>(</a:t>
                      </a:r>
                      <a:r>
                        <a:rPr lang="en" sz="1000">
                          <a:solidFill>
                            <a:srgbClr val="3367D6"/>
                          </a:solidFill>
                          <a:highlight>
                            <a:srgbClr val="FFFFFF"/>
                          </a:highlight>
                          <a:latin typeface="Consolas"/>
                          <a:ea typeface="Consolas"/>
                          <a:cs typeface="Consolas"/>
                          <a:sym typeface="Consolas"/>
                        </a:rPr>
                        <a:t>Dense</a:t>
                      </a:r>
                      <a:r>
                        <a:rPr lang="en" sz="1000">
                          <a:solidFill>
                            <a:srgbClr val="616161"/>
                          </a:solidFill>
                          <a:highlight>
                            <a:srgbClr val="FFFFFF"/>
                          </a:highlight>
                          <a:latin typeface="Consolas"/>
                          <a:ea typeface="Consolas"/>
                          <a:cs typeface="Consolas"/>
                          <a:sym typeface="Consolas"/>
                        </a:rPr>
                        <a:t>(</a:t>
                      </a:r>
                      <a:r>
                        <a:rPr lang="en" sz="1000">
                          <a:solidFill>
                            <a:srgbClr val="C53929"/>
                          </a:solidFill>
                          <a:highlight>
                            <a:srgbClr val="FFFFFF"/>
                          </a:highlight>
                          <a:latin typeface="Consolas"/>
                          <a:ea typeface="Consolas"/>
                          <a:cs typeface="Consolas"/>
                          <a:sym typeface="Consolas"/>
                        </a:rPr>
                        <a:t>1</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activation</a:t>
                      </a:r>
                      <a:r>
                        <a:rPr lang="en" sz="1000">
                          <a:solidFill>
                            <a:srgbClr val="616161"/>
                          </a:solidFill>
                          <a:highlight>
                            <a:srgbClr val="FFFFFF"/>
                          </a:highlight>
                          <a:latin typeface="Consolas"/>
                          <a:ea typeface="Consolas"/>
                          <a:cs typeface="Consolas"/>
                          <a:sym typeface="Consolas"/>
                        </a:rPr>
                        <a:t>=</a:t>
                      </a:r>
                      <a:r>
                        <a:rPr lang="en" sz="1000">
                          <a:solidFill>
                            <a:srgbClr val="0F9D58"/>
                          </a:solidFill>
                          <a:highlight>
                            <a:srgbClr val="FFFFFF"/>
                          </a:highlight>
                          <a:latin typeface="Consolas"/>
                          <a:ea typeface="Consolas"/>
                          <a:cs typeface="Consolas"/>
                          <a:sym typeface="Consolas"/>
                        </a:rPr>
                        <a:t>'sigmoid'</a:t>
                      </a:r>
                      <a:r>
                        <a:rPr lang="en" sz="1000">
                          <a:solidFill>
                            <a:srgbClr val="616161"/>
                          </a:solidFill>
                          <a:highlight>
                            <a:srgbClr val="FFFFFF"/>
                          </a:highlight>
                          <a:latin typeface="Consolas"/>
                          <a:ea typeface="Consolas"/>
                          <a:cs typeface="Consolas"/>
                          <a:sym typeface="Consolas"/>
                        </a:rPr>
                        <a:t>))</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highlight>
                            <a:srgbClr val="FFFFFF"/>
                          </a:highlight>
                          <a:latin typeface="Consolas"/>
                          <a:ea typeface="Consolas"/>
                          <a:cs typeface="Consolas"/>
                          <a:sym typeface="Consolas"/>
                        </a:rPr>
                        <a:t># Use the Binary Cross Entropy loss function for a Binary Classifier.</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highlight>
                            <a:srgbClr val="FFFFFF"/>
                          </a:highlight>
                          <a:latin typeface="Consolas"/>
                          <a:ea typeface="Consolas"/>
                          <a:cs typeface="Consolas"/>
                          <a:sym typeface="Consolas"/>
                        </a:rPr>
                        <a:t>model</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compile</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loss</a:t>
                      </a:r>
                      <a:r>
                        <a:rPr lang="en" sz="1000">
                          <a:solidFill>
                            <a:srgbClr val="616161"/>
                          </a:solidFill>
                          <a:highlight>
                            <a:srgbClr val="FFFFFF"/>
                          </a:highlight>
                          <a:latin typeface="Consolas"/>
                          <a:ea typeface="Consolas"/>
                          <a:cs typeface="Consolas"/>
                          <a:sym typeface="Consolas"/>
                        </a:rPr>
                        <a:t>=</a:t>
                      </a:r>
                      <a:r>
                        <a:rPr lang="en" sz="1000">
                          <a:solidFill>
                            <a:srgbClr val="0F9D58"/>
                          </a:solidFill>
                          <a:highlight>
                            <a:srgbClr val="FFFFFF"/>
                          </a:highlight>
                          <a:latin typeface="Consolas"/>
                          <a:ea typeface="Consolas"/>
                          <a:cs typeface="Consolas"/>
                          <a:sym typeface="Consolas"/>
                        </a:rPr>
                        <a:t>'binary_crossentropy'</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optimizer</a:t>
                      </a:r>
                      <a:r>
                        <a:rPr lang="en" sz="1000">
                          <a:solidFill>
                            <a:srgbClr val="616161"/>
                          </a:solidFill>
                          <a:highlight>
                            <a:srgbClr val="FFFFFF"/>
                          </a:highlight>
                          <a:latin typeface="Consolas"/>
                          <a:ea typeface="Consolas"/>
                          <a:cs typeface="Consolas"/>
                          <a:sym typeface="Consolas"/>
                        </a:rPr>
                        <a:t>=</a:t>
                      </a:r>
                      <a:r>
                        <a:rPr lang="en" sz="1000">
                          <a:solidFill>
                            <a:srgbClr val="0F9D58"/>
                          </a:solidFill>
                          <a:highlight>
                            <a:srgbClr val="FFFFFF"/>
                          </a:highlight>
                          <a:latin typeface="Consolas"/>
                          <a:ea typeface="Consolas"/>
                          <a:cs typeface="Consolas"/>
                          <a:sym typeface="Consolas"/>
                        </a:rPr>
                        <a:t>'rmsprop'</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metrics</a:t>
                      </a:r>
                      <a:r>
                        <a:rPr lang="en" sz="1000">
                          <a:solidFill>
                            <a:srgbClr val="616161"/>
                          </a:solidFill>
                          <a:highlight>
                            <a:srgbClr val="FFFFFF"/>
                          </a:highlight>
                          <a:latin typeface="Consolas"/>
                          <a:ea typeface="Consolas"/>
                          <a:cs typeface="Consolas"/>
                          <a:sym typeface="Consolas"/>
                        </a:rPr>
                        <a:t>=[</a:t>
                      </a:r>
                      <a:r>
                        <a:rPr lang="en" sz="1000">
                          <a:solidFill>
                            <a:srgbClr val="0F9D58"/>
                          </a:solidFill>
                          <a:highlight>
                            <a:srgbClr val="FFFFFF"/>
                          </a:highlight>
                          <a:latin typeface="Consolas"/>
                          <a:ea typeface="Consolas"/>
                          <a:cs typeface="Consolas"/>
                          <a:sym typeface="Consolas"/>
                        </a:rPr>
                        <a:t>'accuracy'</a:t>
                      </a:r>
                      <a:r>
                        <a:rPr lang="en" sz="1000">
                          <a:solidFill>
                            <a:srgbClr val="616161"/>
                          </a:solidFill>
                          <a:highlight>
                            <a:srgbClr val="FFFFFF"/>
                          </a:highlight>
                          <a:latin typeface="Consolas"/>
                          <a:ea typeface="Consolas"/>
                          <a:cs typeface="Consolas"/>
                          <a:sym typeface="Consolas"/>
                        </a:rPr>
                        <a:t>])</a:t>
                      </a:r>
                      <a:endParaRPr sz="1000">
                        <a:highlight>
                          <a:srgbClr val="FFFFFF"/>
                        </a:highlight>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3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28" name="Shape 2628"/>
        <p:cNvGrpSpPr/>
        <p:nvPr/>
      </p:nvGrpSpPr>
      <p:grpSpPr>
        <a:xfrm>
          <a:off x="0" y="0"/>
          <a:ext cx="0" cy="0"/>
          <a:chOff x="0" y="0"/>
          <a:chExt cx="0" cy="0"/>
        </a:xfrm>
      </p:grpSpPr>
      <p:sp>
        <p:nvSpPr>
          <p:cNvPr id="2629" name="Google Shape;2629;p342"/>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Transfer Learning - Distinct Tasks</a:t>
            </a:r>
            <a:endParaRPr>
              <a:solidFill>
                <a:srgbClr val="38761D"/>
              </a:solidFill>
            </a:endParaRPr>
          </a:p>
        </p:txBody>
      </p:sp>
      <p:pic>
        <p:nvPicPr>
          <p:cNvPr id="2630" name="Google Shape;2630;p342"/>
          <p:cNvPicPr preferRelativeResize="0"/>
          <p:nvPr/>
        </p:nvPicPr>
        <p:blipFill>
          <a:blip r:embed="rId3">
            <a:alphaModFix/>
          </a:blip>
          <a:stretch>
            <a:fillRect/>
          </a:stretch>
        </p:blipFill>
        <p:spPr>
          <a:xfrm>
            <a:off x="0" y="0"/>
            <a:ext cx="1466275" cy="730575"/>
          </a:xfrm>
          <a:prstGeom prst="rect">
            <a:avLst/>
          </a:prstGeom>
          <a:noFill/>
          <a:ln>
            <a:noFill/>
          </a:ln>
        </p:spPr>
      </p:pic>
      <p:sp>
        <p:nvSpPr>
          <p:cNvPr id="2631" name="Google Shape;2631;p342"/>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Distinct Tasks - (Re)Training Overview</a:t>
            </a:r>
            <a:endParaRPr b="1" sz="12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b="1">
              <a:solidFill>
                <a:srgbClr val="38761D"/>
              </a:solidFill>
            </a:endParaRPr>
          </a:p>
          <a:p>
            <a:pPr indent="0" lvl="0" marL="0" rtl="0" algn="l">
              <a:lnSpc>
                <a:spcPct val="115000"/>
              </a:lnSpc>
              <a:spcBef>
                <a:spcPts val="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pic>
        <p:nvPicPr>
          <p:cNvPr id="2632" name="Google Shape;2632;p342"/>
          <p:cNvPicPr preferRelativeResize="0"/>
          <p:nvPr/>
        </p:nvPicPr>
        <p:blipFill>
          <a:blip r:embed="rId4">
            <a:alphaModFix/>
          </a:blip>
          <a:stretch>
            <a:fillRect/>
          </a:stretch>
        </p:blipFill>
        <p:spPr>
          <a:xfrm>
            <a:off x="1876475" y="1457175"/>
            <a:ext cx="5943600" cy="3343275"/>
          </a:xfrm>
          <a:prstGeom prst="rect">
            <a:avLst/>
          </a:prstGeom>
          <a:noFill/>
          <a:ln>
            <a:noFill/>
          </a:ln>
        </p:spPr>
      </p:pic>
    </p:spTree>
  </p:cSld>
  <p:clrMapOvr>
    <a:masterClrMapping/>
  </p:clrMapOvr>
</p:sld>
</file>

<file path=ppt/slides/slide3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36" name="Shape 2636"/>
        <p:cNvGrpSpPr/>
        <p:nvPr/>
      </p:nvGrpSpPr>
      <p:grpSpPr>
        <a:xfrm>
          <a:off x="0" y="0"/>
          <a:ext cx="0" cy="0"/>
          <a:chOff x="0" y="0"/>
          <a:chExt cx="0" cy="0"/>
        </a:xfrm>
      </p:grpSpPr>
      <p:sp>
        <p:nvSpPr>
          <p:cNvPr id="2637" name="Google Shape;2637;p343"/>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Transfer Learning - Distinct Tasks</a:t>
            </a:r>
            <a:endParaRPr>
              <a:solidFill>
                <a:srgbClr val="38761D"/>
              </a:solidFill>
            </a:endParaRPr>
          </a:p>
        </p:txBody>
      </p:sp>
      <p:pic>
        <p:nvPicPr>
          <p:cNvPr id="2638" name="Google Shape;2638;p343"/>
          <p:cNvPicPr preferRelativeResize="0"/>
          <p:nvPr/>
        </p:nvPicPr>
        <p:blipFill>
          <a:blip r:embed="rId3">
            <a:alphaModFix/>
          </a:blip>
          <a:stretch>
            <a:fillRect/>
          </a:stretch>
        </p:blipFill>
        <p:spPr>
          <a:xfrm>
            <a:off x="0" y="0"/>
            <a:ext cx="1466275" cy="730575"/>
          </a:xfrm>
          <a:prstGeom prst="rect">
            <a:avLst/>
          </a:prstGeom>
          <a:noFill/>
          <a:ln>
            <a:noFill/>
          </a:ln>
        </p:spPr>
      </p:pic>
      <p:sp>
        <p:nvSpPr>
          <p:cNvPr id="2639" name="Google Shape;2639;p343"/>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Transfer Learning - Coarse Training</a:t>
            </a:r>
            <a:endParaRPr b="1"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In the next code example, </a:t>
            </a:r>
            <a:r>
              <a:rPr b="1" lang="en" sz="1200">
                <a:solidFill>
                  <a:srgbClr val="0000FF"/>
                </a:solidFill>
              </a:rPr>
              <a:t>we start with a </a:t>
            </a:r>
            <a:r>
              <a:rPr b="1" lang="en" sz="1200">
                <a:solidFill>
                  <a:srgbClr val="0000FF"/>
                </a:solidFill>
              </a:rPr>
              <a:t>a coarse training for the add classifier level</a:t>
            </a:r>
            <a:r>
              <a:rPr lang="en" sz="1200">
                <a:solidFill>
                  <a:schemeClr val="dk1"/>
                </a:solidFill>
              </a:rPr>
              <a:t>, followed by fine-tuning of each convolutional (residual) group and finally the stem convolutional group.</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2640" name="Google Shape;2640;p343"/>
          <p:cNvGraphicFramePr/>
          <p:nvPr/>
        </p:nvGraphicFramePr>
        <p:xfrm>
          <a:off x="563050" y="1959013"/>
          <a:ext cx="3000000" cy="3000000"/>
        </p:xfrm>
        <a:graphic>
          <a:graphicData uri="http://schemas.openxmlformats.org/drawingml/2006/table">
            <a:tbl>
              <a:tblPr>
                <a:noFill/>
                <a:tableStyleId>{B919AB72-B1D8-40D2-A9E9-02AD8994AEB8}</a:tableStyleId>
              </a:tblPr>
              <a:tblGrid>
                <a:gridCol w="7862400"/>
              </a:tblGrid>
              <a:tr h="2841425">
                <a:tc>
                  <a:txBody>
                    <a:bodyPr>
                      <a:noAutofit/>
                    </a:bodyPr>
                    <a:lstStyle/>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Deleted for brevity ...</a:t>
                      </a:r>
                      <a:endParaRPr sz="1000">
                        <a:solidFill>
                          <a:srgbClr val="9C27B0"/>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rgbClr val="9C27B0"/>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Freeze the weights of the remaining layer</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for</a:t>
                      </a:r>
                      <a:r>
                        <a:rPr lang="en" sz="1000">
                          <a:solidFill>
                            <a:schemeClr val="dk1"/>
                          </a:solidFill>
                          <a:latin typeface="Consolas"/>
                          <a:ea typeface="Consolas"/>
                          <a:cs typeface="Consolas"/>
                          <a:sym typeface="Consolas"/>
                        </a:rPr>
                        <a:t> layer </a:t>
                      </a:r>
                      <a:r>
                        <a:rPr lang="en" sz="1000">
                          <a:solidFill>
                            <a:srgbClr val="9C27B0"/>
                          </a:solidFill>
                          <a:latin typeface="Consolas"/>
                          <a:ea typeface="Consolas"/>
                          <a:cs typeface="Consolas"/>
                          <a:sym typeface="Consolas"/>
                        </a:rPr>
                        <a:t>in</a:t>
                      </a:r>
                      <a:r>
                        <a:rPr lang="en" sz="1000">
                          <a:solidFill>
                            <a:schemeClr val="dk1"/>
                          </a:solidFill>
                          <a:latin typeface="Consolas"/>
                          <a:ea typeface="Consolas"/>
                          <a:cs typeface="Consolas"/>
                          <a:sym typeface="Consolas"/>
                        </a:rPr>
                        <a:t> 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layers</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layer</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trainable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False</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rgbClr val="9C27B0"/>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Add a classifier for 20 classes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output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Dense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20</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activation</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'softmax'</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output</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Compile the model for training</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model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input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output</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compile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loss</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'categorical_crossentropy'</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optimizer</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'adam'</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metrics</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'accuracy'</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Coarse Level Training of the classifier</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fit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x_data</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y_data</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batch_size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epochs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50</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validation_split</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0.2</a:t>
                      </a:r>
                      <a:r>
                        <a:rPr lang="en" sz="1000">
                          <a:solidFill>
                            <a:srgbClr val="616161"/>
                          </a:solidFill>
                          <a:latin typeface="Consolas"/>
                          <a:ea typeface="Consolas"/>
                          <a:cs typeface="Consolas"/>
                          <a:sym typeface="Consolas"/>
                        </a:rPr>
                        <a:t>)</a:t>
                      </a:r>
                      <a:endParaRPr sz="1000">
                        <a:solidFill>
                          <a:srgbClr val="9C27B0"/>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3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44" name="Shape 2644"/>
        <p:cNvGrpSpPr/>
        <p:nvPr/>
      </p:nvGrpSpPr>
      <p:grpSpPr>
        <a:xfrm>
          <a:off x="0" y="0"/>
          <a:ext cx="0" cy="0"/>
          <a:chOff x="0" y="0"/>
          <a:chExt cx="0" cy="0"/>
        </a:xfrm>
      </p:grpSpPr>
      <p:sp>
        <p:nvSpPr>
          <p:cNvPr id="2645" name="Google Shape;2645;p344"/>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Transfer Learning - Distinct Tasks</a:t>
            </a:r>
            <a:endParaRPr>
              <a:solidFill>
                <a:srgbClr val="38761D"/>
              </a:solidFill>
            </a:endParaRPr>
          </a:p>
        </p:txBody>
      </p:sp>
      <p:pic>
        <p:nvPicPr>
          <p:cNvPr id="2646" name="Google Shape;2646;p344"/>
          <p:cNvPicPr preferRelativeResize="0"/>
          <p:nvPr/>
        </p:nvPicPr>
        <p:blipFill>
          <a:blip r:embed="rId3">
            <a:alphaModFix/>
          </a:blip>
          <a:stretch>
            <a:fillRect/>
          </a:stretch>
        </p:blipFill>
        <p:spPr>
          <a:xfrm>
            <a:off x="0" y="0"/>
            <a:ext cx="1466275" cy="730575"/>
          </a:xfrm>
          <a:prstGeom prst="rect">
            <a:avLst/>
          </a:prstGeom>
          <a:noFill/>
          <a:ln>
            <a:noFill/>
          </a:ln>
        </p:spPr>
      </p:pic>
      <p:sp>
        <p:nvSpPr>
          <p:cNvPr id="2647" name="Google Shape;2647;p344"/>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Transfer Learning - Finer Training</a:t>
            </a:r>
            <a:endParaRPr b="1"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Next we</a:t>
            </a:r>
            <a:r>
              <a:rPr lang="en" sz="1200">
                <a:solidFill>
                  <a:schemeClr val="dk1"/>
                </a:solidFill>
              </a:rPr>
              <a:t> will do the</a:t>
            </a:r>
            <a:r>
              <a:rPr lang="en" sz="1200">
                <a:solidFill>
                  <a:srgbClr val="0000FF"/>
                </a:solidFill>
              </a:rPr>
              <a:t> </a:t>
            </a:r>
            <a:r>
              <a:rPr b="1" lang="en" sz="1200">
                <a:solidFill>
                  <a:srgbClr val="0000FF"/>
                </a:solidFill>
              </a:rPr>
              <a:t>fine-tuning of each convolutional (residual) group</a:t>
            </a:r>
            <a:r>
              <a:rPr lang="en" sz="1200">
                <a:solidFill>
                  <a:schemeClr val="dk1"/>
                </a:solidFill>
              </a:rPr>
              <a:t>. The </a:t>
            </a:r>
            <a:r>
              <a:rPr lang="en" sz="1200" u="sng">
                <a:solidFill>
                  <a:schemeClr val="dk1"/>
                </a:solidFill>
              </a:rPr>
              <a:t>first step below, we scan through the model building a list of the residual groups, and convolutional layers within the group, in sequential order</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2648" name="Google Shape;2648;p344"/>
          <p:cNvGraphicFramePr/>
          <p:nvPr/>
        </p:nvGraphicFramePr>
        <p:xfrm>
          <a:off x="582225" y="1681238"/>
          <a:ext cx="3000000" cy="3000000"/>
        </p:xfrm>
        <a:graphic>
          <a:graphicData uri="http://schemas.openxmlformats.org/drawingml/2006/table">
            <a:tbl>
              <a:tblPr>
                <a:noFill/>
                <a:tableStyleId>{B919AB72-B1D8-40D2-A9E9-02AD8994AEB8}</a:tableStyleId>
              </a:tblPr>
              <a:tblGrid>
                <a:gridCol w="7862400"/>
              </a:tblGrid>
              <a:tr h="3269625">
                <a:tc>
                  <a:txBody>
                    <a:bodyPr>
                      <a:noAutofit/>
                    </a:bodyPr>
                    <a:lstStyle/>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stem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None</a:t>
                      </a: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layer that is the convolutional layer for the stem group</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groups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the add layer for each convolutional group</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conv2d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the convolutional layers of a group</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first_conv2d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True</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for</a:t>
                      </a:r>
                      <a:r>
                        <a:rPr lang="en" sz="1000">
                          <a:solidFill>
                            <a:schemeClr val="dk1"/>
                          </a:solidFill>
                          <a:latin typeface="Consolas"/>
                          <a:ea typeface="Consolas"/>
                          <a:cs typeface="Consolas"/>
                          <a:sym typeface="Consolas"/>
                        </a:rPr>
                        <a:t> layer </a:t>
                      </a:r>
                      <a:r>
                        <a:rPr lang="en" sz="1000">
                          <a:solidFill>
                            <a:srgbClr val="9C27B0"/>
                          </a:solidFill>
                          <a:latin typeface="Consolas"/>
                          <a:ea typeface="Consolas"/>
                          <a:cs typeface="Consolas"/>
                          <a:sym typeface="Consolas"/>
                        </a:rPr>
                        <a:t>in</a:t>
                      </a:r>
                      <a:r>
                        <a:rPr lang="en" sz="1000">
                          <a:solidFill>
                            <a:schemeClr val="dk1"/>
                          </a:solidFill>
                          <a:latin typeface="Consolas"/>
                          <a:ea typeface="Consolas"/>
                          <a:cs typeface="Consolas"/>
                          <a:sym typeface="Consolas"/>
                        </a:rPr>
                        <a:t> 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layers</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if</a:t>
                      </a:r>
                      <a:r>
                        <a:rPr lang="en" sz="1000">
                          <a:solidFill>
                            <a:schemeClr val="dk1"/>
                          </a:solidFill>
                          <a:latin typeface="Consolas"/>
                          <a:ea typeface="Consolas"/>
                          <a:cs typeface="Consolas"/>
                          <a:sym typeface="Consolas"/>
                        </a:rPr>
                        <a:t> type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layer</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convolutional</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Conv2D</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In ResNet50, the first Conv2D is the stem convolutional layer</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if</a:t>
                      </a:r>
                      <a:r>
                        <a:rPr lang="en" sz="1000">
                          <a:solidFill>
                            <a:schemeClr val="dk1"/>
                          </a:solidFill>
                          <a:latin typeface="Consolas"/>
                          <a:ea typeface="Consolas"/>
                          <a:cs typeface="Consolas"/>
                          <a:sym typeface="Consolas"/>
                        </a:rPr>
                        <a:t> first_conv2d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True</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stem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first_conv2d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False</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Keep list of convolutional layers per convolutional group</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else</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conv2d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append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layer</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Each convolutional group in Residual Networks ends with a Add layer.</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Maintain list in reverse order (top-most conv group is top of list)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elif</a:t>
                      </a:r>
                      <a:r>
                        <a:rPr lang="en" sz="1000">
                          <a:solidFill>
                            <a:schemeClr val="dk1"/>
                          </a:solidFill>
                          <a:latin typeface="Consolas"/>
                          <a:ea typeface="Consolas"/>
                          <a:cs typeface="Consolas"/>
                          <a:sym typeface="Consolas"/>
                        </a:rPr>
                        <a:t> type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layer</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merge</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Add</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groups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insert</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conv2d</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conv2d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endParaRPr sz="1000">
                        <a:solidFill>
                          <a:srgbClr val="9C27B0"/>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3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52" name="Shape 2652"/>
        <p:cNvGrpSpPr/>
        <p:nvPr/>
      </p:nvGrpSpPr>
      <p:grpSpPr>
        <a:xfrm>
          <a:off x="0" y="0"/>
          <a:ext cx="0" cy="0"/>
          <a:chOff x="0" y="0"/>
          <a:chExt cx="0" cy="0"/>
        </a:xfrm>
      </p:grpSpPr>
      <p:sp>
        <p:nvSpPr>
          <p:cNvPr id="2653" name="Google Shape;2653;p345"/>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Transfer Learning - Distinct Tasks</a:t>
            </a:r>
            <a:endParaRPr>
              <a:solidFill>
                <a:srgbClr val="38761D"/>
              </a:solidFill>
            </a:endParaRPr>
          </a:p>
        </p:txBody>
      </p:sp>
      <p:pic>
        <p:nvPicPr>
          <p:cNvPr id="2654" name="Google Shape;2654;p345"/>
          <p:cNvPicPr preferRelativeResize="0"/>
          <p:nvPr/>
        </p:nvPicPr>
        <p:blipFill>
          <a:blip r:embed="rId3">
            <a:alphaModFix/>
          </a:blip>
          <a:stretch>
            <a:fillRect/>
          </a:stretch>
        </p:blipFill>
        <p:spPr>
          <a:xfrm>
            <a:off x="0" y="0"/>
            <a:ext cx="1466275" cy="730575"/>
          </a:xfrm>
          <a:prstGeom prst="rect">
            <a:avLst/>
          </a:prstGeom>
          <a:noFill/>
          <a:ln>
            <a:noFill/>
          </a:ln>
        </p:spPr>
      </p:pic>
      <p:sp>
        <p:nvSpPr>
          <p:cNvPr id="2655" name="Google Shape;2655;p345"/>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Transfer Learning - Finer Training</a:t>
            </a:r>
            <a:endParaRPr b="1"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Next, we </a:t>
            </a:r>
            <a:r>
              <a:rPr b="1" lang="en" sz="1200">
                <a:solidFill>
                  <a:srgbClr val="0000FF"/>
                </a:solidFill>
              </a:rPr>
              <a:t>fine-tune train each convolutional group, sequentially from the top-most group proceeding to the bottom-most</a:t>
            </a:r>
            <a:r>
              <a:rPr lang="en" sz="1200">
                <a:solidFill>
                  <a:schemeClr val="dk1"/>
                </a:solidFill>
              </a:rPr>
              <a:t>, for a </a:t>
            </a:r>
            <a:r>
              <a:rPr lang="en" sz="1200" u="sng">
                <a:solidFill>
                  <a:schemeClr val="dk1"/>
                </a:solidFill>
              </a:rPr>
              <a:t>smaller number of epochs</a:t>
            </a:r>
            <a:r>
              <a:rPr lang="en" sz="1200">
                <a:solidFill>
                  <a:schemeClr val="dk1"/>
                </a:solidFill>
              </a:rPr>
              <a:t> (5) than the coarse training. Finally, we</a:t>
            </a:r>
            <a:r>
              <a:rPr b="1" lang="en" sz="1200">
                <a:solidFill>
                  <a:srgbClr val="0000FF"/>
                </a:solidFill>
              </a:rPr>
              <a:t> fine-tune train the stem convolutional group.</a:t>
            </a:r>
            <a:endParaRPr b="1" sz="1200">
              <a:solidFill>
                <a:srgbClr val="0000FF"/>
              </a:solidFill>
            </a:endParaRPr>
          </a:p>
          <a:p>
            <a:pPr indent="0" lvl="0" marL="0" rtl="0" algn="l">
              <a:lnSpc>
                <a:spcPct val="115000"/>
              </a:lnSpc>
              <a:spcBef>
                <a:spcPts val="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2656" name="Google Shape;2656;p345"/>
          <p:cNvGraphicFramePr/>
          <p:nvPr/>
        </p:nvGraphicFramePr>
        <p:xfrm>
          <a:off x="582225" y="1920688"/>
          <a:ext cx="3000000" cy="3000000"/>
        </p:xfrm>
        <a:graphic>
          <a:graphicData uri="http://schemas.openxmlformats.org/drawingml/2006/table">
            <a:tbl>
              <a:tblPr>
                <a:noFill/>
                <a:tableStyleId>{B919AB72-B1D8-40D2-A9E9-02AD8994AEB8}</a:tableStyleId>
              </a:tblPr>
              <a:tblGrid>
                <a:gridCol w="7862400"/>
              </a:tblGrid>
              <a:tr h="3068475">
                <a:tc>
                  <a:txBody>
                    <a:bodyPr>
                      <a:noAutofit/>
                    </a:bodyPr>
                    <a:lstStyle/>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Unfreeze a convolutional group at a time (from top-most to bottom-most)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And fine-tune (train) that layer</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for</a:t>
                      </a:r>
                      <a:r>
                        <a:rPr lang="en" sz="1000">
                          <a:solidFill>
                            <a:schemeClr val="dk1"/>
                          </a:solidFill>
                          <a:latin typeface="Consolas"/>
                          <a:ea typeface="Consolas"/>
                          <a:cs typeface="Consolas"/>
                          <a:sym typeface="Consolas"/>
                        </a:rPr>
                        <a:t> i </a:t>
                      </a:r>
                      <a:r>
                        <a:rPr lang="en" sz="1000">
                          <a:solidFill>
                            <a:srgbClr val="9C27B0"/>
                          </a:solidFill>
                          <a:latin typeface="Consolas"/>
                          <a:ea typeface="Consolas"/>
                          <a:cs typeface="Consolas"/>
                          <a:sym typeface="Consolas"/>
                        </a:rPr>
                        <a:t>in</a:t>
                      </a:r>
                      <a:r>
                        <a:rPr lang="en" sz="1000">
                          <a:solidFill>
                            <a:schemeClr val="dk1"/>
                          </a:solidFill>
                          <a:latin typeface="Consolas"/>
                          <a:ea typeface="Consolas"/>
                          <a:cs typeface="Consolas"/>
                          <a:sym typeface="Consolas"/>
                        </a:rPr>
                        <a:t> range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len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groups</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Unfreeze the convolutional layers in this conv/residual group</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for</a:t>
                      </a:r>
                      <a:r>
                        <a:rPr lang="en" sz="1000">
                          <a:solidFill>
                            <a:schemeClr val="dk1"/>
                          </a:solidFill>
                          <a:latin typeface="Consolas"/>
                          <a:ea typeface="Consolas"/>
                          <a:cs typeface="Consolas"/>
                          <a:sym typeface="Consolas"/>
                        </a:rPr>
                        <a:t> layer </a:t>
                      </a:r>
                      <a:r>
                        <a:rPr lang="en" sz="1000">
                          <a:solidFill>
                            <a:srgbClr val="9C27B0"/>
                          </a:solidFill>
                          <a:latin typeface="Consolas"/>
                          <a:ea typeface="Consolas"/>
                          <a:cs typeface="Consolas"/>
                          <a:sym typeface="Consolas"/>
                        </a:rPr>
                        <a:t>in</a:t>
                      </a:r>
                      <a:r>
                        <a:rPr lang="en" sz="1000">
                          <a:solidFill>
                            <a:schemeClr val="dk1"/>
                          </a:solidFill>
                          <a:latin typeface="Consolas"/>
                          <a:ea typeface="Consolas"/>
                          <a:cs typeface="Consolas"/>
                          <a:sym typeface="Consolas"/>
                        </a:rPr>
                        <a:t> groups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layer</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trainable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True</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re-compile the model for training</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compile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loss</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'categorical_crossentropy'</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optimizer</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'adam'</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metrics</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'accuracy'</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Fine-tune train the convolutional group(s)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fit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x_data</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y_data</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batch_size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epochs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5</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rgbClr val="455A64"/>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Unfreeze the stem convolutional and do a final fine-tuning</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stem</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trainable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True</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compile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loss</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'categorical_crossentropy'</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optimizer</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'adam'</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metrics</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'accuracy'</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fit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x_data</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y_data</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batch_size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epochs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5</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validation_split</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0.2</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3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60" name="Shape 2660"/>
        <p:cNvGrpSpPr/>
        <p:nvPr/>
      </p:nvGrpSpPr>
      <p:grpSpPr>
        <a:xfrm>
          <a:off x="0" y="0"/>
          <a:ext cx="0" cy="0"/>
          <a:chOff x="0" y="0"/>
          <a:chExt cx="0" cy="0"/>
        </a:xfrm>
      </p:grpSpPr>
      <p:sp>
        <p:nvSpPr>
          <p:cNvPr id="2661" name="Google Shape;2661;p346"/>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Transfer Learning - Domain Training</a:t>
            </a:r>
            <a:endParaRPr>
              <a:solidFill>
                <a:srgbClr val="38761D"/>
              </a:solidFill>
            </a:endParaRPr>
          </a:p>
        </p:txBody>
      </p:sp>
      <p:pic>
        <p:nvPicPr>
          <p:cNvPr id="2662" name="Google Shape;2662;p346"/>
          <p:cNvPicPr preferRelativeResize="0"/>
          <p:nvPr/>
        </p:nvPicPr>
        <p:blipFill>
          <a:blip r:embed="rId3">
            <a:alphaModFix/>
          </a:blip>
          <a:stretch>
            <a:fillRect/>
          </a:stretch>
        </p:blipFill>
        <p:spPr>
          <a:xfrm>
            <a:off x="0" y="0"/>
            <a:ext cx="1466275" cy="730575"/>
          </a:xfrm>
          <a:prstGeom prst="rect">
            <a:avLst/>
          </a:prstGeom>
          <a:noFill/>
          <a:ln>
            <a:noFill/>
          </a:ln>
        </p:spPr>
      </p:pic>
      <p:sp>
        <p:nvSpPr>
          <p:cNvPr id="2663" name="Google Shape;2663;p346"/>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Domain Specific Weights</a:t>
            </a:r>
            <a:endParaRPr b="1"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One may desire to have </a:t>
            </a:r>
            <a:r>
              <a:rPr b="1" lang="en" sz="1200">
                <a:solidFill>
                  <a:srgbClr val="0000FF"/>
                </a:solidFill>
              </a:rPr>
              <a:t>pre-trained weights from a specific domain</a:t>
            </a:r>
            <a:r>
              <a:rPr lang="en" sz="1200">
                <a:solidFill>
                  <a:schemeClr val="dk1"/>
                </a:solidFill>
              </a:rPr>
              <a:t>, other than the</a:t>
            </a:r>
            <a:r>
              <a:rPr i="1" lang="en" sz="1200">
                <a:solidFill>
                  <a:schemeClr val="dk1"/>
                </a:solidFill>
              </a:rPr>
              <a:t> ImageNet 2012</a:t>
            </a:r>
            <a:r>
              <a:rPr lang="en" sz="1200">
                <a:solidFill>
                  <a:schemeClr val="dk1"/>
                </a:solidFill>
              </a:rPr>
              <a:t>. In the next code example, we:</a:t>
            </a:r>
            <a:endParaRPr sz="1200">
              <a:solidFill>
                <a:schemeClr val="dk1"/>
              </a:solidFill>
            </a:endParaRPr>
          </a:p>
          <a:p>
            <a:pPr indent="0" lvl="0" marL="0" rtl="0" algn="l">
              <a:lnSpc>
                <a:spcPct val="115000"/>
              </a:lnSpc>
              <a:spcBef>
                <a:spcPts val="0"/>
              </a:spcBef>
              <a:spcAft>
                <a:spcPts val="0"/>
              </a:spcAft>
              <a:buNone/>
            </a:pPr>
            <a:r>
              <a:t/>
            </a:r>
            <a:endParaRPr b="1" sz="1200">
              <a:solidFill>
                <a:srgbClr val="0000FF"/>
              </a:solidFill>
            </a:endParaRPr>
          </a:p>
          <a:p>
            <a:pPr indent="-304800" lvl="0" marL="457200" rtl="0" algn="l">
              <a:lnSpc>
                <a:spcPct val="115000"/>
              </a:lnSpc>
              <a:spcBef>
                <a:spcPts val="0"/>
              </a:spcBef>
              <a:spcAft>
                <a:spcPts val="0"/>
              </a:spcAft>
              <a:buClr>
                <a:srgbClr val="38761D"/>
              </a:buClr>
              <a:buSzPts val="1200"/>
              <a:buChar char="●"/>
            </a:pPr>
            <a:r>
              <a:rPr b="1" lang="en" sz="1200">
                <a:solidFill>
                  <a:srgbClr val="38761D"/>
                </a:solidFill>
              </a:rPr>
              <a:t>first train a ResNet50 pre-built architecture for a specific domain (e.g., produce),</a:t>
            </a:r>
            <a:endParaRPr b="1" sz="1200">
              <a:solidFill>
                <a:srgbClr val="38761D"/>
              </a:solidFill>
            </a:endParaRPr>
          </a:p>
          <a:p>
            <a:pPr indent="-304800" lvl="0" marL="457200" rtl="0" algn="l">
              <a:lnSpc>
                <a:spcPct val="115000"/>
              </a:lnSpc>
              <a:spcBef>
                <a:spcPts val="0"/>
              </a:spcBef>
              <a:spcAft>
                <a:spcPts val="0"/>
              </a:spcAft>
              <a:buClr>
                <a:srgbClr val="38761D"/>
              </a:buClr>
              <a:buSzPts val="1200"/>
              <a:buChar char="●"/>
            </a:pPr>
            <a:r>
              <a:rPr b="1" lang="en" sz="1200">
                <a:solidFill>
                  <a:srgbClr val="38761D"/>
                </a:solidFill>
              </a:rPr>
              <a:t> and then subsequently use the pretrained domain specific weights and initialization to train another ResNet50 model in a similar domain.</a:t>
            </a:r>
            <a:endParaRPr b="1" sz="1200">
              <a:solidFill>
                <a:srgbClr val="38761D"/>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Steps:</a:t>
            </a:r>
            <a:endParaRPr sz="1200">
              <a:solidFill>
                <a:schemeClr val="dk1"/>
              </a:solidFill>
            </a:endParaRPr>
          </a:p>
          <a:p>
            <a:pPr indent="-304800" lvl="0" marL="457200" rtl="0" algn="l">
              <a:lnSpc>
                <a:spcPct val="115000"/>
              </a:lnSpc>
              <a:spcBef>
                <a:spcPts val="0"/>
              </a:spcBef>
              <a:spcAft>
                <a:spcPts val="0"/>
              </a:spcAft>
              <a:buClr>
                <a:schemeClr val="dk1"/>
              </a:buClr>
              <a:buSzPts val="1200"/>
              <a:buAutoNum type="arabicPeriod"/>
            </a:pPr>
            <a:r>
              <a:rPr lang="en" sz="1200">
                <a:solidFill>
                  <a:schemeClr val="dk1"/>
                </a:solidFill>
              </a:rPr>
              <a:t>Instantiate an uninitialized ResNet50 model without the classifier and pooling layer, which we designate as the base model.</a:t>
            </a:r>
            <a:endParaRPr sz="1200">
              <a:solidFill>
                <a:schemeClr val="dk1"/>
              </a:solidFill>
            </a:endParaRPr>
          </a:p>
          <a:p>
            <a:pPr indent="-304800" lvl="0" marL="457200" rtl="0" algn="l">
              <a:lnSpc>
                <a:spcPct val="115000"/>
              </a:lnSpc>
              <a:spcBef>
                <a:spcPts val="0"/>
              </a:spcBef>
              <a:spcAft>
                <a:spcPts val="0"/>
              </a:spcAft>
              <a:buClr>
                <a:schemeClr val="dk1"/>
              </a:buClr>
              <a:buSzPts val="1200"/>
              <a:buAutoNum type="arabicPeriod"/>
            </a:pPr>
            <a:r>
              <a:rPr lang="en" sz="1200">
                <a:solidFill>
                  <a:schemeClr val="dk1"/>
                </a:solidFill>
              </a:rPr>
              <a:t>Save the base model architecture for later reuse in transfer learning (</a:t>
            </a:r>
            <a:r>
              <a:rPr lang="en" sz="1200">
                <a:solidFill>
                  <a:srgbClr val="0D904F"/>
                </a:solidFill>
                <a:latin typeface="Consolas"/>
                <a:ea typeface="Consolas"/>
                <a:cs typeface="Consolas"/>
                <a:sym typeface="Consolas"/>
              </a:rPr>
              <a:t>produce-model.json</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2664" name="Google Shape;2664;p346"/>
          <p:cNvGraphicFramePr/>
          <p:nvPr/>
        </p:nvGraphicFramePr>
        <p:xfrm>
          <a:off x="640800" y="3548988"/>
          <a:ext cx="3000000" cy="3000000"/>
        </p:xfrm>
        <a:graphic>
          <a:graphicData uri="http://schemas.openxmlformats.org/drawingml/2006/table">
            <a:tbl>
              <a:tblPr>
                <a:noFill/>
                <a:tableStyleId>{B919AB72-B1D8-40D2-A9E9-02AD8994AEB8}</a:tableStyleId>
              </a:tblPr>
              <a:tblGrid>
                <a:gridCol w="7862400"/>
              </a:tblGrid>
              <a:tr h="1373125">
                <a:tc>
                  <a:txBody>
                    <a:bodyPr>
                      <a:noAutofit/>
                    </a:bodyPr>
                    <a:lstStyle/>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model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ResNet50</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include_top</a:t>
                      </a:r>
                      <a:r>
                        <a:rPr lang="en" sz="1000">
                          <a:solidFill>
                            <a:srgbClr val="616161"/>
                          </a:solidFill>
                          <a:latin typeface="Consolas"/>
                          <a:ea typeface="Consolas"/>
                          <a:cs typeface="Consolas"/>
                          <a:sym typeface="Consolas"/>
                        </a:rPr>
                        <a:t>=</a:t>
                      </a:r>
                      <a:r>
                        <a:rPr lang="en" sz="1000">
                          <a:solidFill>
                            <a:srgbClr val="9C27B0"/>
                          </a:solidFill>
                          <a:latin typeface="Consolas"/>
                          <a:ea typeface="Consolas"/>
                          <a:cs typeface="Consolas"/>
                          <a:sym typeface="Consolas"/>
                        </a:rPr>
                        <a:t>False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pooling</a:t>
                      </a:r>
                      <a:r>
                        <a:rPr lang="en" sz="1000">
                          <a:solidFill>
                            <a:srgbClr val="616161"/>
                          </a:solidFill>
                          <a:latin typeface="Consolas"/>
                          <a:ea typeface="Consolas"/>
                          <a:cs typeface="Consolas"/>
                          <a:sym typeface="Consolas"/>
                        </a:rPr>
                        <a:t>=</a:t>
                      </a:r>
                      <a:r>
                        <a:rPr lang="en" sz="1000">
                          <a:solidFill>
                            <a:srgbClr val="9C27B0"/>
                          </a:solidFill>
                          <a:latin typeface="Consolas"/>
                          <a:ea typeface="Consolas"/>
                          <a:cs typeface="Consolas"/>
                          <a:sym typeface="Consolas"/>
                        </a:rPr>
                        <a:t>None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input_shape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100</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100</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save the base model</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base_model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to_json</a:t>
                      </a:r>
                      <a:r>
                        <a:rPr lang="en" sz="1000">
                          <a:solidFill>
                            <a:srgbClr val="616161"/>
                          </a:solidFill>
                          <a:latin typeface="Consolas"/>
                          <a:ea typeface="Consolas"/>
                          <a:cs typeface="Consolas"/>
                          <a:sym typeface="Consolas"/>
                        </a:rPr>
                        <a:t>()</a:t>
                      </a:r>
                      <a:r>
                        <a:rPr lang="en" sz="1000">
                          <a:solidFill>
                            <a:srgbClr val="455A64"/>
                          </a:solidFill>
                          <a:latin typeface="Consolas"/>
                          <a:ea typeface="Consolas"/>
                          <a:cs typeface="Consolas"/>
                          <a:sym typeface="Consolas"/>
                        </a:rPr>
                        <a:t># Write the JSON string to a file</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with</a:t>
                      </a:r>
                      <a:r>
                        <a:rPr lang="en" sz="1000">
                          <a:solidFill>
                            <a:schemeClr val="dk1"/>
                          </a:solidFill>
                          <a:latin typeface="Consolas"/>
                          <a:ea typeface="Consolas"/>
                          <a:cs typeface="Consolas"/>
                          <a:sym typeface="Consolas"/>
                        </a:rPr>
                        <a:t> open</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'produce-model.json'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0F9D58"/>
                          </a:solidFill>
                          <a:latin typeface="Consolas"/>
                          <a:ea typeface="Consolas"/>
                          <a:cs typeface="Consolas"/>
                          <a:sym typeface="Consolas"/>
                        </a:rPr>
                        <a:t>'w'</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as</a:t>
                      </a:r>
                      <a:r>
                        <a:rPr lang="en" sz="1000">
                          <a:solidFill>
                            <a:schemeClr val="dk1"/>
                          </a:solidFill>
                          <a:latin typeface="Consolas"/>
                          <a:ea typeface="Consolas"/>
                          <a:cs typeface="Consolas"/>
                          <a:sym typeface="Consolas"/>
                        </a:rPr>
                        <a:t> f</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f</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write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base_model</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3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68" name="Shape 2668"/>
        <p:cNvGrpSpPr/>
        <p:nvPr/>
      </p:nvGrpSpPr>
      <p:grpSpPr>
        <a:xfrm>
          <a:off x="0" y="0"/>
          <a:ext cx="0" cy="0"/>
          <a:chOff x="0" y="0"/>
          <a:chExt cx="0" cy="0"/>
        </a:xfrm>
      </p:grpSpPr>
      <p:sp>
        <p:nvSpPr>
          <p:cNvPr id="2669" name="Google Shape;2669;p347"/>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Transfer Learning - Domain Training</a:t>
            </a:r>
            <a:endParaRPr>
              <a:solidFill>
                <a:srgbClr val="38761D"/>
              </a:solidFill>
            </a:endParaRPr>
          </a:p>
        </p:txBody>
      </p:sp>
      <p:pic>
        <p:nvPicPr>
          <p:cNvPr id="2670" name="Google Shape;2670;p347"/>
          <p:cNvPicPr preferRelativeResize="0"/>
          <p:nvPr/>
        </p:nvPicPr>
        <p:blipFill>
          <a:blip r:embed="rId3">
            <a:alphaModFix/>
          </a:blip>
          <a:stretch>
            <a:fillRect/>
          </a:stretch>
        </p:blipFill>
        <p:spPr>
          <a:xfrm>
            <a:off x="0" y="0"/>
            <a:ext cx="1466275" cy="730575"/>
          </a:xfrm>
          <a:prstGeom prst="rect">
            <a:avLst/>
          </a:prstGeom>
          <a:noFill/>
          <a:ln>
            <a:noFill/>
          </a:ln>
        </p:spPr>
      </p:pic>
      <p:sp>
        <p:nvSpPr>
          <p:cNvPr id="2671" name="Google Shape;2671;p347"/>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Domain Specific Weights - Train for a Specific Domain</a:t>
            </a:r>
            <a:endParaRPr b="1"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Next, we:</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304800" lvl="0" marL="457200" rtl="0" algn="l">
              <a:lnSpc>
                <a:spcPct val="115000"/>
              </a:lnSpc>
              <a:spcBef>
                <a:spcPts val="0"/>
              </a:spcBef>
              <a:spcAft>
                <a:spcPts val="0"/>
              </a:spcAft>
              <a:buClr>
                <a:schemeClr val="dk1"/>
              </a:buClr>
              <a:buSzPts val="1200"/>
              <a:buAutoNum type="arabicPeriod"/>
            </a:pPr>
            <a:r>
              <a:rPr lang="en" sz="1200">
                <a:solidFill>
                  <a:schemeClr val="dk1"/>
                </a:solidFill>
              </a:rPr>
              <a:t>Add a classifier (</a:t>
            </a:r>
            <a:r>
              <a:rPr lang="en" sz="1200">
                <a:solidFill>
                  <a:srgbClr val="0D904F"/>
                </a:solidFill>
                <a:latin typeface="Consolas"/>
                <a:ea typeface="Consolas"/>
                <a:cs typeface="Consolas"/>
                <a:sym typeface="Consolas"/>
              </a:rPr>
              <a:t>Flatten</a:t>
            </a:r>
            <a:r>
              <a:rPr lang="en" sz="1200">
                <a:solidFill>
                  <a:schemeClr val="dk1"/>
                </a:solidFill>
              </a:rPr>
              <a:t> and </a:t>
            </a:r>
            <a:r>
              <a:rPr lang="en" sz="1200">
                <a:solidFill>
                  <a:srgbClr val="0D904F"/>
                </a:solidFill>
                <a:latin typeface="Consolas"/>
                <a:ea typeface="Consolas"/>
                <a:cs typeface="Consolas"/>
                <a:sym typeface="Consolas"/>
              </a:rPr>
              <a:t>Dense</a:t>
            </a:r>
            <a:r>
              <a:rPr lang="en" sz="1200">
                <a:solidFill>
                  <a:schemeClr val="dk1"/>
                </a:solidFill>
              </a:rPr>
              <a:t> layers) and train for a specific (source) domain (e.g., produce).</a:t>
            </a:r>
            <a:endParaRPr sz="1200">
              <a:solidFill>
                <a:schemeClr val="dk1"/>
              </a:solidFill>
            </a:endParaRPr>
          </a:p>
          <a:p>
            <a:pPr indent="-304800" lvl="0" marL="457200" rtl="0" algn="l">
              <a:lnSpc>
                <a:spcPct val="115000"/>
              </a:lnSpc>
              <a:spcBef>
                <a:spcPts val="0"/>
              </a:spcBef>
              <a:spcAft>
                <a:spcPts val="0"/>
              </a:spcAft>
              <a:buClr>
                <a:schemeClr val="dk1"/>
              </a:buClr>
              <a:buSzPts val="1200"/>
              <a:buAutoNum type="arabicPeriod"/>
            </a:pPr>
            <a:r>
              <a:rPr lang="en" sz="1200">
                <a:solidFill>
                  <a:schemeClr val="dk1"/>
                </a:solidFill>
              </a:rPr>
              <a:t>Save the weights for the trained model (</a:t>
            </a:r>
            <a:r>
              <a:rPr lang="en" sz="1200">
                <a:solidFill>
                  <a:srgbClr val="0D904F"/>
                </a:solidFill>
                <a:latin typeface="Consolas"/>
                <a:ea typeface="Consolas"/>
                <a:cs typeface="Consolas"/>
                <a:sym typeface="Consolas"/>
              </a:rPr>
              <a:t>produce-weights.h5</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2672" name="Google Shape;2672;p347"/>
          <p:cNvGraphicFramePr/>
          <p:nvPr/>
        </p:nvGraphicFramePr>
        <p:xfrm>
          <a:off x="640800" y="2639063"/>
          <a:ext cx="3000000" cy="3000000"/>
        </p:xfrm>
        <a:graphic>
          <a:graphicData uri="http://schemas.openxmlformats.org/drawingml/2006/table">
            <a:tbl>
              <a:tblPr>
                <a:noFill/>
                <a:tableStyleId>{B919AB72-B1D8-40D2-A9E9-02AD8994AEB8}</a:tableStyleId>
              </a:tblPr>
              <a:tblGrid>
                <a:gridCol w="7862400"/>
              </a:tblGrid>
              <a:tr h="1631725">
                <a:tc>
                  <a:txBody>
                    <a:bodyPr>
                      <a:noAutofit/>
                    </a:bodyPr>
                    <a:lstStyle/>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Add classifier</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output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Flatten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name</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'bottleneck'</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output</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output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Dense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20</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activation</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'softmax'</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output</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do training here</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save the model weights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save_weights</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'produce-weights.h5'</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3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76" name="Shape 2676"/>
        <p:cNvGrpSpPr/>
        <p:nvPr/>
      </p:nvGrpSpPr>
      <p:grpSpPr>
        <a:xfrm>
          <a:off x="0" y="0"/>
          <a:ext cx="0" cy="0"/>
          <a:chOff x="0" y="0"/>
          <a:chExt cx="0" cy="0"/>
        </a:xfrm>
      </p:grpSpPr>
      <p:sp>
        <p:nvSpPr>
          <p:cNvPr id="2677" name="Google Shape;2677;p348"/>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Transfer Learning - Domain Training</a:t>
            </a:r>
            <a:endParaRPr>
              <a:solidFill>
                <a:srgbClr val="38761D"/>
              </a:solidFill>
            </a:endParaRPr>
          </a:p>
        </p:txBody>
      </p:sp>
      <p:pic>
        <p:nvPicPr>
          <p:cNvPr id="2678" name="Google Shape;2678;p348"/>
          <p:cNvPicPr preferRelativeResize="0"/>
          <p:nvPr/>
        </p:nvPicPr>
        <p:blipFill>
          <a:blip r:embed="rId3">
            <a:alphaModFix/>
          </a:blip>
          <a:stretch>
            <a:fillRect/>
          </a:stretch>
        </p:blipFill>
        <p:spPr>
          <a:xfrm>
            <a:off x="0" y="0"/>
            <a:ext cx="1466275" cy="730575"/>
          </a:xfrm>
          <a:prstGeom prst="rect">
            <a:avLst/>
          </a:prstGeom>
          <a:noFill/>
          <a:ln>
            <a:noFill/>
          </a:ln>
        </p:spPr>
      </p:pic>
      <p:sp>
        <p:nvSpPr>
          <p:cNvPr id="2679" name="Google Shape;2679;p348"/>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Domain Specific Weights - Transfer Train for New Domain</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Finally, we:</a:t>
            </a:r>
            <a:endParaRPr sz="1200">
              <a:solidFill>
                <a:schemeClr val="dk1"/>
              </a:solidFill>
            </a:endParaRPr>
          </a:p>
          <a:p>
            <a:pPr indent="-304800" lvl="0" marL="457200" rtl="0" algn="l">
              <a:lnSpc>
                <a:spcPct val="115000"/>
              </a:lnSpc>
              <a:spcBef>
                <a:spcPts val="0"/>
              </a:spcBef>
              <a:spcAft>
                <a:spcPts val="0"/>
              </a:spcAft>
              <a:buClr>
                <a:schemeClr val="dk1"/>
              </a:buClr>
              <a:buSzPts val="1200"/>
              <a:buAutoNum type="arabicPeriod"/>
            </a:pPr>
            <a:r>
              <a:rPr lang="en" sz="1200">
                <a:solidFill>
                  <a:schemeClr val="dk1"/>
                </a:solidFill>
              </a:rPr>
              <a:t>Load the base model architecture (`model-produce.json), which does not contain the classifier layer.</a:t>
            </a:r>
            <a:endParaRPr sz="1200">
              <a:solidFill>
                <a:schemeClr val="dk1"/>
              </a:solidFill>
            </a:endParaRPr>
          </a:p>
          <a:p>
            <a:pPr indent="-304800" lvl="0" marL="457200" rtl="0" algn="l">
              <a:lnSpc>
                <a:spcPct val="115000"/>
              </a:lnSpc>
              <a:spcBef>
                <a:spcPts val="0"/>
              </a:spcBef>
              <a:spcAft>
                <a:spcPts val="0"/>
              </a:spcAft>
              <a:buClr>
                <a:schemeClr val="dk1"/>
              </a:buClr>
              <a:buSzPts val="1200"/>
              <a:buAutoNum type="arabicPeriod"/>
            </a:pPr>
            <a:r>
              <a:rPr lang="en" sz="1200">
                <a:solidFill>
                  <a:schemeClr val="dk1"/>
                </a:solidFill>
              </a:rPr>
              <a:t>Initialize the base model architecture with the pretrained weights for the source domain (</a:t>
            </a:r>
            <a:r>
              <a:rPr lang="en" sz="1200">
                <a:solidFill>
                  <a:srgbClr val="0D904F"/>
                </a:solidFill>
                <a:latin typeface="Consolas"/>
                <a:ea typeface="Consolas"/>
                <a:cs typeface="Consolas"/>
                <a:sym typeface="Consolas"/>
              </a:rPr>
              <a:t>model-produce.h5</a:t>
            </a:r>
            <a:r>
              <a:rPr lang="en" sz="1200">
                <a:solidFill>
                  <a:schemeClr val="dk1"/>
                </a:solidFill>
              </a:rPr>
              <a:t>).</a:t>
            </a:r>
            <a:endParaRPr sz="1200">
              <a:solidFill>
                <a:schemeClr val="dk1"/>
              </a:solidFill>
            </a:endParaRPr>
          </a:p>
          <a:p>
            <a:pPr indent="-304800" lvl="0" marL="457200" rtl="0" algn="l">
              <a:lnSpc>
                <a:spcPct val="115000"/>
              </a:lnSpc>
              <a:spcBef>
                <a:spcPts val="0"/>
              </a:spcBef>
              <a:spcAft>
                <a:spcPts val="0"/>
              </a:spcAft>
              <a:buClr>
                <a:schemeClr val="dk1"/>
              </a:buClr>
              <a:buSzPts val="1200"/>
              <a:buAutoNum type="arabicPeriod"/>
            </a:pPr>
            <a:r>
              <a:rPr lang="en" sz="1200">
                <a:solidFill>
                  <a:schemeClr val="dk1"/>
                </a:solidFill>
              </a:rPr>
              <a:t>Add a classifier for the new similar domain.</a:t>
            </a:r>
            <a:endParaRPr sz="1200">
              <a:solidFill>
                <a:schemeClr val="dk1"/>
              </a:solidFill>
            </a:endParaRPr>
          </a:p>
          <a:p>
            <a:pPr indent="-304800" lvl="0" marL="457200" rtl="0" algn="l">
              <a:lnSpc>
                <a:spcPct val="115000"/>
              </a:lnSpc>
              <a:spcBef>
                <a:spcPts val="0"/>
              </a:spcBef>
              <a:spcAft>
                <a:spcPts val="0"/>
              </a:spcAft>
              <a:buClr>
                <a:schemeClr val="dk1"/>
              </a:buClr>
              <a:buSzPts val="1200"/>
              <a:buAutoNum type="arabicPeriod"/>
            </a:pPr>
            <a:r>
              <a:rPr lang="en" sz="1200">
                <a:solidFill>
                  <a:schemeClr val="dk1"/>
                </a:solidFill>
              </a:rPr>
              <a:t>Train the model/classifier for the new similar domain.</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2680" name="Google Shape;2680;p348"/>
          <p:cNvGraphicFramePr/>
          <p:nvPr/>
        </p:nvGraphicFramePr>
        <p:xfrm>
          <a:off x="640800" y="2236763"/>
          <a:ext cx="3000000" cy="3000000"/>
        </p:xfrm>
        <a:graphic>
          <a:graphicData uri="http://schemas.openxmlformats.org/drawingml/2006/table">
            <a:tbl>
              <a:tblPr>
                <a:noFill/>
                <a:tableStyleId>{B919AB72-B1D8-40D2-A9E9-02AD8994AEB8}</a:tableStyleId>
              </a:tblPr>
              <a:tblGrid>
                <a:gridCol w="7862400"/>
              </a:tblGrid>
              <a:tr h="2927625">
                <a:tc>
                  <a:txBody>
                    <a:bodyPr>
                      <a:noAutofit/>
                    </a:bodyPr>
                    <a:lstStyle/>
                    <a:p>
                      <a:pPr indent="0" lvl="0" marL="0" rtl="0" algn="l">
                        <a:lnSpc>
                          <a:spcPct val="115000"/>
                        </a:lnSpc>
                        <a:spcBef>
                          <a:spcPts val="0"/>
                        </a:spcBef>
                        <a:spcAft>
                          <a:spcPts val="0"/>
                        </a:spcAft>
                        <a:buNone/>
                      </a:pPr>
                      <a:r>
                        <a:rPr lang="en" sz="900">
                          <a:solidFill>
                            <a:srgbClr val="455A64"/>
                          </a:solidFill>
                          <a:latin typeface="Consolas"/>
                          <a:ea typeface="Consolas"/>
                          <a:cs typeface="Consolas"/>
                          <a:sym typeface="Consolas"/>
                        </a:rPr>
                        <a:t># Read the JSON string for the base model from a file</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900">
                          <a:solidFill>
                            <a:srgbClr val="9C27B0"/>
                          </a:solidFill>
                          <a:latin typeface="Consolas"/>
                          <a:ea typeface="Consolas"/>
                          <a:cs typeface="Consolas"/>
                          <a:sym typeface="Consolas"/>
                        </a:rPr>
                        <a:t>with</a:t>
                      </a:r>
                      <a:r>
                        <a:rPr lang="en" sz="900">
                          <a:solidFill>
                            <a:schemeClr val="dk1"/>
                          </a:solidFill>
                          <a:latin typeface="Consolas"/>
                          <a:ea typeface="Consolas"/>
                          <a:cs typeface="Consolas"/>
                          <a:sym typeface="Consolas"/>
                        </a:rPr>
                        <a:t> open</a:t>
                      </a:r>
                      <a:r>
                        <a:rPr lang="en" sz="900">
                          <a:solidFill>
                            <a:srgbClr val="616161"/>
                          </a:solidFill>
                          <a:latin typeface="Consolas"/>
                          <a:ea typeface="Consolas"/>
                          <a:cs typeface="Consolas"/>
                          <a:sym typeface="Consolas"/>
                        </a:rPr>
                        <a:t>(</a:t>
                      </a:r>
                      <a:r>
                        <a:rPr lang="en" sz="900">
                          <a:solidFill>
                            <a:srgbClr val="0F9D58"/>
                          </a:solidFill>
                          <a:latin typeface="Consolas"/>
                          <a:ea typeface="Consolas"/>
                          <a:cs typeface="Consolas"/>
                          <a:sym typeface="Consolas"/>
                        </a:rPr>
                        <a:t>'produce-model.json'</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a:t>
                      </a:r>
                      <a:r>
                        <a:rPr lang="en" sz="900">
                          <a:solidFill>
                            <a:srgbClr val="0F9D58"/>
                          </a:solidFill>
                          <a:latin typeface="Consolas"/>
                          <a:ea typeface="Consolas"/>
                          <a:cs typeface="Consolas"/>
                          <a:sym typeface="Consolas"/>
                        </a:rPr>
                        <a:t>'r'</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a:t>
                      </a:r>
                      <a:r>
                        <a:rPr lang="en" sz="900">
                          <a:solidFill>
                            <a:srgbClr val="9C27B0"/>
                          </a:solidFill>
                          <a:latin typeface="Consolas"/>
                          <a:ea typeface="Consolas"/>
                          <a:cs typeface="Consolas"/>
                          <a:sym typeface="Consolas"/>
                        </a:rPr>
                        <a:t>as</a:t>
                      </a:r>
                      <a:r>
                        <a:rPr lang="en" sz="900">
                          <a:solidFill>
                            <a:schemeClr val="dk1"/>
                          </a:solidFill>
                          <a:latin typeface="Consolas"/>
                          <a:ea typeface="Consolas"/>
                          <a:cs typeface="Consolas"/>
                          <a:sym typeface="Consolas"/>
                        </a:rPr>
                        <a:t> f</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900">
                          <a:solidFill>
                            <a:schemeClr val="dk1"/>
                          </a:solidFill>
                          <a:latin typeface="Consolas"/>
                          <a:ea typeface="Consolas"/>
                          <a:cs typeface="Consolas"/>
                          <a:sym typeface="Consolas"/>
                        </a:rPr>
                        <a:t>        base_model </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f</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read</a:t>
                      </a:r>
                      <a:r>
                        <a:rPr lang="en" sz="900">
                          <a:solidFill>
                            <a:srgbClr val="616161"/>
                          </a:solidFill>
                          <a:latin typeface="Consolas"/>
                          <a:ea typeface="Consolas"/>
                          <a:cs typeface="Consolas"/>
                          <a:sym typeface="Consolas"/>
                        </a:rPr>
                        <a:t>()</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900">
                          <a:solidFill>
                            <a:srgbClr val="455A64"/>
                          </a:solidFill>
                          <a:latin typeface="Consolas"/>
                          <a:ea typeface="Consolas"/>
                          <a:cs typeface="Consolas"/>
                          <a:sym typeface="Consolas"/>
                        </a:rPr>
                        <a:t># Reuse the base model and trained weights</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900">
                          <a:solidFill>
                            <a:schemeClr val="dk1"/>
                          </a:solidFill>
                          <a:latin typeface="Consolas"/>
                          <a:ea typeface="Consolas"/>
                          <a:cs typeface="Consolas"/>
                          <a:sym typeface="Consolas"/>
                        </a:rPr>
                        <a:t>model </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model_from_json</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base_model</a:t>
                      </a:r>
                      <a:r>
                        <a:rPr lang="en" sz="900">
                          <a:solidFill>
                            <a:srgbClr val="616161"/>
                          </a:solidFill>
                          <a:latin typeface="Consolas"/>
                          <a:ea typeface="Consolas"/>
                          <a:cs typeface="Consolas"/>
                          <a:sym typeface="Consolas"/>
                        </a:rPr>
                        <a:t>)</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900">
                          <a:solidFill>
                            <a:schemeClr val="dk1"/>
                          </a:solidFill>
                          <a:latin typeface="Consolas"/>
                          <a:ea typeface="Consolas"/>
                          <a:cs typeface="Consolas"/>
                          <a:sym typeface="Consolas"/>
                        </a:rPr>
                        <a:t>model</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load_weights</a:t>
                      </a:r>
                      <a:r>
                        <a:rPr lang="en" sz="900">
                          <a:solidFill>
                            <a:srgbClr val="616161"/>
                          </a:solidFill>
                          <a:latin typeface="Consolas"/>
                          <a:ea typeface="Consolas"/>
                          <a:cs typeface="Consolas"/>
                          <a:sym typeface="Consolas"/>
                        </a:rPr>
                        <a:t>(</a:t>
                      </a:r>
                      <a:r>
                        <a:rPr lang="en" sz="900">
                          <a:solidFill>
                            <a:srgbClr val="0F9D58"/>
                          </a:solidFill>
                          <a:latin typeface="Consolas"/>
                          <a:ea typeface="Consolas"/>
                          <a:cs typeface="Consolas"/>
                          <a:sym typeface="Consolas"/>
                        </a:rPr>
                        <a:t>'produce-weights.h5'</a:t>
                      </a:r>
                      <a:r>
                        <a:rPr lang="en" sz="900">
                          <a:solidFill>
                            <a:srgbClr val="616161"/>
                          </a:solidFill>
                          <a:latin typeface="Consolas"/>
                          <a:ea typeface="Consolas"/>
                          <a:cs typeface="Consolas"/>
                          <a:sym typeface="Consolas"/>
                        </a:rPr>
                        <a:t>)</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900">
                          <a:solidFill>
                            <a:srgbClr val="455A64"/>
                          </a:solidFill>
                          <a:latin typeface="Consolas"/>
                          <a:ea typeface="Consolas"/>
                          <a:cs typeface="Consolas"/>
                          <a:sym typeface="Consolas"/>
                        </a:rPr>
                        <a:t># Add classifier</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900">
                          <a:solidFill>
                            <a:schemeClr val="dk1"/>
                          </a:solidFill>
                          <a:latin typeface="Consolas"/>
                          <a:ea typeface="Consolas"/>
                          <a:cs typeface="Consolas"/>
                          <a:sym typeface="Consolas"/>
                        </a:rPr>
                        <a:t>output </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a:t>
                      </a:r>
                      <a:r>
                        <a:rPr lang="en" sz="900">
                          <a:solidFill>
                            <a:srgbClr val="3367D6"/>
                          </a:solidFill>
                          <a:latin typeface="Consolas"/>
                          <a:ea typeface="Consolas"/>
                          <a:cs typeface="Consolas"/>
                          <a:sym typeface="Consolas"/>
                        </a:rPr>
                        <a:t>Flatten</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name</a:t>
                      </a:r>
                      <a:r>
                        <a:rPr lang="en" sz="900">
                          <a:solidFill>
                            <a:srgbClr val="616161"/>
                          </a:solidFill>
                          <a:latin typeface="Consolas"/>
                          <a:ea typeface="Consolas"/>
                          <a:cs typeface="Consolas"/>
                          <a:sym typeface="Consolas"/>
                        </a:rPr>
                        <a:t>=</a:t>
                      </a:r>
                      <a:r>
                        <a:rPr lang="en" sz="900">
                          <a:solidFill>
                            <a:srgbClr val="0F9D58"/>
                          </a:solidFill>
                          <a:latin typeface="Consolas"/>
                          <a:ea typeface="Consolas"/>
                          <a:cs typeface="Consolas"/>
                          <a:sym typeface="Consolas"/>
                        </a:rPr>
                        <a:t>'bottleneck'</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model</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output</a:t>
                      </a:r>
                      <a:r>
                        <a:rPr lang="en" sz="900">
                          <a:solidFill>
                            <a:srgbClr val="616161"/>
                          </a:solidFill>
                          <a:latin typeface="Consolas"/>
                          <a:ea typeface="Consolas"/>
                          <a:cs typeface="Consolas"/>
                          <a:sym typeface="Consolas"/>
                        </a:rPr>
                        <a:t>)</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900">
                          <a:solidFill>
                            <a:schemeClr val="dk1"/>
                          </a:solidFill>
                          <a:latin typeface="Consolas"/>
                          <a:ea typeface="Consolas"/>
                          <a:cs typeface="Consolas"/>
                          <a:sym typeface="Consolas"/>
                        </a:rPr>
                        <a:t>output </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a:t>
                      </a:r>
                      <a:r>
                        <a:rPr lang="en" sz="900">
                          <a:solidFill>
                            <a:srgbClr val="3367D6"/>
                          </a:solidFill>
                          <a:latin typeface="Consolas"/>
                          <a:ea typeface="Consolas"/>
                          <a:cs typeface="Consolas"/>
                          <a:sym typeface="Consolas"/>
                        </a:rPr>
                        <a:t>Dense</a:t>
                      </a:r>
                      <a:r>
                        <a:rPr lang="en" sz="900">
                          <a:solidFill>
                            <a:srgbClr val="616161"/>
                          </a:solidFill>
                          <a:latin typeface="Consolas"/>
                          <a:ea typeface="Consolas"/>
                          <a:cs typeface="Consolas"/>
                          <a:sym typeface="Consolas"/>
                        </a:rPr>
                        <a:t>(</a:t>
                      </a:r>
                      <a:r>
                        <a:rPr lang="en" sz="900">
                          <a:solidFill>
                            <a:srgbClr val="C53929"/>
                          </a:solidFill>
                          <a:latin typeface="Consolas"/>
                          <a:ea typeface="Consolas"/>
                          <a:cs typeface="Consolas"/>
                          <a:sym typeface="Consolas"/>
                        </a:rPr>
                        <a:t>20</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activation</a:t>
                      </a:r>
                      <a:r>
                        <a:rPr lang="en" sz="900">
                          <a:solidFill>
                            <a:srgbClr val="616161"/>
                          </a:solidFill>
                          <a:latin typeface="Consolas"/>
                          <a:ea typeface="Consolas"/>
                          <a:cs typeface="Consolas"/>
                          <a:sym typeface="Consolas"/>
                        </a:rPr>
                        <a:t>=</a:t>
                      </a:r>
                      <a:r>
                        <a:rPr lang="en" sz="900">
                          <a:solidFill>
                            <a:srgbClr val="0F9D58"/>
                          </a:solidFill>
                          <a:latin typeface="Consolas"/>
                          <a:ea typeface="Consolas"/>
                          <a:cs typeface="Consolas"/>
                          <a:sym typeface="Consolas"/>
                        </a:rPr>
                        <a:t>'softmax'</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output</a:t>
                      </a:r>
                      <a:r>
                        <a:rPr lang="en" sz="900">
                          <a:solidFill>
                            <a:srgbClr val="616161"/>
                          </a:solidFill>
                          <a:latin typeface="Consolas"/>
                          <a:ea typeface="Consolas"/>
                          <a:cs typeface="Consolas"/>
                          <a:sym typeface="Consolas"/>
                        </a:rPr>
                        <a:t>)</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900">
                          <a:solidFill>
                            <a:srgbClr val="455A64"/>
                          </a:solidFill>
                          <a:latin typeface="Consolas"/>
                          <a:ea typeface="Consolas"/>
                          <a:cs typeface="Consolas"/>
                          <a:sym typeface="Consolas"/>
                        </a:rPr>
                        <a:t># Compile the model</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900">
                          <a:solidFill>
                            <a:schemeClr val="dk1"/>
                          </a:solidFill>
                          <a:latin typeface="Consolas"/>
                          <a:ea typeface="Consolas"/>
                          <a:cs typeface="Consolas"/>
                          <a:sym typeface="Consolas"/>
                        </a:rPr>
                        <a:t>model </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a:t>
                      </a:r>
                      <a:r>
                        <a:rPr lang="en" sz="900">
                          <a:solidFill>
                            <a:srgbClr val="3367D6"/>
                          </a:solidFill>
                          <a:latin typeface="Consolas"/>
                          <a:ea typeface="Consolas"/>
                          <a:cs typeface="Consolas"/>
                          <a:sym typeface="Consolas"/>
                        </a:rPr>
                        <a:t>Model</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model</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input</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output</a:t>
                      </a:r>
                      <a:r>
                        <a:rPr lang="en" sz="900">
                          <a:solidFill>
                            <a:srgbClr val="616161"/>
                          </a:solidFill>
                          <a:latin typeface="Consolas"/>
                          <a:ea typeface="Consolas"/>
                          <a:cs typeface="Consolas"/>
                          <a:sym typeface="Consolas"/>
                        </a:rPr>
                        <a:t>)</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900">
                          <a:solidFill>
                            <a:schemeClr val="dk1"/>
                          </a:solidFill>
                          <a:latin typeface="Consolas"/>
                          <a:ea typeface="Consolas"/>
                          <a:cs typeface="Consolas"/>
                          <a:sym typeface="Consolas"/>
                        </a:rPr>
                        <a:t>model</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compile</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loss</a:t>
                      </a:r>
                      <a:r>
                        <a:rPr lang="en" sz="900">
                          <a:solidFill>
                            <a:srgbClr val="616161"/>
                          </a:solidFill>
                          <a:latin typeface="Consolas"/>
                          <a:ea typeface="Consolas"/>
                          <a:cs typeface="Consolas"/>
                          <a:sym typeface="Consolas"/>
                        </a:rPr>
                        <a:t>=</a:t>
                      </a:r>
                      <a:r>
                        <a:rPr lang="en" sz="900">
                          <a:solidFill>
                            <a:srgbClr val="0F9D58"/>
                          </a:solidFill>
                          <a:latin typeface="Consolas"/>
                          <a:ea typeface="Consolas"/>
                          <a:cs typeface="Consolas"/>
                          <a:sym typeface="Consolas"/>
                        </a:rPr>
                        <a:t>'categorical_crossentropy'</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optimizer</a:t>
                      </a:r>
                      <a:r>
                        <a:rPr lang="en" sz="900">
                          <a:solidFill>
                            <a:srgbClr val="616161"/>
                          </a:solidFill>
                          <a:latin typeface="Consolas"/>
                          <a:ea typeface="Consolas"/>
                          <a:cs typeface="Consolas"/>
                          <a:sym typeface="Consolas"/>
                        </a:rPr>
                        <a:t>=</a:t>
                      </a:r>
                      <a:r>
                        <a:rPr lang="en" sz="900">
                          <a:solidFill>
                            <a:srgbClr val="0F9D58"/>
                          </a:solidFill>
                          <a:latin typeface="Consolas"/>
                          <a:ea typeface="Consolas"/>
                          <a:cs typeface="Consolas"/>
                          <a:sym typeface="Consolas"/>
                        </a:rPr>
                        <a:t>'adam'</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metrics</a:t>
                      </a:r>
                      <a:r>
                        <a:rPr lang="en" sz="900">
                          <a:solidFill>
                            <a:srgbClr val="616161"/>
                          </a:solidFill>
                          <a:latin typeface="Consolas"/>
                          <a:ea typeface="Consolas"/>
                          <a:cs typeface="Consolas"/>
                          <a:sym typeface="Consolas"/>
                        </a:rPr>
                        <a:t>=[</a:t>
                      </a:r>
                      <a:r>
                        <a:rPr lang="en" sz="900">
                          <a:solidFill>
                            <a:srgbClr val="0F9D58"/>
                          </a:solidFill>
                          <a:latin typeface="Consolas"/>
                          <a:ea typeface="Consolas"/>
                          <a:cs typeface="Consolas"/>
                          <a:sym typeface="Consolas"/>
                        </a:rPr>
                        <a:t>'accuracy'</a:t>
                      </a:r>
                      <a:r>
                        <a:rPr lang="en" sz="900">
                          <a:solidFill>
                            <a:srgbClr val="616161"/>
                          </a:solidFill>
                          <a:latin typeface="Consolas"/>
                          <a:ea typeface="Consolas"/>
                          <a:cs typeface="Consolas"/>
                          <a:sym typeface="Consolas"/>
                        </a:rPr>
                        <a:t>])</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900">
                          <a:solidFill>
                            <a:schemeClr val="dk1"/>
                          </a:solidFill>
                          <a:latin typeface="Consolas"/>
                          <a:ea typeface="Consolas"/>
                          <a:cs typeface="Consolas"/>
                          <a:sym typeface="Consolas"/>
                        </a:rPr>
                        <a:t>    </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900">
                          <a:solidFill>
                            <a:srgbClr val="455A64"/>
                          </a:solidFill>
                          <a:latin typeface="Consolas"/>
                          <a:ea typeface="Consolas"/>
                          <a:cs typeface="Consolas"/>
                          <a:sym typeface="Consolas"/>
                        </a:rPr>
                        <a:t># train the new model for a new dataset</a:t>
                      </a:r>
                      <a:endParaRPr sz="900">
                        <a:solidFill>
                          <a:srgbClr val="455A64"/>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3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84" name="Shape 2684"/>
        <p:cNvGrpSpPr/>
        <p:nvPr/>
      </p:nvGrpSpPr>
      <p:grpSpPr>
        <a:xfrm>
          <a:off x="0" y="0"/>
          <a:ext cx="0" cy="0"/>
          <a:chOff x="0" y="0"/>
          <a:chExt cx="0" cy="0"/>
        </a:xfrm>
      </p:grpSpPr>
      <p:sp>
        <p:nvSpPr>
          <p:cNvPr id="2685" name="Google Shape;2685;p349"/>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Transfer Learning - Domain Initialization</a:t>
            </a:r>
            <a:endParaRPr>
              <a:solidFill>
                <a:srgbClr val="38761D"/>
              </a:solidFill>
            </a:endParaRPr>
          </a:p>
        </p:txBody>
      </p:sp>
      <p:pic>
        <p:nvPicPr>
          <p:cNvPr id="2686" name="Google Shape;2686;p349"/>
          <p:cNvPicPr preferRelativeResize="0"/>
          <p:nvPr/>
        </p:nvPicPr>
        <p:blipFill>
          <a:blip r:embed="rId3">
            <a:alphaModFix/>
          </a:blip>
          <a:stretch>
            <a:fillRect/>
          </a:stretch>
        </p:blipFill>
        <p:spPr>
          <a:xfrm>
            <a:off x="0" y="0"/>
            <a:ext cx="1466275" cy="730575"/>
          </a:xfrm>
          <a:prstGeom prst="rect">
            <a:avLst/>
          </a:prstGeom>
          <a:noFill/>
          <a:ln>
            <a:noFill/>
          </a:ln>
        </p:spPr>
      </p:pic>
      <p:sp>
        <p:nvSpPr>
          <p:cNvPr id="2687" name="Google Shape;2687;p349"/>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Domain Transfer Weight Initialization</a:t>
            </a:r>
            <a:endParaRPr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Another form of transfer learning, is</a:t>
            </a:r>
            <a:r>
              <a:rPr b="1" lang="en" sz="1200">
                <a:solidFill>
                  <a:schemeClr val="dk1"/>
                </a:solidFill>
              </a:rPr>
              <a:t> </a:t>
            </a:r>
            <a:r>
              <a:rPr b="1" lang="en" sz="1200">
                <a:solidFill>
                  <a:srgbClr val="0000FF"/>
                </a:solidFill>
              </a:rPr>
              <a:t>transfer of domain specific weights to use as weight initialization in a model one will otherwise fully retrain</a:t>
            </a:r>
            <a:r>
              <a:rPr lang="en" sz="1200">
                <a:solidFill>
                  <a:schemeClr val="dk1"/>
                </a:solidFill>
              </a:rPr>
              <a:t>. In this case, one is trying to improve on using an initializer based on a random weight distribution algorithm (e.g., Xavier for tanh and He-Normal for ReLU activation functions).</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Transferring of domain specific weights is a</a:t>
            </a:r>
            <a:r>
              <a:rPr b="1" lang="en" sz="1200">
                <a:solidFill>
                  <a:srgbClr val="0000FF"/>
                </a:solidFill>
              </a:rPr>
              <a:t> one-shot weight initialization approach</a:t>
            </a:r>
            <a:r>
              <a:rPr lang="en" sz="1200">
                <a:solidFill>
                  <a:schemeClr val="dk1"/>
                </a:solidFill>
              </a:rPr>
              <a:t>. The presumption is to generate a set of weight initialization that is generalized enough that the training of the model will lead to the best local (or global) optima. What one wants to accomplish is to do some initial training of a model, that the weights learned during the initial session will have the characteristics of:</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100">
              <a:solidFill>
                <a:schemeClr val="dk1"/>
              </a:solidFill>
            </a:endParaRPr>
          </a:p>
          <a:p>
            <a:pPr indent="-317500" lvl="0" marL="457200" rtl="0" algn="l">
              <a:lnSpc>
                <a:spcPct val="115000"/>
              </a:lnSpc>
              <a:spcBef>
                <a:spcPts val="0"/>
              </a:spcBef>
              <a:spcAft>
                <a:spcPts val="0"/>
              </a:spcAft>
              <a:buClr>
                <a:srgbClr val="38761D"/>
              </a:buClr>
              <a:buSzPts val="1400"/>
              <a:buChar char="●"/>
            </a:pPr>
            <a:r>
              <a:rPr b="1" lang="en">
                <a:solidFill>
                  <a:srgbClr val="38761D"/>
                </a:solidFill>
              </a:rPr>
              <a:t>Will point in the general right direction for convergence, and</a:t>
            </a:r>
            <a:endParaRPr b="1">
              <a:solidFill>
                <a:srgbClr val="38761D"/>
              </a:solidFill>
            </a:endParaRPr>
          </a:p>
          <a:p>
            <a:pPr indent="-317500" lvl="0" marL="457200" rtl="0" algn="l">
              <a:lnSpc>
                <a:spcPct val="115000"/>
              </a:lnSpc>
              <a:spcBef>
                <a:spcPts val="0"/>
              </a:spcBef>
              <a:spcAft>
                <a:spcPts val="0"/>
              </a:spcAft>
              <a:buClr>
                <a:srgbClr val="38761D"/>
              </a:buClr>
              <a:buSzPts val="1400"/>
              <a:buChar char="●"/>
            </a:pPr>
            <a:r>
              <a:rPr b="1" lang="en">
                <a:solidFill>
                  <a:srgbClr val="38761D"/>
                </a:solidFill>
              </a:rPr>
              <a:t>Be over generalized to prevent diving into an arbitrary local optima.</a:t>
            </a:r>
            <a:endParaRPr b="1">
              <a:solidFill>
                <a:srgbClr val="38761D"/>
              </a:solidFill>
            </a:endParaRPr>
          </a:p>
          <a:p>
            <a:pPr indent="-317500" lvl="0" marL="457200" rtl="0" algn="l">
              <a:lnSpc>
                <a:spcPct val="115000"/>
              </a:lnSpc>
              <a:spcBef>
                <a:spcPts val="0"/>
              </a:spcBef>
              <a:spcAft>
                <a:spcPts val="0"/>
              </a:spcAft>
              <a:buClr>
                <a:srgbClr val="38761D"/>
              </a:buClr>
              <a:buSzPts val="1400"/>
              <a:buChar char="●"/>
            </a:pPr>
            <a:r>
              <a:rPr b="1" lang="en">
                <a:solidFill>
                  <a:srgbClr val="38761D"/>
                </a:solidFill>
              </a:rPr>
              <a:t>Such that these weights can be used as the initialization weights for a single (one-shot) training session which will converge on the best local optima.</a:t>
            </a:r>
            <a:endParaRPr b="1">
              <a:solidFill>
                <a:srgbClr val="38761D"/>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3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91" name="Shape 2691"/>
        <p:cNvGrpSpPr/>
        <p:nvPr/>
      </p:nvGrpSpPr>
      <p:grpSpPr>
        <a:xfrm>
          <a:off x="0" y="0"/>
          <a:ext cx="0" cy="0"/>
          <a:chOff x="0" y="0"/>
          <a:chExt cx="0" cy="0"/>
        </a:xfrm>
      </p:grpSpPr>
      <p:pic>
        <p:nvPicPr>
          <p:cNvPr id="2692" name="Google Shape;2692;p350"/>
          <p:cNvPicPr preferRelativeResize="0"/>
          <p:nvPr/>
        </p:nvPicPr>
        <p:blipFill>
          <a:blip r:embed="rId3">
            <a:alphaModFix/>
          </a:blip>
          <a:stretch>
            <a:fillRect/>
          </a:stretch>
        </p:blipFill>
        <p:spPr>
          <a:xfrm>
            <a:off x="0" y="0"/>
            <a:ext cx="1466275" cy="730575"/>
          </a:xfrm>
          <a:prstGeom prst="rect">
            <a:avLst/>
          </a:prstGeom>
          <a:noFill/>
          <a:ln>
            <a:noFill/>
          </a:ln>
        </p:spPr>
      </p:pic>
      <p:sp>
        <p:nvSpPr>
          <p:cNvPr id="2693" name="Google Shape;2693;p350"/>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Transfer Learning - Domain Initialization</a:t>
            </a:r>
            <a:endParaRPr>
              <a:solidFill>
                <a:srgbClr val="38761D"/>
              </a:solidFill>
            </a:endParaRPr>
          </a:p>
        </p:txBody>
      </p:sp>
      <p:sp>
        <p:nvSpPr>
          <p:cNvPr id="2694" name="Google Shape;2694;p350"/>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Domain Transfer Weight Initialization - Code Example Part 1</a:t>
            </a:r>
            <a:endParaRPr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The steps for this form of weight initialization are:</a:t>
            </a:r>
            <a:endParaRPr sz="1200">
              <a:solidFill>
                <a:schemeClr val="dk1"/>
              </a:solidFill>
            </a:endParaRPr>
          </a:p>
          <a:p>
            <a:pPr indent="-304800" lvl="0" marL="457200" rtl="0" algn="l">
              <a:lnSpc>
                <a:spcPct val="115000"/>
              </a:lnSpc>
              <a:spcBef>
                <a:spcPts val="0"/>
              </a:spcBef>
              <a:spcAft>
                <a:spcPts val="0"/>
              </a:spcAft>
              <a:buClr>
                <a:schemeClr val="dk1"/>
              </a:buClr>
              <a:buSzPts val="1200"/>
              <a:buAutoNum type="arabicPeriod"/>
            </a:pPr>
            <a:r>
              <a:rPr lang="en" sz="1200">
                <a:solidFill>
                  <a:schemeClr val="dk1"/>
                </a:solidFill>
              </a:rPr>
              <a:t>Instantiate a model, with a random weight distribution (Xavier, He-Normal, etc).</a:t>
            </a:r>
            <a:endParaRPr sz="1200">
              <a:solidFill>
                <a:schemeClr val="dk1"/>
              </a:solidFill>
            </a:endParaRPr>
          </a:p>
          <a:p>
            <a:pPr indent="-304800" lvl="0" marL="457200" rtl="0" algn="l">
              <a:lnSpc>
                <a:spcPct val="115000"/>
              </a:lnSpc>
              <a:spcBef>
                <a:spcPts val="0"/>
              </a:spcBef>
              <a:spcAft>
                <a:spcPts val="0"/>
              </a:spcAft>
              <a:buClr>
                <a:schemeClr val="dk1"/>
              </a:buClr>
              <a:buSzPts val="1200"/>
              <a:buAutoNum type="arabicPeriod"/>
            </a:pPr>
            <a:r>
              <a:rPr lang="en" sz="1200">
                <a:solidFill>
                  <a:schemeClr val="dk1"/>
                </a:solidFill>
              </a:rPr>
              <a:t>Use high level of dropout and/or regularization to prevent fitting to the data.</a:t>
            </a:r>
            <a:endParaRPr sz="1200">
              <a:solidFill>
                <a:schemeClr val="dk1"/>
              </a:solidFill>
            </a:endParaRPr>
          </a:p>
          <a:p>
            <a:pPr indent="-304800" lvl="0" marL="457200" rtl="0" algn="l">
              <a:lnSpc>
                <a:spcPct val="115000"/>
              </a:lnSpc>
              <a:spcBef>
                <a:spcPts val="0"/>
              </a:spcBef>
              <a:spcAft>
                <a:spcPts val="0"/>
              </a:spcAft>
              <a:buClr>
                <a:schemeClr val="dk1"/>
              </a:buClr>
              <a:buSzPts val="1200"/>
              <a:buAutoNum type="arabicPeriod"/>
            </a:pPr>
            <a:r>
              <a:rPr lang="en" sz="1200">
                <a:solidFill>
                  <a:schemeClr val="dk1"/>
                </a:solidFill>
              </a:rPr>
              <a:t>Run a few epochs.</a:t>
            </a:r>
            <a:endParaRPr sz="1200">
              <a:solidFill>
                <a:schemeClr val="dk1"/>
              </a:solidFill>
            </a:endParaRPr>
          </a:p>
          <a:p>
            <a:pPr indent="-304800" lvl="0" marL="457200" rtl="0" algn="l">
              <a:lnSpc>
                <a:spcPct val="115000"/>
              </a:lnSpc>
              <a:spcBef>
                <a:spcPts val="0"/>
              </a:spcBef>
              <a:spcAft>
                <a:spcPts val="0"/>
              </a:spcAft>
              <a:buClr>
                <a:schemeClr val="dk1"/>
              </a:buClr>
              <a:buSzPts val="1200"/>
              <a:buAutoNum type="arabicPeriod"/>
            </a:pPr>
            <a:r>
              <a:rPr lang="en" sz="1200">
                <a:solidFill>
                  <a:schemeClr val="dk1"/>
                </a:solidFill>
              </a:rPr>
              <a:t>Save the weights.</a:t>
            </a:r>
            <a:endParaRPr sz="1200">
              <a:solidFill>
                <a:schemeClr val="dk1"/>
              </a:solidFill>
            </a:endParaRPr>
          </a:p>
          <a:p>
            <a:pPr indent="-304800" lvl="0" marL="457200" rtl="0" algn="l">
              <a:lnSpc>
                <a:spcPct val="115000"/>
              </a:lnSpc>
              <a:spcBef>
                <a:spcPts val="0"/>
              </a:spcBef>
              <a:spcAft>
                <a:spcPts val="0"/>
              </a:spcAft>
              <a:buClr>
                <a:schemeClr val="dk1"/>
              </a:buClr>
              <a:buSzPts val="1200"/>
              <a:buAutoNum type="arabicPeriod"/>
            </a:pPr>
            <a:r>
              <a:rPr lang="en" sz="1200">
                <a:solidFill>
                  <a:schemeClr val="dk1"/>
                </a:solidFill>
              </a:rPr>
              <a:t>Start a full training session using the saved weights.</a:t>
            </a:r>
            <a:endParaRPr sz="12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2695" name="Google Shape;2695;p350"/>
          <p:cNvGraphicFramePr/>
          <p:nvPr/>
        </p:nvGraphicFramePr>
        <p:xfrm>
          <a:off x="602475" y="2571738"/>
          <a:ext cx="3000000" cy="3000000"/>
        </p:xfrm>
        <a:graphic>
          <a:graphicData uri="http://schemas.openxmlformats.org/drawingml/2006/table">
            <a:tbl>
              <a:tblPr>
                <a:noFill/>
                <a:tableStyleId>{B919AB72-B1D8-40D2-A9E9-02AD8994AEB8}</a:tableStyleId>
              </a:tblPr>
              <a:tblGrid>
                <a:gridCol w="7862400"/>
              </a:tblGrid>
              <a:tr h="1631725">
                <a:tc>
                  <a:txBody>
                    <a:bodyPr>
                      <a:noAutofit/>
                    </a:bodyPr>
                    <a:lstStyle/>
                    <a:p>
                      <a:pPr indent="0" lvl="0" marL="0" rtl="0" algn="l">
                        <a:lnSpc>
                          <a:spcPct val="115000"/>
                        </a:lnSpc>
                        <a:spcBef>
                          <a:spcPts val="0"/>
                        </a:spcBef>
                        <a:spcAft>
                          <a:spcPts val="0"/>
                        </a:spcAft>
                        <a:buClr>
                          <a:schemeClr val="dk1"/>
                        </a:buClr>
                        <a:buSzPts val="1100"/>
                        <a:buFont typeface="Arial"/>
                        <a:buNone/>
                      </a:pPr>
                      <a:r>
                        <a:rPr lang="en" sz="900">
                          <a:solidFill>
                            <a:srgbClr val="455A64"/>
                          </a:solidFill>
                          <a:latin typeface="Consolas"/>
                          <a:ea typeface="Consolas"/>
                          <a:cs typeface="Consolas"/>
                          <a:sym typeface="Consolas"/>
                        </a:rPr>
                        <a:t># Instantiate base model with default weight initialization (i.e., He-Normal)</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900">
                          <a:solidFill>
                            <a:schemeClr val="dk1"/>
                          </a:solidFill>
                          <a:latin typeface="Consolas"/>
                          <a:ea typeface="Consolas"/>
                          <a:cs typeface="Consolas"/>
                          <a:sym typeface="Consolas"/>
                        </a:rPr>
                        <a:t>model </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a:t>
                      </a:r>
                      <a:r>
                        <a:rPr lang="en" sz="900">
                          <a:solidFill>
                            <a:srgbClr val="3367D6"/>
                          </a:solidFill>
                          <a:latin typeface="Consolas"/>
                          <a:ea typeface="Consolas"/>
                          <a:cs typeface="Consolas"/>
                          <a:sym typeface="Consolas"/>
                        </a:rPr>
                        <a:t>ResNet50</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include_top</a:t>
                      </a:r>
                      <a:r>
                        <a:rPr lang="en" sz="900">
                          <a:solidFill>
                            <a:srgbClr val="616161"/>
                          </a:solidFill>
                          <a:latin typeface="Consolas"/>
                          <a:ea typeface="Consolas"/>
                          <a:cs typeface="Consolas"/>
                          <a:sym typeface="Consolas"/>
                        </a:rPr>
                        <a:t>=</a:t>
                      </a:r>
                      <a:r>
                        <a:rPr lang="en" sz="900">
                          <a:solidFill>
                            <a:srgbClr val="9C27B0"/>
                          </a:solidFill>
                          <a:latin typeface="Consolas"/>
                          <a:ea typeface="Consolas"/>
                          <a:cs typeface="Consolas"/>
                          <a:sym typeface="Consolas"/>
                        </a:rPr>
                        <a:t>False</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pooling</a:t>
                      </a:r>
                      <a:r>
                        <a:rPr lang="en" sz="900">
                          <a:solidFill>
                            <a:srgbClr val="616161"/>
                          </a:solidFill>
                          <a:latin typeface="Consolas"/>
                          <a:ea typeface="Consolas"/>
                          <a:cs typeface="Consolas"/>
                          <a:sym typeface="Consolas"/>
                        </a:rPr>
                        <a:t>=</a:t>
                      </a:r>
                      <a:r>
                        <a:rPr lang="en" sz="900">
                          <a:solidFill>
                            <a:srgbClr val="9C27B0"/>
                          </a:solidFill>
                          <a:latin typeface="Consolas"/>
                          <a:ea typeface="Consolas"/>
                          <a:cs typeface="Consolas"/>
                          <a:sym typeface="Consolas"/>
                        </a:rPr>
                        <a:t>None</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input_shape</a:t>
                      </a:r>
                      <a:r>
                        <a:rPr lang="en" sz="900">
                          <a:solidFill>
                            <a:srgbClr val="616161"/>
                          </a:solidFill>
                          <a:latin typeface="Consolas"/>
                          <a:ea typeface="Consolas"/>
                          <a:cs typeface="Consolas"/>
                          <a:sym typeface="Consolas"/>
                        </a:rPr>
                        <a:t>=(</a:t>
                      </a:r>
                      <a:r>
                        <a:rPr lang="en" sz="900">
                          <a:solidFill>
                            <a:srgbClr val="C53929"/>
                          </a:solidFill>
                          <a:latin typeface="Consolas"/>
                          <a:ea typeface="Consolas"/>
                          <a:cs typeface="Consolas"/>
                          <a:sym typeface="Consolas"/>
                        </a:rPr>
                        <a:t>100</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a:t>
                      </a:r>
                      <a:r>
                        <a:rPr lang="en" sz="900">
                          <a:solidFill>
                            <a:srgbClr val="C53929"/>
                          </a:solidFill>
                          <a:latin typeface="Consolas"/>
                          <a:ea typeface="Consolas"/>
                          <a:cs typeface="Consolas"/>
                          <a:sym typeface="Consolas"/>
                        </a:rPr>
                        <a:t>100</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a:t>
                      </a:r>
                      <a:r>
                        <a:rPr lang="en" sz="900">
                          <a:solidFill>
                            <a:srgbClr val="C53929"/>
                          </a:solidFill>
                          <a:latin typeface="Consolas"/>
                          <a:ea typeface="Consolas"/>
                          <a:cs typeface="Consolas"/>
                          <a:sym typeface="Consolas"/>
                        </a:rPr>
                        <a:t>3</a:t>
                      </a:r>
                      <a:r>
                        <a:rPr lang="en" sz="900">
                          <a:solidFill>
                            <a:srgbClr val="616161"/>
                          </a:solidFill>
                          <a:latin typeface="Consolas"/>
                          <a:ea typeface="Consolas"/>
                          <a:cs typeface="Consolas"/>
                          <a:sym typeface="Consolas"/>
                        </a:rPr>
                        <a:t>))</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900">
                          <a:solidFill>
                            <a:srgbClr val="455A64"/>
                          </a:solidFill>
                          <a:latin typeface="Consolas"/>
                          <a:ea typeface="Consolas"/>
                          <a:cs typeface="Consolas"/>
                          <a:sym typeface="Consolas"/>
                        </a:rPr>
                        <a:t># save the base model</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900">
                          <a:solidFill>
                            <a:schemeClr val="dk1"/>
                          </a:solidFill>
                          <a:latin typeface="Consolas"/>
                          <a:ea typeface="Consolas"/>
                          <a:cs typeface="Consolas"/>
                          <a:sym typeface="Consolas"/>
                        </a:rPr>
                        <a:t>base_model </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model</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to_json</a:t>
                      </a:r>
                      <a:r>
                        <a:rPr lang="en" sz="900">
                          <a:solidFill>
                            <a:srgbClr val="616161"/>
                          </a:solidFill>
                          <a:latin typeface="Consolas"/>
                          <a:ea typeface="Consolas"/>
                          <a:cs typeface="Consolas"/>
                          <a:sym typeface="Consolas"/>
                        </a:rPr>
                        <a:t>()</a:t>
                      </a:r>
                      <a:r>
                        <a:rPr lang="en" sz="900">
                          <a:solidFill>
                            <a:srgbClr val="455A64"/>
                          </a:solidFill>
                          <a:latin typeface="Consolas"/>
                          <a:ea typeface="Consolas"/>
                          <a:cs typeface="Consolas"/>
                          <a:sym typeface="Consolas"/>
                        </a:rPr>
                        <a:t># Write the JSON string to a file</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900">
                          <a:solidFill>
                            <a:srgbClr val="9C27B0"/>
                          </a:solidFill>
                          <a:latin typeface="Consolas"/>
                          <a:ea typeface="Consolas"/>
                          <a:cs typeface="Consolas"/>
                          <a:sym typeface="Consolas"/>
                        </a:rPr>
                        <a:t>with</a:t>
                      </a:r>
                      <a:r>
                        <a:rPr lang="en" sz="900">
                          <a:solidFill>
                            <a:schemeClr val="dk1"/>
                          </a:solidFill>
                          <a:latin typeface="Consolas"/>
                          <a:ea typeface="Consolas"/>
                          <a:cs typeface="Consolas"/>
                          <a:sym typeface="Consolas"/>
                        </a:rPr>
                        <a:t> open</a:t>
                      </a:r>
                      <a:r>
                        <a:rPr lang="en" sz="900">
                          <a:solidFill>
                            <a:srgbClr val="616161"/>
                          </a:solidFill>
                          <a:latin typeface="Consolas"/>
                          <a:ea typeface="Consolas"/>
                          <a:cs typeface="Consolas"/>
                          <a:sym typeface="Consolas"/>
                        </a:rPr>
                        <a:t>(</a:t>
                      </a:r>
                      <a:r>
                        <a:rPr lang="en" sz="900">
                          <a:solidFill>
                            <a:srgbClr val="0F9D58"/>
                          </a:solidFill>
                          <a:latin typeface="Consolas"/>
                          <a:ea typeface="Consolas"/>
                          <a:cs typeface="Consolas"/>
                          <a:sym typeface="Consolas"/>
                        </a:rPr>
                        <a:t>'model.json'</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a:t>
                      </a:r>
                      <a:r>
                        <a:rPr lang="en" sz="900">
                          <a:solidFill>
                            <a:srgbClr val="0F9D58"/>
                          </a:solidFill>
                          <a:latin typeface="Consolas"/>
                          <a:ea typeface="Consolas"/>
                          <a:cs typeface="Consolas"/>
                          <a:sym typeface="Consolas"/>
                        </a:rPr>
                        <a:t>'w'</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a:t>
                      </a:r>
                      <a:r>
                        <a:rPr lang="en" sz="900">
                          <a:solidFill>
                            <a:srgbClr val="9C27B0"/>
                          </a:solidFill>
                          <a:latin typeface="Consolas"/>
                          <a:ea typeface="Consolas"/>
                          <a:cs typeface="Consolas"/>
                          <a:sym typeface="Consolas"/>
                        </a:rPr>
                        <a:t>as</a:t>
                      </a:r>
                      <a:r>
                        <a:rPr lang="en" sz="900">
                          <a:solidFill>
                            <a:schemeClr val="dk1"/>
                          </a:solidFill>
                          <a:latin typeface="Consolas"/>
                          <a:ea typeface="Consolas"/>
                          <a:cs typeface="Consolas"/>
                          <a:sym typeface="Consolas"/>
                        </a:rPr>
                        <a:t> f</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900">
                          <a:solidFill>
                            <a:schemeClr val="dk1"/>
                          </a:solidFill>
                          <a:latin typeface="Consolas"/>
                          <a:ea typeface="Consolas"/>
                          <a:cs typeface="Consolas"/>
                          <a:sym typeface="Consolas"/>
                        </a:rPr>
                        <a:t>        f</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write</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base_model</a:t>
                      </a:r>
                      <a:r>
                        <a:rPr lang="en" sz="900">
                          <a:solidFill>
                            <a:srgbClr val="616161"/>
                          </a:solidFill>
                          <a:latin typeface="Consolas"/>
                          <a:ea typeface="Consolas"/>
                          <a:cs typeface="Consolas"/>
                          <a:sym typeface="Consolas"/>
                        </a:rPr>
                        <a:t>)</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900">
                          <a:solidFill>
                            <a:srgbClr val="455A64"/>
                          </a:solidFill>
                          <a:latin typeface="Consolas"/>
                          <a:ea typeface="Consolas"/>
                          <a:cs typeface="Consolas"/>
                          <a:sym typeface="Consolas"/>
                        </a:rPr>
                        <a:t># Add a dropout layer and classifier to the base ResNet Model</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900">
                          <a:solidFill>
                            <a:schemeClr val="dk1"/>
                          </a:solidFill>
                          <a:latin typeface="Consolas"/>
                          <a:ea typeface="Consolas"/>
                          <a:cs typeface="Consolas"/>
                          <a:sym typeface="Consolas"/>
                        </a:rPr>
                        <a:t>output </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layers</a:t>
                      </a:r>
                      <a:r>
                        <a:rPr lang="en" sz="900">
                          <a:solidFill>
                            <a:srgbClr val="616161"/>
                          </a:solidFill>
                          <a:latin typeface="Consolas"/>
                          <a:ea typeface="Consolas"/>
                          <a:cs typeface="Consolas"/>
                          <a:sym typeface="Consolas"/>
                        </a:rPr>
                        <a:t>.</a:t>
                      </a:r>
                      <a:r>
                        <a:rPr lang="en" sz="900">
                          <a:solidFill>
                            <a:srgbClr val="3367D6"/>
                          </a:solidFill>
                          <a:latin typeface="Consolas"/>
                          <a:ea typeface="Consolas"/>
                          <a:cs typeface="Consolas"/>
                          <a:sym typeface="Consolas"/>
                        </a:rPr>
                        <a:t>Dropout</a:t>
                      </a:r>
                      <a:r>
                        <a:rPr lang="en" sz="900">
                          <a:solidFill>
                            <a:srgbClr val="616161"/>
                          </a:solidFill>
                          <a:latin typeface="Consolas"/>
                          <a:ea typeface="Consolas"/>
                          <a:cs typeface="Consolas"/>
                          <a:sym typeface="Consolas"/>
                        </a:rPr>
                        <a:t>(</a:t>
                      </a:r>
                      <a:r>
                        <a:rPr lang="en" sz="900">
                          <a:solidFill>
                            <a:srgbClr val="C53929"/>
                          </a:solidFill>
                          <a:latin typeface="Consolas"/>
                          <a:ea typeface="Consolas"/>
                          <a:cs typeface="Consolas"/>
                          <a:sym typeface="Consolas"/>
                        </a:rPr>
                        <a:t>0.75</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model</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output</a:t>
                      </a:r>
                      <a:r>
                        <a:rPr lang="en" sz="900">
                          <a:solidFill>
                            <a:srgbClr val="616161"/>
                          </a:solidFill>
                          <a:latin typeface="Consolas"/>
                          <a:ea typeface="Consolas"/>
                          <a:cs typeface="Consolas"/>
                          <a:sym typeface="Consolas"/>
                        </a:rPr>
                        <a:t>)</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900">
                          <a:solidFill>
                            <a:schemeClr val="dk1"/>
                          </a:solidFill>
                          <a:latin typeface="Consolas"/>
                          <a:ea typeface="Consolas"/>
                          <a:cs typeface="Consolas"/>
                          <a:sym typeface="Consolas"/>
                        </a:rPr>
                        <a:t>output </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layers</a:t>
                      </a:r>
                      <a:r>
                        <a:rPr lang="en" sz="900">
                          <a:solidFill>
                            <a:srgbClr val="616161"/>
                          </a:solidFill>
                          <a:latin typeface="Consolas"/>
                          <a:ea typeface="Consolas"/>
                          <a:cs typeface="Consolas"/>
                          <a:sym typeface="Consolas"/>
                        </a:rPr>
                        <a:t>.</a:t>
                      </a:r>
                      <a:r>
                        <a:rPr lang="en" sz="900">
                          <a:solidFill>
                            <a:srgbClr val="3367D6"/>
                          </a:solidFill>
                          <a:latin typeface="Consolas"/>
                          <a:ea typeface="Consolas"/>
                          <a:cs typeface="Consolas"/>
                          <a:sym typeface="Consolas"/>
                        </a:rPr>
                        <a:t>Dense</a:t>
                      </a:r>
                      <a:r>
                        <a:rPr lang="en" sz="900">
                          <a:solidFill>
                            <a:srgbClr val="616161"/>
                          </a:solidFill>
                          <a:latin typeface="Consolas"/>
                          <a:ea typeface="Consolas"/>
                          <a:cs typeface="Consolas"/>
                          <a:sym typeface="Consolas"/>
                        </a:rPr>
                        <a:t>(</a:t>
                      </a:r>
                      <a:r>
                        <a:rPr lang="en" sz="900">
                          <a:solidFill>
                            <a:srgbClr val="C53929"/>
                          </a:solidFill>
                          <a:latin typeface="Consolas"/>
                          <a:ea typeface="Consolas"/>
                          <a:cs typeface="Consolas"/>
                          <a:sym typeface="Consolas"/>
                        </a:rPr>
                        <a:t>20</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activation</a:t>
                      </a:r>
                      <a:r>
                        <a:rPr lang="en" sz="900">
                          <a:solidFill>
                            <a:srgbClr val="616161"/>
                          </a:solidFill>
                          <a:latin typeface="Consolas"/>
                          <a:ea typeface="Consolas"/>
                          <a:cs typeface="Consolas"/>
                          <a:sym typeface="Consolas"/>
                        </a:rPr>
                        <a:t>=</a:t>
                      </a:r>
                      <a:r>
                        <a:rPr lang="en" sz="900">
                          <a:solidFill>
                            <a:srgbClr val="0F9D58"/>
                          </a:solidFill>
                          <a:latin typeface="Consolas"/>
                          <a:ea typeface="Consolas"/>
                          <a:cs typeface="Consolas"/>
                          <a:sym typeface="Consolas"/>
                        </a:rPr>
                        <a:t>'softmax'</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output</a:t>
                      </a:r>
                      <a:r>
                        <a:rPr lang="en" sz="900">
                          <a:solidFill>
                            <a:srgbClr val="616161"/>
                          </a:solidFill>
                          <a:latin typeface="Consolas"/>
                          <a:ea typeface="Consolas"/>
                          <a:cs typeface="Consolas"/>
                          <a:sym typeface="Consolas"/>
                        </a:rPr>
                        <a:t>)</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900">
                          <a:solidFill>
                            <a:schemeClr val="dk1"/>
                          </a:solidFill>
                          <a:latin typeface="Consolas"/>
                          <a:ea typeface="Consolas"/>
                          <a:cs typeface="Consolas"/>
                          <a:sym typeface="Consolas"/>
                        </a:rPr>
                        <a:t>model  </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a:t>
                      </a:r>
                      <a:r>
                        <a:rPr lang="en" sz="900">
                          <a:solidFill>
                            <a:srgbClr val="3367D6"/>
                          </a:solidFill>
                          <a:latin typeface="Consolas"/>
                          <a:ea typeface="Consolas"/>
                          <a:cs typeface="Consolas"/>
                          <a:sym typeface="Consolas"/>
                        </a:rPr>
                        <a:t>Model</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model</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input</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output</a:t>
                      </a:r>
                      <a:r>
                        <a:rPr lang="en" sz="900">
                          <a:solidFill>
                            <a:srgbClr val="616161"/>
                          </a:solidFill>
                          <a:latin typeface="Consolas"/>
                          <a:ea typeface="Consolas"/>
                          <a:cs typeface="Consolas"/>
                          <a:sym typeface="Consolas"/>
                        </a:rPr>
                        <a:t>)</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900">
                          <a:solidFill>
                            <a:srgbClr val="455A64"/>
                          </a:solidFill>
                          <a:latin typeface="Consolas"/>
                          <a:ea typeface="Consolas"/>
                          <a:cs typeface="Consolas"/>
                          <a:sym typeface="Consolas"/>
                        </a:rPr>
                        <a:t># do pre-training here for a few epochs (e.g., 5 epochs)</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900">
                          <a:solidFill>
                            <a:srgbClr val="455A64"/>
                          </a:solidFill>
                          <a:latin typeface="Consolas"/>
                          <a:ea typeface="Consolas"/>
                          <a:cs typeface="Consolas"/>
                          <a:sym typeface="Consolas"/>
                        </a:rPr>
                        <a:t># save the model weights as the weight initializer</a:t>
                      </a:r>
                      <a:endParaRPr sz="900">
                        <a:solidFill>
                          <a:srgbClr val="455A64"/>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3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99" name="Shape 2699"/>
        <p:cNvGrpSpPr/>
        <p:nvPr/>
      </p:nvGrpSpPr>
      <p:grpSpPr>
        <a:xfrm>
          <a:off x="0" y="0"/>
          <a:ext cx="0" cy="0"/>
          <a:chOff x="0" y="0"/>
          <a:chExt cx="0" cy="0"/>
        </a:xfrm>
      </p:grpSpPr>
      <p:pic>
        <p:nvPicPr>
          <p:cNvPr id="2700" name="Google Shape;2700;p351"/>
          <p:cNvPicPr preferRelativeResize="0"/>
          <p:nvPr/>
        </p:nvPicPr>
        <p:blipFill>
          <a:blip r:embed="rId3">
            <a:alphaModFix/>
          </a:blip>
          <a:stretch>
            <a:fillRect/>
          </a:stretch>
        </p:blipFill>
        <p:spPr>
          <a:xfrm>
            <a:off x="0" y="0"/>
            <a:ext cx="1466275" cy="730575"/>
          </a:xfrm>
          <a:prstGeom prst="rect">
            <a:avLst/>
          </a:prstGeom>
          <a:noFill/>
          <a:ln>
            <a:noFill/>
          </a:ln>
        </p:spPr>
      </p:pic>
      <p:sp>
        <p:nvSpPr>
          <p:cNvPr id="2701" name="Google Shape;2701;p351"/>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Transfer Learning - Domain Initialization</a:t>
            </a:r>
            <a:endParaRPr>
              <a:solidFill>
                <a:srgbClr val="38761D"/>
              </a:solidFill>
            </a:endParaRPr>
          </a:p>
        </p:txBody>
      </p:sp>
      <p:sp>
        <p:nvSpPr>
          <p:cNvPr id="2702" name="Google Shape;2702;p351"/>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Domain Transfer Weight Initialization - Code Example Part 2</a:t>
            </a:r>
            <a:endParaRPr sz="11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2703" name="Google Shape;2703;p351"/>
          <p:cNvGraphicFramePr/>
          <p:nvPr/>
        </p:nvGraphicFramePr>
        <p:xfrm>
          <a:off x="564150" y="1297838"/>
          <a:ext cx="3000000" cy="3000000"/>
        </p:xfrm>
        <a:graphic>
          <a:graphicData uri="http://schemas.openxmlformats.org/drawingml/2006/table">
            <a:tbl>
              <a:tblPr>
                <a:noFill/>
                <a:tableStyleId>{B919AB72-B1D8-40D2-A9E9-02AD8994AEB8}</a:tableStyleId>
              </a:tblPr>
              <a:tblGrid>
                <a:gridCol w="7862400"/>
              </a:tblGrid>
              <a:tr h="1631725">
                <a:tc>
                  <a:txBody>
                    <a:bodyPr>
                      <a:noAutofit/>
                    </a:bodyPr>
                    <a:lstStyle/>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save_weights</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'weights-init.h5'</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Read the JSON string for the base model from a file</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with</a:t>
                      </a:r>
                      <a:r>
                        <a:rPr lang="en" sz="1000">
                          <a:solidFill>
                            <a:schemeClr val="dk1"/>
                          </a:solidFill>
                          <a:latin typeface="Consolas"/>
                          <a:ea typeface="Consolas"/>
                          <a:cs typeface="Consolas"/>
                          <a:sym typeface="Consolas"/>
                        </a:rPr>
                        <a:t> open</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'model.json'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0F9D58"/>
                          </a:solidFill>
                          <a:latin typeface="Consolas"/>
                          <a:ea typeface="Consolas"/>
                          <a:cs typeface="Consolas"/>
                          <a:sym typeface="Consolas"/>
                        </a:rPr>
                        <a:t>'r'</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as</a:t>
                      </a:r>
                      <a:r>
                        <a:rPr lang="en" sz="1000">
                          <a:solidFill>
                            <a:schemeClr val="dk1"/>
                          </a:solidFill>
                          <a:latin typeface="Consolas"/>
                          <a:ea typeface="Consolas"/>
                          <a:cs typeface="Consolas"/>
                          <a:sym typeface="Consolas"/>
                        </a:rPr>
                        <a:t> f</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base_model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f</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read</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Reuse the base model</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model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model_from_json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base_model</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Initialize the weights using domain transfer weight initialization</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load_weights</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'weights-init.h5'</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Add classifier without Dropout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output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Dense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20</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activation</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'softmax'</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output</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model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input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output</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compile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loss</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'categorical_crossentropy'</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optimizer</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'adam'</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metrics</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'accuracy'</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train the new model</a:t>
                      </a:r>
                      <a:endParaRPr sz="900">
                        <a:solidFill>
                          <a:srgbClr val="455A64"/>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5" name="Shape 305"/>
        <p:cNvGrpSpPr/>
        <p:nvPr/>
      </p:nvGrpSpPr>
      <p:grpSpPr>
        <a:xfrm>
          <a:off x="0" y="0"/>
          <a:ext cx="0" cy="0"/>
          <a:chOff x="0" y="0"/>
          <a:chExt cx="0" cy="0"/>
        </a:xfrm>
      </p:grpSpPr>
      <p:sp>
        <p:nvSpPr>
          <p:cNvPr id="306" name="Google Shape;306;p46"/>
          <p:cNvSpPr txBox="1"/>
          <p:nvPr>
            <p:ph idx="1" type="subTitle"/>
          </p:nvPr>
        </p:nvSpPr>
        <p:spPr>
          <a:xfrm>
            <a:off x="6826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Neural Networks - Binary Classifier</a:t>
            </a:r>
            <a:endParaRPr>
              <a:solidFill>
                <a:srgbClr val="38761D"/>
              </a:solidFill>
            </a:endParaRPr>
          </a:p>
        </p:txBody>
      </p:sp>
      <p:pic>
        <p:nvPicPr>
          <p:cNvPr id="307" name="Google Shape;307;p46"/>
          <p:cNvPicPr preferRelativeResize="0"/>
          <p:nvPr/>
        </p:nvPicPr>
        <p:blipFill>
          <a:blip r:embed="rId3">
            <a:alphaModFix/>
          </a:blip>
          <a:stretch>
            <a:fillRect/>
          </a:stretch>
        </p:blipFill>
        <p:spPr>
          <a:xfrm>
            <a:off x="0" y="0"/>
            <a:ext cx="1466275" cy="730575"/>
          </a:xfrm>
          <a:prstGeom prst="rect">
            <a:avLst/>
          </a:prstGeom>
          <a:noFill/>
          <a:ln>
            <a:noFill/>
          </a:ln>
        </p:spPr>
      </p:pic>
      <p:sp>
        <p:nvSpPr>
          <p:cNvPr id="308" name="Google Shape;308;p46"/>
          <p:cNvSpPr txBox="1"/>
          <p:nvPr/>
        </p:nvSpPr>
        <p:spPr>
          <a:xfrm>
            <a:off x="324450"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spcBef>
                <a:spcPts val="1100"/>
              </a:spcBef>
              <a:spcAft>
                <a:spcPts val="0"/>
              </a:spcAft>
              <a:buNone/>
            </a:pPr>
            <a:r>
              <a:rPr b="1" lang="en" sz="1200">
                <a:solidFill>
                  <a:schemeClr val="dk1"/>
                </a:solidFill>
                <a:highlight>
                  <a:srgbClr val="FFFFFF"/>
                </a:highlight>
              </a:rPr>
              <a:t>Layers Approach</a:t>
            </a:r>
            <a:endParaRPr b="1" sz="800">
              <a:solidFill>
                <a:schemeClr val="dk1"/>
              </a:solidFill>
              <a:highlight>
                <a:srgbClr val="FFFFFF"/>
              </a:highlight>
            </a:endParaRPr>
          </a:p>
          <a:p>
            <a:pPr indent="0" lvl="0" marL="0" rtl="0" algn="l">
              <a:lnSpc>
                <a:spcPct val="115000"/>
              </a:lnSpc>
              <a:spcBef>
                <a:spcPts val="1100"/>
              </a:spcBef>
              <a:spcAft>
                <a:spcPts val="0"/>
              </a:spcAft>
              <a:buNone/>
            </a:pPr>
            <a:r>
              <a:t/>
            </a:r>
            <a:endParaRPr sz="800">
              <a:solidFill>
                <a:schemeClr val="dk1"/>
              </a:solidFill>
              <a:highlight>
                <a:srgbClr val="FFFFFF"/>
              </a:highlight>
            </a:endParaRPr>
          </a:p>
          <a:p>
            <a:pPr indent="0" lvl="0" marL="0" rtl="0" algn="l">
              <a:lnSpc>
                <a:spcPct val="115000"/>
              </a:lnSpc>
              <a:spcBef>
                <a:spcPts val="0"/>
              </a:spcBef>
              <a:spcAft>
                <a:spcPts val="0"/>
              </a:spcAft>
              <a:buNone/>
            </a:pPr>
            <a:r>
              <a:rPr lang="en" sz="1200">
                <a:solidFill>
                  <a:schemeClr val="dk1"/>
                </a:solidFill>
                <a:highlight>
                  <a:srgbClr val="FFFFFF"/>
                </a:highlight>
              </a:rPr>
              <a:t>Now we will rewrite the same code using the layers approach. </a:t>
            </a:r>
            <a:r>
              <a:rPr b="1" lang="en" sz="1200">
                <a:solidFill>
                  <a:srgbClr val="0000FF"/>
                </a:solidFill>
                <a:highlight>
                  <a:srgbClr val="FFFFFF"/>
                </a:highlight>
              </a:rPr>
              <a:t>Notice how we repetitively used the variable </a:t>
            </a:r>
            <a:r>
              <a:rPr b="1" lang="en" sz="1200">
                <a:solidFill>
                  <a:srgbClr val="0000FF"/>
                </a:solidFill>
                <a:highlight>
                  <a:srgbClr val="EFF0F1"/>
                </a:highlight>
              </a:rPr>
              <a:t>x</a:t>
            </a:r>
            <a:r>
              <a:rPr lang="en" sz="1200">
                <a:solidFill>
                  <a:schemeClr val="dk1"/>
                </a:solidFill>
                <a:highlight>
                  <a:srgbClr val="FFFFFF"/>
                </a:highlight>
              </a:rPr>
              <a:t>. This is common. We want to avoid creating lots of one-time use variables. Since we know in this type of neural network, the output of every layer is the input to the next layer (or activation), except for the input and output, we just use </a:t>
            </a:r>
            <a:r>
              <a:rPr lang="en" sz="1200">
                <a:solidFill>
                  <a:schemeClr val="dk1"/>
                </a:solidFill>
                <a:highlight>
                  <a:srgbClr val="EFF0F1"/>
                </a:highlight>
              </a:rPr>
              <a:t>x</a:t>
            </a:r>
            <a:r>
              <a:rPr lang="en" sz="1200">
                <a:solidFill>
                  <a:schemeClr val="dk1"/>
                </a:solidFill>
                <a:highlight>
                  <a:srgbClr val="FFFFFF"/>
                </a:highlight>
              </a:rPr>
              <a:t> as the connecting variable.</a:t>
            </a:r>
            <a:endParaRPr sz="1200">
              <a:solidFill>
                <a:schemeClr val="dk1"/>
              </a:solidFill>
              <a:highlight>
                <a:srgbClr val="FFFFFF"/>
              </a:highlight>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ctr">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p:txBody>
      </p:sp>
      <p:graphicFrame>
        <p:nvGraphicFramePr>
          <p:cNvPr id="309" name="Google Shape;309;p46"/>
          <p:cNvGraphicFramePr/>
          <p:nvPr/>
        </p:nvGraphicFramePr>
        <p:xfrm>
          <a:off x="324450" y="2273300"/>
          <a:ext cx="3000000" cy="3000000"/>
        </p:xfrm>
        <a:graphic>
          <a:graphicData uri="http://schemas.openxmlformats.org/drawingml/2006/table">
            <a:tbl>
              <a:tblPr>
                <a:noFill/>
                <a:tableStyleId>{B919AB72-B1D8-40D2-A9E9-02AD8994AEB8}</a:tableStyleId>
              </a:tblPr>
              <a:tblGrid>
                <a:gridCol w="8602500"/>
              </a:tblGrid>
              <a:tr h="2820225">
                <a:tc>
                  <a:txBody>
                    <a:bodyPr>
                      <a:noAutofit/>
                    </a:bodyPr>
                    <a:lstStyle/>
                    <a:p>
                      <a:pPr indent="0" lvl="0" marL="0" rtl="0" algn="l">
                        <a:lnSpc>
                          <a:spcPct val="115000"/>
                        </a:lnSpc>
                        <a:spcBef>
                          <a:spcPts val="0"/>
                        </a:spcBef>
                        <a:spcAft>
                          <a:spcPts val="0"/>
                        </a:spcAft>
                        <a:buNone/>
                      </a:pPr>
                      <a:r>
                        <a:rPr lang="en" sz="1000">
                          <a:solidFill>
                            <a:srgbClr val="9C27B0"/>
                          </a:solidFill>
                          <a:highlight>
                            <a:srgbClr val="FFFFFF"/>
                          </a:highlight>
                          <a:latin typeface="Consolas"/>
                          <a:ea typeface="Consolas"/>
                          <a:cs typeface="Consolas"/>
                          <a:sym typeface="Consolas"/>
                        </a:rPr>
                        <a:t>from</a:t>
                      </a:r>
                      <a:r>
                        <a:rPr lang="en" sz="1000">
                          <a:highlight>
                            <a:srgbClr val="FFFFFF"/>
                          </a:highlight>
                          <a:latin typeface="Consolas"/>
                          <a:ea typeface="Consolas"/>
                          <a:cs typeface="Consolas"/>
                          <a:sym typeface="Consolas"/>
                        </a:rPr>
                        <a:t> keras </a:t>
                      </a:r>
                      <a:r>
                        <a:rPr lang="en" sz="1000">
                          <a:solidFill>
                            <a:srgbClr val="9C27B0"/>
                          </a:solidFill>
                          <a:highlight>
                            <a:srgbClr val="FFFFFF"/>
                          </a:highlight>
                          <a:latin typeface="Consolas"/>
                          <a:ea typeface="Consolas"/>
                          <a:cs typeface="Consolas"/>
                          <a:sym typeface="Consolas"/>
                        </a:rPr>
                        <a:t>import</a:t>
                      </a:r>
                      <a:r>
                        <a:rPr lang="en" sz="1000">
                          <a:highlight>
                            <a:srgbClr val="FFFFFF"/>
                          </a:highlight>
                          <a:latin typeface="Consolas"/>
                          <a:ea typeface="Consolas"/>
                          <a:cs typeface="Consolas"/>
                          <a:sym typeface="Consolas"/>
                        </a:rPr>
                        <a:t> </a:t>
                      </a:r>
                      <a:r>
                        <a:rPr lang="en" sz="1000">
                          <a:solidFill>
                            <a:srgbClr val="3367D6"/>
                          </a:solidFill>
                          <a:highlight>
                            <a:srgbClr val="FFFFFF"/>
                          </a:highlight>
                          <a:latin typeface="Consolas"/>
                          <a:ea typeface="Consolas"/>
                          <a:cs typeface="Consolas"/>
                          <a:sym typeface="Consolas"/>
                        </a:rPr>
                        <a:t>Sequential</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3367D6"/>
                          </a:solidFill>
                          <a:highlight>
                            <a:srgbClr val="FFFFFF"/>
                          </a:highlight>
                          <a:latin typeface="Consolas"/>
                          <a:ea typeface="Consolas"/>
                          <a:cs typeface="Consolas"/>
                          <a:sym typeface="Consolas"/>
                        </a:rPr>
                        <a:t>Model</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3367D6"/>
                          </a:solidFill>
                          <a:highlight>
                            <a:srgbClr val="FFFFFF"/>
                          </a:highlight>
                          <a:latin typeface="Consolas"/>
                          <a:ea typeface="Consolas"/>
                          <a:cs typeface="Consolas"/>
                          <a:sym typeface="Consolas"/>
                        </a:rPr>
                        <a:t>Input</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highlight>
                            <a:srgbClr val="FFFFFF"/>
                          </a:highlight>
                          <a:latin typeface="Consolas"/>
                          <a:ea typeface="Consolas"/>
                          <a:cs typeface="Consolas"/>
                          <a:sym typeface="Consolas"/>
                        </a:rPr>
                        <a:t>from</a:t>
                      </a:r>
                      <a:r>
                        <a:rPr lang="en" sz="1000">
                          <a:highlight>
                            <a:srgbClr val="FFFFFF"/>
                          </a:highlight>
                          <a:latin typeface="Consolas"/>
                          <a:ea typeface="Consolas"/>
                          <a:cs typeface="Consolas"/>
                          <a:sym typeface="Consolas"/>
                        </a:rPr>
                        <a:t> keras</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layers </a:t>
                      </a:r>
                      <a:r>
                        <a:rPr lang="en" sz="1000">
                          <a:solidFill>
                            <a:srgbClr val="9C27B0"/>
                          </a:solidFill>
                          <a:highlight>
                            <a:srgbClr val="FFFFFF"/>
                          </a:highlight>
                          <a:latin typeface="Consolas"/>
                          <a:ea typeface="Consolas"/>
                          <a:cs typeface="Consolas"/>
                          <a:sym typeface="Consolas"/>
                        </a:rPr>
                        <a:t>import</a:t>
                      </a:r>
                      <a:r>
                        <a:rPr lang="en" sz="1000">
                          <a:highlight>
                            <a:srgbClr val="FFFFFF"/>
                          </a:highlight>
                          <a:latin typeface="Consolas"/>
                          <a:ea typeface="Consolas"/>
                          <a:cs typeface="Consolas"/>
                          <a:sym typeface="Consolas"/>
                        </a:rPr>
                        <a:t> </a:t>
                      </a:r>
                      <a:r>
                        <a:rPr lang="en" sz="1000">
                          <a:solidFill>
                            <a:srgbClr val="3367D6"/>
                          </a:solidFill>
                          <a:highlight>
                            <a:srgbClr val="FFFFFF"/>
                          </a:highlight>
                          <a:latin typeface="Consolas"/>
                          <a:ea typeface="Consolas"/>
                          <a:cs typeface="Consolas"/>
                          <a:sym typeface="Consolas"/>
                        </a:rPr>
                        <a:t>Dense</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3367D6"/>
                          </a:solidFill>
                          <a:highlight>
                            <a:srgbClr val="FFFFFF"/>
                          </a:highlight>
                          <a:latin typeface="Consolas"/>
                          <a:ea typeface="Consolas"/>
                          <a:cs typeface="Consolas"/>
                          <a:sym typeface="Consolas"/>
                        </a:rPr>
                        <a:t>ReLU</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3367D6"/>
                          </a:solidFill>
                          <a:highlight>
                            <a:srgbClr val="FFFFFF"/>
                          </a:highlight>
                          <a:latin typeface="Consolas"/>
                          <a:ea typeface="Consolas"/>
                          <a:cs typeface="Consolas"/>
                          <a:sym typeface="Consolas"/>
                        </a:rPr>
                        <a:t>Activation</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highlight>
                            <a:srgbClr val="FFFFFF"/>
                          </a:highlight>
                          <a:latin typeface="Consolas"/>
                          <a:ea typeface="Consolas"/>
                          <a:cs typeface="Consolas"/>
                          <a:sym typeface="Consolas"/>
                        </a:rPr>
                        <a:t># Create the input vector (13 elements)</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highlight>
                            <a:srgbClr val="FFFFFF"/>
                          </a:highlight>
                          <a:latin typeface="Consolas"/>
                          <a:ea typeface="Consolas"/>
                          <a:cs typeface="Consolas"/>
                          <a:sym typeface="Consolas"/>
                        </a:rPr>
                        <a:t>inputs </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3367D6"/>
                          </a:solidFill>
                          <a:highlight>
                            <a:srgbClr val="FFFFFF"/>
                          </a:highlight>
                          <a:latin typeface="Consolas"/>
                          <a:ea typeface="Consolas"/>
                          <a:cs typeface="Consolas"/>
                          <a:sym typeface="Consolas"/>
                        </a:rPr>
                        <a:t>Input</a:t>
                      </a:r>
                      <a:r>
                        <a:rPr lang="en" sz="1000">
                          <a:solidFill>
                            <a:srgbClr val="616161"/>
                          </a:solidFill>
                          <a:highlight>
                            <a:srgbClr val="FFFFFF"/>
                          </a:highlight>
                          <a:latin typeface="Consolas"/>
                          <a:ea typeface="Consolas"/>
                          <a:cs typeface="Consolas"/>
                          <a:sym typeface="Consolas"/>
                        </a:rPr>
                        <a:t>((</a:t>
                      </a:r>
                      <a:r>
                        <a:rPr lang="en" sz="1000">
                          <a:solidFill>
                            <a:srgbClr val="C53929"/>
                          </a:solidFill>
                          <a:highlight>
                            <a:srgbClr val="FFFFFF"/>
                          </a:highlight>
                          <a:latin typeface="Consolas"/>
                          <a:ea typeface="Consolas"/>
                          <a:cs typeface="Consolas"/>
                          <a:sym typeface="Consolas"/>
                        </a:rPr>
                        <a:t>13</a:t>
                      </a:r>
                      <a:r>
                        <a:rPr lang="en" sz="1000">
                          <a:solidFill>
                            <a:srgbClr val="616161"/>
                          </a:solidFill>
                          <a:highlight>
                            <a:srgbClr val="FFFFFF"/>
                          </a:highlight>
                          <a:latin typeface="Consolas"/>
                          <a:ea typeface="Consolas"/>
                          <a:cs typeface="Consolas"/>
                          <a:sym typeface="Consolas"/>
                        </a:rPr>
                        <a:t>,))</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highlight>
                            <a:srgbClr val="FFFFFF"/>
                          </a:highlight>
                          <a:latin typeface="Consolas"/>
                          <a:ea typeface="Consolas"/>
                          <a:cs typeface="Consolas"/>
                          <a:sym typeface="Consolas"/>
                        </a:rPr>
                        <a:t># Create the first (input) layer (10 nodes) and connect it to the input vector.</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highlight>
                            <a:srgbClr val="FFFFFF"/>
                          </a:highlight>
                          <a:latin typeface="Consolas"/>
                          <a:ea typeface="Consolas"/>
                          <a:cs typeface="Consolas"/>
                          <a:sym typeface="Consolas"/>
                        </a:rPr>
                        <a:t>x </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3367D6"/>
                          </a:solidFill>
                          <a:highlight>
                            <a:srgbClr val="FFFFFF"/>
                          </a:highlight>
                          <a:latin typeface="Consolas"/>
                          <a:ea typeface="Consolas"/>
                          <a:cs typeface="Consolas"/>
                          <a:sym typeface="Consolas"/>
                        </a:rPr>
                        <a:t>Dense</a:t>
                      </a:r>
                      <a:r>
                        <a:rPr lang="en" sz="1000">
                          <a:solidFill>
                            <a:srgbClr val="616161"/>
                          </a:solidFill>
                          <a:highlight>
                            <a:srgbClr val="FFFFFF"/>
                          </a:highlight>
                          <a:latin typeface="Consolas"/>
                          <a:ea typeface="Consolas"/>
                          <a:cs typeface="Consolas"/>
                          <a:sym typeface="Consolas"/>
                        </a:rPr>
                        <a:t>(</a:t>
                      </a:r>
                      <a:r>
                        <a:rPr lang="en" sz="1000">
                          <a:solidFill>
                            <a:srgbClr val="C53929"/>
                          </a:solidFill>
                          <a:highlight>
                            <a:srgbClr val="FFFFFF"/>
                          </a:highlight>
                          <a:latin typeface="Consolas"/>
                          <a:ea typeface="Consolas"/>
                          <a:cs typeface="Consolas"/>
                          <a:sym typeface="Consolas"/>
                        </a:rPr>
                        <a:t>10</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inputs</a:t>
                      </a:r>
                      <a:r>
                        <a:rPr lang="en" sz="1000">
                          <a:solidFill>
                            <a:srgbClr val="616161"/>
                          </a:solidFill>
                          <a:highlight>
                            <a:srgbClr val="FFFFFF"/>
                          </a:highlight>
                          <a:latin typeface="Consolas"/>
                          <a:ea typeface="Consolas"/>
                          <a:cs typeface="Consolas"/>
                          <a:sym typeface="Consolas"/>
                        </a:rPr>
                        <a:t>)</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highlight>
                            <a:srgbClr val="FFFFFF"/>
                          </a:highlight>
                          <a:latin typeface="Consolas"/>
                          <a:ea typeface="Consolas"/>
                          <a:cs typeface="Consolas"/>
                          <a:sym typeface="Consolas"/>
                        </a:rPr>
                        <a:t># Pass the output from the input layer through a rectified linear activation function</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highlight>
                            <a:srgbClr val="FFFFFF"/>
                          </a:highlight>
                          <a:latin typeface="Consolas"/>
                          <a:ea typeface="Consolas"/>
                          <a:cs typeface="Consolas"/>
                          <a:sym typeface="Consolas"/>
                        </a:rPr>
                        <a:t>x </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3367D6"/>
                          </a:solidFill>
                          <a:highlight>
                            <a:srgbClr val="FFFFFF"/>
                          </a:highlight>
                          <a:latin typeface="Consolas"/>
                          <a:ea typeface="Consolas"/>
                          <a:cs typeface="Consolas"/>
                          <a:sym typeface="Consolas"/>
                        </a:rPr>
                        <a:t>Activation</a:t>
                      </a:r>
                      <a:r>
                        <a:rPr lang="en" sz="1000">
                          <a:solidFill>
                            <a:srgbClr val="616161"/>
                          </a:solidFill>
                          <a:highlight>
                            <a:srgbClr val="FFFFFF"/>
                          </a:highlight>
                          <a:latin typeface="Consolas"/>
                          <a:ea typeface="Consolas"/>
                          <a:cs typeface="Consolas"/>
                          <a:sym typeface="Consolas"/>
                        </a:rPr>
                        <a:t>(</a:t>
                      </a:r>
                      <a:r>
                        <a:rPr lang="en" sz="1000">
                          <a:solidFill>
                            <a:srgbClr val="0F9D58"/>
                          </a:solidFill>
                          <a:highlight>
                            <a:srgbClr val="FFFFFF"/>
                          </a:highlight>
                          <a:latin typeface="Consolas"/>
                          <a:ea typeface="Consolas"/>
                          <a:cs typeface="Consolas"/>
                          <a:sym typeface="Consolas"/>
                        </a:rPr>
                        <a:t>'relu'</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x</a:t>
                      </a:r>
                      <a:r>
                        <a:rPr lang="en" sz="1000">
                          <a:solidFill>
                            <a:srgbClr val="616161"/>
                          </a:solidFill>
                          <a:highlight>
                            <a:srgbClr val="FFFFFF"/>
                          </a:highlight>
                          <a:latin typeface="Consolas"/>
                          <a:ea typeface="Consolas"/>
                          <a:cs typeface="Consolas"/>
                          <a:sym typeface="Consolas"/>
                        </a:rPr>
                        <a:t>)</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highlight>
                            <a:srgbClr val="FFFFFF"/>
                          </a:highlight>
                          <a:latin typeface="Consolas"/>
                          <a:ea typeface="Consolas"/>
                          <a:cs typeface="Consolas"/>
                          <a:sym typeface="Consolas"/>
                        </a:rPr>
                        <a:t># Create the next (hidden) layer (10 nodes) and connect it to the input layer.</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highlight>
                            <a:srgbClr val="FFFFFF"/>
                          </a:highlight>
                          <a:latin typeface="Consolas"/>
                          <a:ea typeface="Consolas"/>
                          <a:cs typeface="Consolas"/>
                          <a:sym typeface="Consolas"/>
                        </a:rPr>
                        <a:t>x </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3367D6"/>
                          </a:solidFill>
                          <a:highlight>
                            <a:srgbClr val="FFFFFF"/>
                          </a:highlight>
                          <a:latin typeface="Consolas"/>
                          <a:ea typeface="Consolas"/>
                          <a:cs typeface="Consolas"/>
                          <a:sym typeface="Consolas"/>
                        </a:rPr>
                        <a:t>Dense</a:t>
                      </a:r>
                      <a:r>
                        <a:rPr lang="en" sz="1000">
                          <a:solidFill>
                            <a:srgbClr val="616161"/>
                          </a:solidFill>
                          <a:highlight>
                            <a:srgbClr val="FFFFFF"/>
                          </a:highlight>
                          <a:latin typeface="Consolas"/>
                          <a:ea typeface="Consolas"/>
                          <a:cs typeface="Consolas"/>
                          <a:sym typeface="Consolas"/>
                        </a:rPr>
                        <a:t>(</a:t>
                      </a:r>
                      <a:r>
                        <a:rPr lang="en" sz="1000">
                          <a:solidFill>
                            <a:srgbClr val="C53929"/>
                          </a:solidFill>
                          <a:highlight>
                            <a:srgbClr val="FFFFFF"/>
                          </a:highlight>
                          <a:latin typeface="Consolas"/>
                          <a:ea typeface="Consolas"/>
                          <a:cs typeface="Consolas"/>
                          <a:sym typeface="Consolas"/>
                        </a:rPr>
                        <a:t>10</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x</a:t>
                      </a:r>
                      <a:r>
                        <a:rPr lang="en" sz="1000">
                          <a:solidFill>
                            <a:srgbClr val="616161"/>
                          </a:solidFill>
                          <a:highlight>
                            <a:srgbClr val="FFFFFF"/>
                          </a:highlight>
                          <a:latin typeface="Consolas"/>
                          <a:ea typeface="Consolas"/>
                          <a:cs typeface="Consolas"/>
                          <a:sym typeface="Consolas"/>
                        </a:rPr>
                        <a:t>)</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highlight>
                            <a:srgbClr val="FFFFFF"/>
                          </a:highlight>
                          <a:latin typeface="Consolas"/>
                          <a:ea typeface="Consolas"/>
                          <a:cs typeface="Consolas"/>
                          <a:sym typeface="Consolas"/>
                        </a:rPr>
                        <a:t>x </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3367D6"/>
                          </a:solidFill>
                          <a:highlight>
                            <a:srgbClr val="FFFFFF"/>
                          </a:highlight>
                          <a:latin typeface="Consolas"/>
                          <a:ea typeface="Consolas"/>
                          <a:cs typeface="Consolas"/>
                          <a:sym typeface="Consolas"/>
                        </a:rPr>
                        <a:t>Activation</a:t>
                      </a:r>
                      <a:r>
                        <a:rPr lang="en" sz="1000">
                          <a:solidFill>
                            <a:srgbClr val="616161"/>
                          </a:solidFill>
                          <a:highlight>
                            <a:srgbClr val="FFFFFF"/>
                          </a:highlight>
                          <a:latin typeface="Consolas"/>
                          <a:ea typeface="Consolas"/>
                          <a:cs typeface="Consolas"/>
                          <a:sym typeface="Consolas"/>
                        </a:rPr>
                        <a:t>(</a:t>
                      </a:r>
                      <a:r>
                        <a:rPr lang="en" sz="1000">
                          <a:solidFill>
                            <a:srgbClr val="0F9D58"/>
                          </a:solidFill>
                          <a:highlight>
                            <a:srgbClr val="FFFFFF"/>
                          </a:highlight>
                          <a:latin typeface="Consolas"/>
                          <a:ea typeface="Consolas"/>
                          <a:cs typeface="Consolas"/>
                          <a:sym typeface="Consolas"/>
                        </a:rPr>
                        <a:t>'relu'</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x</a:t>
                      </a:r>
                      <a:r>
                        <a:rPr lang="en" sz="1000">
                          <a:solidFill>
                            <a:srgbClr val="616161"/>
                          </a:solidFill>
                          <a:highlight>
                            <a:srgbClr val="FFFFFF"/>
                          </a:highlight>
                          <a:latin typeface="Consolas"/>
                          <a:ea typeface="Consolas"/>
                          <a:cs typeface="Consolas"/>
                          <a:sym typeface="Consolas"/>
                        </a:rPr>
                        <a:t>)</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highlight>
                            <a:srgbClr val="FFFFFF"/>
                          </a:highlight>
                          <a:latin typeface="Consolas"/>
                          <a:ea typeface="Consolas"/>
                          <a:cs typeface="Consolas"/>
                          <a:sym typeface="Consolas"/>
                        </a:rPr>
                        <a:t>x </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3367D6"/>
                          </a:solidFill>
                          <a:highlight>
                            <a:srgbClr val="FFFFFF"/>
                          </a:highlight>
                          <a:latin typeface="Consolas"/>
                          <a:ea typeface="Consolas"/>
                          <a:cs typeface="Consolas"/>
                          <a:sym typeface="Consolas"/>
                        </a:rPr>
                        <a:t>Dense</a:t>
                      </a:r>
                      <a:r>
                        <a:rPr lang="en" sz="1000">
                          <a:solidFill>
                            <a:srgbClr val="616161"/>
                          </a:solidFill>
                          <a:highlight>
                            <a:srgbClr val="FFFFFF"/>
                          </a:highlight>
                          <a:latin typeface="Consolas"/>
                          <a:ea typeface="Consolas"/>
                          <a:cs typeface="Consolas"/>
                          <a:sym typeface="Consolas"/>
                        </a:rPr>
                        <a:t>(</a:t>
                      </a:r>
                      <a:r>
                        <a:rPr lang="en" sz="1000">
                          <a:solidFill>
                            <a:srgbClr val="C53929"/>
                          </a:solidFill>
                          <a:highlight>
                            <a:srgbClr val="FFFFFF"/>
                          </a:highlight>
                          <a:latin typeface="Consolas"/>
                          <a:ea typeface="Consolas"/>
                          <a:cs typeface="Consolas"/>
                          <a:sym typeface="Consolas"/>
                        </a:rPr>
                        <a:t>1</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x</a:t>
                      </a:r>
                      <a:r>
                        <a:rPr lang="en" sz="1000">
                          <a:solidFill>
                            <a:srgbClr val="616161"/>
                          </a:solidFill>
                          <a:highlight>
                            <a:srgbClr val="FFFFFF"/>
                          </a:highlight>
                          <a:latin typeface="Consolas"/>
                          <a:ea typeface="Consolas"/>
                          <a:cs typeface="Consolas"/>
                          <a:sym typeface="Consolas"/>
                        </a:rPr>
                        <a:t>)</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highlight>
                            <a:srgbClr val="FFFFFF"/>
                          </a:highlight>
                          <a:latin typeface="Consolas"/>
                          <a:ea typeface="Consolas"/>
                          <a:cs typeface="Consolas"/>
                          <a:sym typeface="Consolas"/>
                        </a:rPr>
                        <a:t>output </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3367D6"/>
                          </a:solidFill>
                          <a:highlight>
                            <a:srgbClr val="FFFFFF"/>
                          </a:highlight>
                          <a:latin typeface="Consolas"/>
                          <a:ea typeface="Consolas"/>
                          <a:cs typeface="Consolas"/>
                          <a:sym typeface="Consolas"/>
                        </a:rPr>
                        <a:t>Activation</a:t>
                      </a:r>
                      <a:r>
                        <a:rPr lang="en" sz="1000">
                          <a:solidFill>
                            <a:srgbClr val="616161"/>
                          </a:solidFill>
                          <a:highlight>
                            <a:srgbClr val="FFFFFF"/>
                          </a:highlight>
                          <a:latin typeface="Consolas"/>
                          <a:ea typeface="Consolas"/>
                          <a:cs typeface="Consolas"/>
                          <a:sym typeface="Consolas"/>
                        </a:rPr>
                        <a:t>(</a:t>
                      </a:r>
                      <a:r>
                        <a:rPr lang="en" sz="1000">
                          <a:solidFill>
                            <a:srgbClr val="0F9D58"/>
                          </a:solidFill>
                          <a:highlight>
                            <a:srgbClr val="FFFFFF"/>
                          </a:highlight>
                          <a:latin typeface="Consolas"/>
                          <a:ea typeface="Consolas"/>
                          <a:cs typeface="Consolas"/>
                          <a:sym typeface="Consolas"/>
                        </a:rPr>
                        <a:t>'sigmoid'</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x</a:t>
                      </a:r>
                      <a:r>
                        <a:rPr lang="en" sz="1000">
                          <a:solidFill>
                            <a:srgbClr val="616161"/>
                          </a:solidFill>
                          <a:highlight>
                            <a:srgbClr val="FFFFFF"/>
                          </a:highlight>
                          <a:latin typeface="Consolas"/>
                          <a:ea typeface="Consolas"/>
                          <a:cs typeface="Consolas"/>
                          <a:sym typeface="Consolas"/>
                        </a:rPr>
                        <a:t>)</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highlight>
                            <a:srgbClr val="FFFFFF"/>
                          </a:highlight>
                          <a:latin typeface="Consolas"/>
                          <a:ea typeface="Consolas"/>
                          <a:cs typeface="Consolas"/>
                          <a:sym typeface="Consolas"/>
                        </a:rPr>
                        <a:t># Now let's create the neural network, specifying the input layer and output layer.</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highlight>
                            <a:srgbClr val="FFFFFF"/>
                          </a:highlight>
                          <a:latin typeface="Consolas"/>
                          <a:ea typeface="Consolas"/>
                          <a:cs typeface="Consolas"/>
                          <a:sym typeface="Consolas"/>
                        </a:rPr>
                        <a:t>model </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3367D6"/>
                          </a:solidFill>
                          <a:highlight>
                            <a:srgbClr val="FFFFFF"/>
                          </a:highlight>
                          <a:latin typeface="Consolas"/>
                          <a:ea typeface="Consolas"/>
                          <a:cs typeface="Consolas"/>
                          <a:sym typeface="Consolas"/>
                        </a:rPr>
                        <a:t>Model</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inputs</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output</a:t>
                      </a:r>
                      <a:r>
                        <a:rPr lang="en" sz="1000">
                          <a:solidFill>
                            <a:srgbClr val="616161"/>
                          </a:solidFill>
                          <a:highlight>
                            <a:srgbClr val="FFFFFF"/>
                          </a:highlight>
                          <a:latin typeface="Consolas"/>
                          <a:ea typeface="Consolas"/>
                          <a:cs typeface="Consolas"/>
                          <a:sym typeface="Consolas"/>
                        </a:rPr>
                        <a:t>)</a:t>
                      </a:r>
                      <a:endParaRPr sz="1000">
                        <a:highlight>
                          <a:srgbClr val="FFFFFF"/>
                        </a:highlight>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3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07" name="Shape 2707"/>
        <p:cNvGrpSpPr/>
        <p:nvPr/>
      </p:nvGrpSpPr>
      <p:grpSpPr>
        <a:xfrm>
          <a:off x="0" y="0"/>
          <a:ext cx="0" cy="0"/>
          <a:chOff x="0" y="0"/>
          <a:chExt cx="0" cy="0"/>
        </a:xfrm>
      </p:grpSpPr>
      <p:pic>
        <p:nvPicPr>
          <p:cNvPr id="2708" name="Google Shape;2708;p352"/>
          <p:cNvPicPr preferRelativeResize="0"/>
          <p:nvPr/>
        </p:nvPicPr>
        <p:blipFill>
          <a:blip r:embed="rId3">
            <a:alphaModFix/>
          </a:blip>
          <a:stretch>
            <a:fillRect/>
          </a:stretch>
        </p:blipFill>
        <p:spPr>
          <a:xfrm>
            <a:off x="0" y="0"/>
            <a:ext cx="1466275" cy="730575"/>
          </a:xfrm>
          <a:prstGeom prst="rect">
            <a:avLst/>
          </a:prstGeom>
          <a:noFill/>
          <a:ln>
            <a:noFill/>
          </a:ln>
        </p:spPr>
      </p:pic>
      <p:sp>
        <p:nvSpPr>
          <p:cNvPr id="2709" name="Google Shape;2709;p352"/>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Negative Transfer</a:t>
            </a:r>
            <a:endParaRPr>
              <a:solidFill>
                <a:srgbClr val="38761D"/>
              </a:solidFill>
            </a:endParaRPr>
          </a:p>
        </p:txBody>
      </p:sp>
      <p:sp>
        <p:nvSpPr>
          <p:cNvPr id="2710" name="Google Shape;2710;p352"/>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Negative Transfer</a:t>
            </a:r>
            <a:endParaRPr sz="11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In</a:t>
            </a:r>
            <a:r>
              <a:rPr b="1" lang="en" sz="1200">
                <a:solidFill>
                  <a:srgbClr val="0000FF"/>
                </a:solidFill>
              </a:rPr>
              <a:t> some cases one will find that transfer learning results in a more negative performance</a:t>
            </a:r>
            <a:r>
              <a:rPr lang="en" sz="1200">
                <a:solidFill>
                  <a:schemeClr val="dk1"/>
                </a:solidFill>
              </a:rPr>
              <a:t>, than training from scratch. That is, when using a pre-trained model to train a new model, the overall performance during training is less than what it would be if the model was not pre-trained.</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This is </a:t>
            </a:r>
            <a:r>
              <a:rPr lang="en" sz="1200" u="sng">
                <a:solidFill>
                  <a:schemeClr val="dk1"/>
                </a:solidFill>
              </a:rPr>
              <a:t>referred to as negative transfer</a:t>
            </a:r>
            <a:r>
              <a:rPr lang="en" sz="1200">
                <a:solidFill>
                  <a:schemeClr val="dk1"/>
                </a:solidFill>
              </a:rPr>
              <a:t>. In this case, the source and destination domains as so distinct, that the learned weights for the source domain cannot be reused on the destination domain, and when reused the training of the model will not converge, and quite possibly diverge.</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0" lvl="0" marL="0" rtl="0" algn="l">
              <a:lnSpc>
                <a:spcPct val="115000"/>
              </a:lnSpc>
              <a:spcBef>
                <a:spcPts val="0"/>
              </a:spcBef>
              <a:spcAft>
                <a:spcPts val="0"/>
              </a:spcAft>
              <a:buNone/>
            </a:pPr>
            <a:r>
              <a:rPr b="1" lang="en" sz="1200">
                <a:solidFill>
                  <a:srgbClr val="0000FF"/>
                </a:solidFill>
              </a:rPr>
              <a:t>In general, one can spot negative transfer usually within five to ten epochs.</a:t>
            </a: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3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14" name="Shape 2714"/>
        <p:cNvGrpSpPr/>
        <p:nvPr/>
      </p:nvGrpSpPr>
      <p:grpSpPr>
        <a:xfrm>
          <a:off x="0" y="0"/>
          <a:ext cx="0" cy="0"/>
          <a:chOff x="0" y="0"/>
          <a:chExt cx="0" cy="0"/>
        </a:xfrm>
      </p:grpSpPr>
      <p:pic>
        <p:nvPicPr>
          <p:cNvPr id="2715" name="Google Shape;2715;p353"/>
          <p:cNvPicPr preferRelativeResize="0"/>
          <p:nvPr/>
        </p:nvPicPr>
        <p:blipFill>
          <a:blip r:embed="rId3">
            <a:alphaModFix/>
          </a:blip>
          <a:stretch>
            <a:fillRect/>
          </a:stretch>
        </p:blipFill>
        <p:spPr>
          <a:xfrm>
            <a:off x="0" y="0"/>
            <a:ext cx="1466275" cy="730575"/>
          </a:xfrm>
          <a:prstGeom prst="rect">
            <a:avLst/>
          </a:prstGeom>
          <a:noFill/>
          <a:ln>
            <a:noFill/>
          </a:ln>
        </p:spPr>
      </p:pic>
      <p:sp>
        <p:nvSpPr>
          <p:cNvPr id="2716" name="Google Shape;2716;p353"/>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Production</a:t>
            </a:r>
            <a:endParaRPr>
              <a:solidFill>
                <a:srgbClr val="38761D"/>
              </a:solidFill>
            </a:endParaRPr>
          </a:p>
        </p:txBody>
      </p:sp>
      <p:sp>
        <p:nvSpPr>
          <p:cNvPr id="2717" name="Google Shape;2717;p353"/>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TBD</a:t>
            </a:r>
            <a:endParaRPr sz="11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3" name="Shape 313"/>
        <p:cNvGrpSpPr/>
        <p:nvPr/>
      </p:nvGrpSpPr>
      <p:grpSpPr>
        <a:xfrm>
          <a:off x="0" y="0"/>
          <a:ext cx="0" cy="0"/>
          <a:chOff x="0" y="0"/>
          <a:chExt cx="0" cy="0"/>
        </a:xfrm>
      </p:grpSpPr>
      <p:sp>
        <p:nvSpPr>
          <p:cNvPr id="314" name="Google Shape;314;p47"/>
          <p:cNvSpPr txBox="1"/>
          <p:nvPr>
            <p:ph idx="1" type="subTitle"/>
          </p:nvPr>
        </p:nvSpPr>
        <p:spPr>
          <a:xfrm>
            <a:off x="6826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Neural Networks - Multi-Class Classifier</a:t>
            </a:r>
            <a:endParaRPr>
              <a:solidFill>
                <a:srgbClr val="38761D"/>
              </a:solidFill>
            </a:endParaRPr>
          </a:p>
        </p:txBody>
      </p:sp>
      <p:pic>
        <p:nvPicPr>
          <p:cNvPr id="315" name="Google Shape;315;p47"/>
          <p:cNvPicPr preferRelativeResize="0"/>
          <p:nvPr/>
        </p:nvPicPr>
        <p:blipFill>
          <a:blip r:embed="rId3">
            <a:alphaModFix/>
          </a:blip>
          <a:stretch>
            <a:fillRect/>
          </a:stretch>
        </p:blipFill>
        <p:spPr>
          <a:xfrm>
            <a:off x="0" y="0"/>
            <a:ext cx="1466275" cy="730575"/>
          </a:xfrm>
          <a:prstGeom prst="rect">
            <a:avLst/>
          </a:prstGeom>
          <a:noFill/>
          <a:ln>
            <a:noFill/>
          </a:ln>
        </p:spPr>
      </p:pic>
      <p:sp>
        <p:nvSpPr>
          <p:cNvPr id="316" name="Google Shape;316;p47"/>
          <p:cNvSpPr txBox="1"/>
          <p:nvPr/>
        </p:nvSpPr>
        <p:spPr>
          <a:xfrm>
            <a:off x="324450"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spcBef>
                <a:spcPts val="1100"/>
              </a:spcBef>
              <a:spcAft>
                <a:spcPts val="0"/>
              </a:spcAft>
              <a:buNone/>
            </a:pPr>
            <a:r>
              <a:rPr b="1" lang="en" sz="1200">
                <a:solidFill>
                  <a:schemeClr val="dk1"/>
                </a:solidFill>
                <a:highlight>
                  <a:srgbClr val="FFFFFF"/>
                </a:highlight>
              </a:rPr>
              <a:t>DNN Multi-Class Classifier</a:t>
            </a:r>
            <a:endParaRPr sz="1200">
              <a:solidFill>
                <a:schemeClr val="dk1"/>
              </a:solidFill>
              <a:highlight>
                <a:srgbClr val="FFFFFF"/>
              </a:highlight>
            </a:endParaRPr>
          </a:p>
          <a:p>
            <a:pPr indent="0" lvl="0" marL="0" rtl="0" algn="l">
              <a:lnSpc>
                <a:spcPct val="115000"/>
              </a:lnSpc>
              <a:spcBef>
                <a:spcPts val="1100"/>
              </a:spcBef>
              <a:spcAft>
                <a:spcPts val="0"/>
              </a:spcAft>
              <a:buNone/>
            </a:pPr>
            <a:r>
              <a:rPr lang="en" sz="1200">
                <a:solidFill>
                  <a:schemeClr val="dk1"/>
                </a:solidFill>
                <a:highlight>
                  <a:srgbClr val="FFFFFF"/>
                </a:highlight>
              </a:rPr>
              <a:t>Another form of a DNN is a multi-class classifier, which means that </a:t>
            </a:r>
            <a:r>
              <a:rPr b="1" lang="en" sz="1200">
                <a:solidFill>
                  <a:srgbClr val="0000FF"/>
                </a:solidFill>
                <a:highlight>
                  <a:srgbClr val="FFFFFF"/>
                </a:highlight>
              </a:rPr>
              <a:t>we are going to classify (predict) more than one class</a:t>
            </a:r>
            <a:r>
              <a:rPr lang="en" sz="1200">
                <a:solidFill>
                  <a:schemeClr val="dk1"/>
                </a:solidFill>
                <a:highlight>
                  <a:srgbClr val="FFFFFF"/>
                </a:highlight>
              </a:rPr>
              <a:t>. Another form of a DNN is a multi-class classifier, which means that we are going to classify (predict) more than one class. For example, let's say from a set of body measurements (e.g., height and weight) and gender we want to predict if someone is a baby, toddler, preteen, teenager or adult, for a total of five classes.</a:t>
            </a:r>
            <a:endParaRPr sz="1200">
              <a:solidFill>
                <a:schemeClr val="dk1"/>
              </a:solidFill>
              <a:highlight>
                <a:srgbClr val="FFFFFF"/>
              </a:highlight>
            </a:endParaRPr>
          </a:p>
          <a:p>
            <a:pPr indent="0" lvl="0" marL="0" rtl="0" algn="l">
              <a:lnSpc>
                <a:spcPct val="115000"/>
              </a:lnSpc>
              <a:spcBef>
                <a:spcPts val="1100"/>
              </a:spcBef>
              <a:spcAft>
                <a:spcPts val="0"/>
              </a:spcAft>
              <a:buNone/>
            </a:pPr>
            <a:r>
              <a:rPr lang="en" sz="1200">
                <a:solidFill>
                  <a:schemeClr val="dk1"/>
                </a:solidFill>
                <a:highlight>
                  <a:srgbClr val="FFFFFF"/>
                </a:highlight>
              </a:rPr>
              <a:t>We can already see we will have some problems. For example, men on average as adults are taller than women. But during the preteen years, girls tend to be taller than boys. We know on average that men get heavier early in their adult years in comparison to their teenage years, but women on average are less likely. So we should anticipate lots of problems in predicting around the preteen years for girls, teenage years for boys, and adult years for women.</a:t>
            </a:r>
            <a:endParaRPr sz="1200">
              <a:solidFill>
                <a:schemeClr val="dk1"/>
              </a:solidFill>
              <a:highlight>
                <a:srgbClr val="FFFFFF"/>
              </a:highlight>
            </a:endParaRPr>
          </a:p>
          <a:p>
            <a:pPr indent="0" lvl="0" marL="0" rtl="0" algn="l">
              <a:lnSpc>
                <a:spcPct val="115000"/>
              </a:lnSpc>
              <a:spcBef>
                <a:spcPts val="1100"/>
              </a:spcBef>
              <a:spcAft>
                <a:spcPts val="0"/>
              </a:spcAft>
              <a:buNone/>
            </a:pPr>
            <a:r>
              <a:rPr lang="en" sz="1200">
                <a:solidFill>
                  <a:schemeClr val="dk1"/>
                </a:solidFill>
                <a:highlight>
                  <a:srgbClr val="FFFFFF"/>
                </a:highlight>
              </a:rPr>
              <a:t>These are examples of non-linearity, where there is not a linear relationship between a feature and a prediction, but is instead broken into segments of disjoint linearity. This is the type of problem neural networks are good at.</a:t>
            </a:r>
            <a:endParaRPr sz="1200">
              <a:solidFill>
                <a:schemeClr val="dk1"/>
              </a:solidFill>
              <a:highlight>
                <a:srgbClr val="FFFFFF"/>
              </a:highlight>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ctr">
              <a:lnSpc>
                <a:spcPct val="115000"/>
              </a:lnSpc>
              <a:spcBef>
                <a:spcPts val="1100"/>
              </a:spcBef>
              <a:spcAft>
                <a:spcPts val="0"/>
              </a:spcAft>
              <a:buNone/>
            </a:pPr>
            <a:r>
              <a:rPr lang="en" sz="1200">
                <a:solidFill>
                  <a:schemeClr val="dk1"/>
                </a:solidFill>
              </a:rPr>
              <a:t>2</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0" name="Shape 320"/>
        <p:cNvGrpSpPr/>
        <p:nvPr/>
      </p:nvGrpSpPr>
      <p:grpSpPr>
        <a:xfrm>
          <a:off x="0" y="0"/>
          <a:ext cx="0" cy="0"/>
          <a:chOff x="0" y="0"/>
          <a:chExt cx="0" cy="0"/>
        </a:xfrm>
      </p:grpSpPr>
      <p:sp>
        <p:nvSpPr>
          <p:cNvPr id="321" name="Google Shape;321;p48"/>
          <p:cNvSpPr txBox="1"/>
          <p:nvPr>
            <p:ph idx="1" type="subTitle"/>
          </p:nvPr>
        </p:nvSpPr>
        <p:spPr>
          <a:xfrm>
            <a:off x="6826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Neural Networks - Multi-Class Classifier</a:t>
            </a:r>
            <a:endParaRPr>
              <a:solidFill>
                <a:srgbClr val="38761D"/>
              </a:solidFill>
            </a:endParaRPr>
          </a:p>
        </p:txBody>
      </p:sp>
      <p:pic>
        <p:nvPicPr>
          <p:cNvPr id="322" name="Google Shape;322;p48"/>
          <p:cNvPicPr preferRelativeResize="0"/>
          <p:nvPr/>
        </p:nvPicPr>
        <p:blipFill>
          <a:blip r:embed="rId3">
            <a:alphaModFix/>
          </a:blip>
          <a:stretch>
            <a:fillRect/>
          </a:stretch>
        </p:blipFill>
        <p:spPr>
          <a:xfrm>
            <a:off x="0" y="0"/>
            <a:ext cx="1466275" cy="730575"/>
          </a:xfrm>
          <a:prstGeom prst="rect">
            <a:avLst/>
          </a:prstGeom>
          <a:noFill/>
          <a:ln>
            <a:noFill/>
          </a:ln>
        </p:spPr>
      </p:pic>
      <p:sp>
        <p:nvSpPr>
          <p:cNvPr id="323" name="Google Shape;323;p48"/>
          <p:cNvSpPr txBox="1"/>
          <p:nvPr/>
        </p:nvSpPr>
        <p:spPr>
          <a:xfrm>
            <a:off x="356700"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spcBef>
                <a:spcPts val="1100"/>
              </a:spcBef>
              <a:spcAft>
                <a:spcPts val="0"/>
              </a:spcAft>
              <a:buNone/>
            </a:pPr>
            <a:r>
              <a:rPr b="1" lang="en" sz="1200">
                <a:solidFill>
                  <a:schemeClr val="dk1"/>
                </a:solidFill>
                <a:highlight>
                  <a:srgbClr val="FFFFFF"/>
                </a:highlight>
              </a:rPr>
              <a:t>Softmax Activation Function</a:t>
            </a:r>
            <a:endParaRPr sz="1200">
              <a:solidFill>
                <a:schemeClr val="dk1"/>
              </a:solidFill>
              <a:highlight>
                <a:srgbClr val="FFFFFF"/>
              </a:highlight>
            </a:endParaRPr>
          </a:p>
          <a:p>
            <a:pPr indent="0" lvl="0" marL="0" rtl="0" algn="l">
              <a:lnSpc>
                <a:spcPct val="115000"/>
              </a:lnSpc>
              <a:spcBef>
                <a:spcPts val="1100"/>
              </a:spcBef>
              <a:spcAft>
                <a:spcPts val="0"/>
              </a:spcAft>
              <a:buNone/>
            </a:pPr>
            <a:r>
              <a:rPr lang="en" sz="1200">
                <a:solidFill>
                  <a:schemeClr val="dk1"/>
                </a:solidFill>
                <a:highlight>
                  <a:srgbClr val="FFFFFF"/>
                </a:highlight>
              </a:rPr>
              <a:t>W</a:t>
            </a:r>
            <a:r>
              <a:rPr lang="en" sz="1200">
                <a:solidFill>
                  <a:schemeClr val="dk1"/>
                </a:solidFill>
                <a:highlight>
                  <a:srgbClr val="FFFFFF"/>
                </a:highlight>
              </a:rPr>
              <a:t>e have four “</a:t>
            </a:r>
            <a:r>
              <a:rPr i="1" lang="en" sz="1200">
                <a:solidFill>
                  <a:schemeClr val="dk1"/>
                </a:solidFill>
                <a:highlight>
                  <a:srgbClr val="FFFFFF"/>
                </a:highlight>
              </a:rPr>
              <a:t>features"</a:t>
            </a:r>
            <a:r>
              <a:rPr lang="en" sz="1200">
                <a:solidFill>
                  <a:schemeClr val="dk1"/>
                </a:solidFill>
                <a:highlight>
                  <a:srgbClr val="FFFFFF"/>
                </a:highlight>
              </a:rPr>
              <a:t> and a </a:t>
            </a:r>
            <a:r>
              <a:rPr i="1" lang="en" sz="1200">
                <a:solidFill>
                  <a:schemeClr val="dk1"/>
                </a:solidFill>
                <a:highlight>
                  <a:srgbClr val="FFFFFF"/>
                </a:highlight>
              </a:rPr>
              <a:t>"label"</a:t>
            </a:r>
            <a:r>
              <a:rPr lang="en" sz="1200">
                <a:solidFill>
                  <a:schemeClr val="dk1"/>
                </a:solidFill>
                <a:highlight>
                  <a:srgbClr val="FFFFFF"/>
                </a:highlight>
              </a:rPr>
              <a:t> that consists of five classes. We change our input vector in the next example to four, to match the number of features, and change our output layer to five nodes, to match the number of classes. In this case, each output node corresponds to one unique class (i.e., baby, toddler, etc). We want to train the neural network so each output node outputs a value between 0 and 1 as a prediction. For example, 0.75 would mean that the node is 75% confident that the prediction is the corresponding class (e.g., toddler).</a:t>
            </a:r>
            <a:endParaRPr sz="1200">
              <a:solidFill>
                <a:schemeClr val="dk1"/>
              </a:solidFill>
              <a:highlight>
                <a:srgbClr val="FFFFFF"/>
              </a:highlight>
            </a:endParaRPr>
          </a:p>
          <a:p>
            <a:pPr indent="0" lvl="0" marL="0" rtl="0" algn="l">
              <a:lnSpc>
                <a:spcPct val="115000"/>
              </a:lnSpc>
              <a:spcBef>
                <a:spcPts val="1100"/>
              </a:spcBef>
              <a:spcAft>
                <a:spcPts val="0"/>
              </a:spcAft>
              <a:buNone/>
            </a:pPr>
            <a:r>
              <a:rPr lang="en" sz="1200">
                <a:solidFill>
                  <a:schemeClr val="dk1"/>
                </a:solidFill>
                <a:highlight>
                  <a:srgbClr val="FFFFFF"/>
                </a:highlight>
              </a:rPr>
              <a:t>Each output node will independently learn and predict its confidence on whether the input is the corresponding class. This leads to a problem in that because the values are independent, they won't add up to 1 (i.e, 100%). </a:t>
            </a:r>
            <a:r>
              <a:rPr b="1" lang="en" sz="1200">
                <a:solidFill>
                  <a:srgbClr val="0000FF"/>
                </a:solidFill>
                <a:highlight>
                  <a:srgbClr val="FFFFFF"/>
                </a:highlight>
              </a:rPr>
              <a:t>Softmax is a mathematical function that will take a set of values (i.e., the outputs from the output layer) and squash them into a range between 0 and 1 and where all the values add up to 1. </a:t>
            </a:r>
            <a:endParaRPr b="1" sz="1200">
              <a:solidFill>
                <a:srgbClr val="0000FF"/>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p:txBody>
      </p:sp>
      <p:pic>
        <p:nvPicPr>
          <p:cNvPr id="324" name="Google Shape;324;p48"/>
          <p:cNvPicPr preferRelativeResize="0"/>
          <p:nvPr/>
        </p:nvPicPr>
        <p:blipFill>
          <a:blip r:embed="rId4">
            <a:alphaModFix/>
          </a:blip>
          <a:stretch>
            <a:fillRect/>
          </a:stretch>
        </p:blipFill>
        <p:spPr>
          <a:xfrm>
            <a:off x="2406775" y="3339000"/>
            <a:ext cx="3887306" cy="18045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8" name="Shape 328"/>
        <p:cNvGrpSpPr/>
        <p:nvPr/>
      </p:nvGrpSpPr>
      <p:grpSpPr>
        <a:xfrm>
          <a:off x="0" y="0"/>
          <a:ext cx="0" cy="0"/>
          <a:chOff x="0" y="0"/>
          <a:chExt cx="0" cy="0"/>
        </a:xfrm>
      </p:grpSpPr>
      <p:sp>
        <p:nvSpPr>
          <p:cNvPr id="329" name="Google Shape;329;p49"/>
          <p:cNvSpPr txBox="1"/>
          <p:nvPr>
            <p:ph idx="1" type="subTitle"/>
          </p:nvPr>
        </p:nvSpPr>
        <p:spPr>
          <a:xfrm>
            <a:off x="6826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Neural Networks - Multi-Class Classifier</a:t>
            </a:r>
            <a:endParaRPr>
              <a:solidFill>
                <a:srgbClr val="38761D"/>
              </a:solidFill>
            </a:endParaRPr>
          </a:p>
        </p:txBody>
      </p:sp>
      <p:pic>
        <p:nvPicPr>
          <p:cNvPr id="330" name="Google Shape;330;p49"/>
          <p:cNvPicPr preferRelativeResize="0"/>
          <p:nvPr/>
        </p:nvPicPr>
        <p:blipFill>
          <a:blip r:embed="rId3">
            <a:alphaModFix/>
          </a:blip>
          <a:stretch>
            <a:fillRect/>
          </a:stretch>
        </p:blipFill>
        <p:spPr>
          <a:xfrm>
            <a:off x="0" y="0"/>
            <a:ext cx="1466275" cy="730575"/>
          </a:xfrm>
          <a:prstGeom prst="rect">
            <a:avLst/>
          </a:prstGeom>
          <a:noFill/>
          <a:ln>
            <a:noFill/>
          </a:ln>
        </p:spPr>
      </p:pic>
      <p:sp>
        <p:nvSpPr>
          <p:cNvPr id="331" name="Google Shape;331;p49"/>
          <p:cNvSpPr txBox="1"/>
          <p:nvPr/>
        </p:nvSpPr>
        <p:spPr>
          <a:xfrm>
            <a:off x="356700"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spcBef>
                <a:spcPts val="1100"/>
              </a:spcBef>
              <a:spcAft>
                <a:spcPts val="0"/>
              </a:spcAft>
              <a:buNone/>
            </a:pPr>
            <a:r>
              <a:rPr b="1" lang="en" sz="1200">
                <a:solidFill>
                  <a:schemeClr val="dk1"/>
                </a:solidFill>
                <a:highlight>
                  <a:srgbClr val="FFFFFF"/>
                </a:highlight>
              </a:rPr>
              <a:t>Softmax Activation Function</a:t>
            </a:r>
            <a:endParaRPr sz="1200">
              <a:solidFill>
                <a:schemeClr val="dk1"/>
              </a:solidFill>
              <a:highlight>
                <a:srgbClr val="FFFFFF"/>
              </a:highlight>
            </a:endParaRPr>
          </a:p>
          <a:p>
            <a:pPr indent="0" lvl="0" marL="0" rtl="0" algn="l">
              <a:lnSpc>
                <a:spcPct val="115000"/>
              </a:lnSpc>
              <a:spcBef>
                <a:spcPts val="1100"/>
              </a:spcBef>
              <a:spcAft>
                <a:spcPts val="0"/>
              </a:spcAft>
              <a:buNone/>
            </a:pPr>
            <a:r>
              <a:rPr lang="en" sz="1200">
                <a:solidFill>
                  <a:schemeClr val="dk1"/>
                </a:solidFill>
                <a:highlight>
                  <a:srgbClr val="FFFFFF"/>
                </a:highlight>
              </a:rPr>
              <a:t>Next, we will change the activation function in our example to</a:t>
            </a:r>
            <a:r>
              <a:rPr b="1" lang="en" sz="1200">
                <a:solidFill>
                  <a:schemeClr val="dk1"/>
                </a:solidFill>
                <a:highlight>
                  <a:srgbClr val="FFFFFF"/>
                </a:highlight>
              </a:rPr>
              <a:t> </a:t>
            </a:r>
            <a:r>
              <a:rPr b="1" lang="en" sz="1200">
                <a:solidFill>
                  <a:schemeClr val="dk1"/>
                </a:solidFill>
                <a:highlight>
                  <a:srgbClr val="EFF0F1"/>
                </a:highlight>
              </a:rPr>
              <a:t>'softmax'</a:t>
            </a:r>
            <a:r>
              <a:rPr lang="en" sz="1200">
                <a:solidFill>
                  <a:schemeClr val="dk1"/>
                </a:solidFill>
                <a:highlight>
                  <a:srgbClr val="FFFFFF"/>
                </a:highlight>
              </a:rPr>
              <a:t>. Then we will set our loss function to </a:t>
            </a:r>
            <a:r>
              <a:rPr b="1" lang="en" sz="1200">
                <a:solidFill>
                  <a:schemeClr val="dk1"/>
                </a:solidFill>
                <a:highlight>
                  <a:srgbClr val="EFF0F1"/>
                </a:highlight>
              </a:rPr>
              <a:t>'categorical_crossentropy'</a:t>
            </a:r>
            <a:r>
              <a:rPr lang="en" sz="1200">
                <a:solidFill>
                  <a:schemeClr val="dk1"/>
                </a:solidFill>
                <a:highlight>
                  <a:srgbClr val="FFFFFF"/>
                </a:highlight>
              </a:rPr>
              <a:t>. </a:t>
            </a:r>
            <a:r>
              <a:rPr b="1" lang="en" sz="1200">
                <a:solidFill>
                  <a:srgbClr val="0000FF"/>
                </a:solidFill>
                <a:highlight>
                  <a:srgbClr val="FFFFFF"/>
                </a:highlight>
              </a:rPr>
              <a:t>This is generally the most common used for multi-class classification</a:t>
            </a:r>
            <a:r>
              <a:rPr lang="en" sz="1200">
                <a:solidFill>
                  <a:schemeClr val="dk1"/>
                </a:solidFill>
                <a:highlight>
                  <a:srgbClr val="FFFFFF"/>
                </a:highlight>
              </a:rPr>
              <a:t>. Finally, we will use a very popular and widely used variant of gradient descent called the </a:t>
            </a:r>
            <a:r>
              <a:rPr i="1" lang="en" sz="1200">
                <a:solidFill>
                  <a:schemeClr val="dk1"/>
                </a:solidFill>
                <a:highlight>
                  <a:srgbClr val="FFFFFF"/>
                </a:highlight>
              </a:rPr>
              <a:t>Adam Optimizer</a:t>
            </a:r>
            <a:r>
              <a:rPr lang="en" sz="1200">
                <a:solidFill>
                  <a:schemeClr val="dk1"/>
                </a:solidFill>
                <a:highlight>
                  <a:srgbClr val="FFFFFF"/>
                </a:highlight>
              </a:rPr>
              <a:t> </a:t>
            </a:r>
            <a:r>
              <a:rPr b="1" lang="en" sz="1200">
                <a:solidFill>
                  <a:schemeClr val="dk1"/>
                </a:solidFill>
                <a:highlight>
                  <a:srgbClr val="FFFFFF"/>
                </a:highlight>
              </a:rPr>
              <a:t>(</a:t>
            </a:r>
            <a:r>
              <a:rPr b="1" lang="en" sz="1200">
                <a:solidFill>
                  <a:schemeClr val="dk1"/>
                </a:solidFill>
                <a:highlight>
                  <a:srgbClr val="EFF0F1"/>
                </a:highlight>
              </a:rPr>
              <a:t>'adam'</a:t>
            </a:r>
            <a:r>
              <a:rPr b="1" lang="en" sz="1200">
                <a:solidFill>
                  <a:schemeClr val="dk1"/>
                </a:solidFill>
                <a:highlight>
                  <a:srgbClr val="FFFFFF"/>
                </a:highlight>
              </a:rPr>
              <a:t>)</a:t>
            </a:r>
            <a:r>
              <a:rPr lang="en" sz="1200">
                <a:solidFill>
                  <a:schemeClr val="dk1"/>
                </a:solidFill>
                <a:highlight>
                  <a:srgbClr val="FFFFFF"/>
                </a:highlight>
              </a:rPr>
              <a:t>. </a:t>
            </a:r>
            <a:r>
              <a:rPr i="1" lang="en" sz="1200">
                <a:solidFill>
                  <a:schemeClr val="dk1"/>
                </a:solidFill>
                <a:highlight>
                  <a:srgbClr val="FFFFFF"/>
                </a:highlight>
              </a:rPr>
              <a:t>Adam</a:t>
            </a:r>
            <a:r>
              <a:rPr lang="en" sz="1200">
                <a:solidFill>
                  <a:schemeClr val="dk1"/>
                </a:solidFill>
                <a:highlight>
                  <a:srgbClr val="FFFFFF"/>
                </a:highlight>
              </a:rPr>
              <a:t> incorporates several aspects of other methods, such as rmsprop (root mean square) and adagrad (adaptive gradient), along with an adaptive learning rate. It's generally considered best-in-class for a wide variety of neural networks.</a:t>
            </a:r>
            <a:endParaRPr sz="1200">
              <a:solidFill>
                <a:schemeClr val="dk1"/>
              </a:solidFill>
              <a:highlight>
                <a:srgbClr val="FFFFFF"/>
              </a:highlight>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graphicFrame>
        <p:nvGraphicFramePr>
          <p:cNvPr id="332" name="Google Shape;332;p49"/>
          <p:cNvGraphicFramePr/>
          <p:nvPr/>
        </p:nvGraphicFramePr>
        <p:xfrm>
          <a:off x="434888" y="2440425"/>
          <a:ext cx="3000000" cy="3000000"/>
        </p:xfrm>
        <a:graphic>
          <a:graphicData uri="http://schemas.openxmlformats.org/drawingml/2006/table">
            <a:tbl>
              <a:tblPr>
                <a:noFill/>
                <a:tableStyleId>{B919AB72-B1D8-40D2-A9E9-02AD8994AEB8}</a:tableStyleId>
              </a:tblPr>
              <a:tblGrid>
                <a:gridCol w="8274200"/>
              </a:tblGrid>
              <a:tr h="12700">
                <a:tc>
                  <a:txBody>
                    <a:bodyPr>
                      <a:noAutofit/>
                    </a:bodyPr>
                    <a:lstStyle/>
                    <a:p>
                      <a:pPr indent="0" lvl="0" marL="0" rtl="0" algn="l">
                        <a:lnSpc>
                          <a:spcPct val="115000"/>
                        </a:lnSpc>
                        <a:spcBef>
                          <a:spcPts val="0"/>
                        </a:spcBef>
                        <a:spcAft>
                          <a:spcPts val="0"/>
                        </a:spcAft>
                        <a:buNone/>
                      </a:pPr>
                      <a:r>
                        <a:rPr lang="en" sz="1200">
                          <a:solidFill>
                            <a:srgbClr val="9C27B0"/>
                          </a:solidFill>
                          <a:highlight>
                            <a:srgbClr val="FFFFFF"/>
                          </a:highlight>
                          <a:latin typeface="Consolas"/>
                          <a:ea typeface="Consolas"/>
                          <a:cs typeface="Consolas"/>
                          <a:sym typeface="Consolas"/>
                        </a:rPr>
                        <a:t>from</a:t>
                      </a:r>
                      <a:r>
                        <a:rPr lang="en" sz="1200">
                          <a:highlight>
                            <a:srgbClr val="FFFFFF"/>
                          </a:highlight>
                          <a:latin typeface="Consolas"/>
                          <a:ea typeface="Consolas"/>
                          <a:cs typeface="Consolas"/>
                          <a:sym typeface="Consolas"/>
                        </a:rPr>
                        <a:t> keras </a:t>
                      </a:r>
                      <a:r>
                        <a:rPr lang="en" sz="1200">
                          <a:solidFill>
                            <a:srgbClr val="9C27B0"/>
                          </a:solidFill>
                          <a:highlight>
                            <a:srgbClr val="FFFFFF"/>
                          </a:highlight>
                          <a:latin typeface="Consolas"/>
                          <a:ea typeface="Consolas"/>
                          <a:cs typeface="Consolas"/>
                          <a:sym typeface="Consolas"/>
                        </a:rPr>
                        <a:t>import</a:t>
                      </a:r>
                      <a:r>
                        <a:rPr lang="en" sz="1200">
                          <a:highlight>
                            <a:srgbClr val="FFFFFF"/>
                          </a:highlight>
                          <a:latin typeface="Consolas"/>
                          <a:ea typeface="Consolas"/>
                          <a:cs typeface="Consolas"/>
                          <a:sym typeface="Consolas"/>
                        </a:rPr>
                        <a:t> </a:t>
                      </a:r>
                      <a:r>
                        <a:rPr lang="en" sz="1200">
                          <a:solidFill>
                            <a:srgbClr val="3367D6"/>
                          </a:solidFill>
                          <a:highlight>
                            <a:srgbClr val="FFFFFF"/>
                          </a:highlight>
                          <a:latin typeface="Consolas"/>
                          <a:ea typeface="Consolas"/>
                          <a:cs typeface="Consolas"/>
                          <a:sym typeface="Consolas"/>
                        </a:rPr>
                        <a:t>Sequential</a:t>
                      </a:r>
                      <a:endParaRPr sz="12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200">
                          <a:solidFill>
                            <a:srgbClr val="9C27B0"/>
                          </a:solidFill>
                          <a:highlight>
                            <a:srgbClr val="FFFFFF"/>
                          </a:highlight>
                          <a:latin typeface="Consolas"/>
                          <a:ea typeface="Consolas"/>
                          <a:cs typeface="Consolas"/>
                          <a:sym typeface="Consolas"/>
                        </a:rPr>
                        <a:t>from</a:t>
                      </a:r>
                      <a:r>
                        <a:rPr lang="en" sz="1200">
                          <a:highlight>
                            <a:srgbClr val="FFFFFF"/>
                          </a:highlight>
                          <a:latin typeface="Consolas"/>
                          <a:ea typeface="Consolas"/>
                          <a:cs typeface="Consolas"/>
                          <a:sym typeface="Consolas"/>
                        </a:rPr>
                        <a:t> keras</a:t>
                      </a:r>
                      <a:r>
                        <a:rPr lang="en" sz="1200">
                          <a:solidFill>
                            <a:srgbClr val="616161"/>
                          </a:solidFill>
                          <a:highlight>
                            <a:srgbClr val="FFFFFF"/>
                          </a:highlight>
                          <a:latin typeface="Consolas"/>
                          <a:ea typeface="Consolas"/>
                          <a:cs typeface="Consolas"/>
                          <a:sym typeface="Consolas"/>
                        </a:rPr>
                        <a:t>.</a:t>
                      </a:r>
                      <a:r>
                        <a:rPr lang="en" sz="1200">
                          <a:highlight>
                            <a:srgbClr val="FFFFFF"/>
                          </a:highlight>
                          <a:latin typeface="Consolas"/>
                          <a:ea typeface="Consolas"/>
                          <a:cs typeface="Consolas"/>
                          <a:sym typeface="Consolas"/>
                        </a:rPr>
                        <a:t>layers </a:t>
                      </a:r>
                      <a:r>
                        <a:rPr lang="en" sz="1200">
                          <a:solidFill>
                            <a:srgbClr val="9C27B0"/>
                          </a:solidFill>
                          <a:highlight>
                            <a:srgbClr val="FFFFFF"/>
                          </a:highlight>
                          <a:latin typeface="Consolas"/>
                          <a:ea typeface="Consolas"/>
                          <a:cs typeface="Consolas"/>
                          <a:sym typeface="Consolas"/>
                        </a:rPr>
                        <a:t>import</a:t>
                      </a:r>
                      <a:r>
                        <a:rPr lang="en" sz="1200">
                          <a:highlight>
                            <a:srgbClr val="FFFFFF"/>
                          </a:highlight>
                          <a:latin typeface="Consolas"/>
                          <a:ea typeface="Consolas"/>
                          <a:cs typeface="Consolas"/>
                          <a:sym typeface="Consolas"/>
                        </a:rPr>
                        <a:t> </a:t>
                      </a:r>
                      <a:r>
                        <a:rPr lang="en" sz="1200">
                          <a:solidFill>
                            <a:srgbClr val="3367D6"/>
                          </a:solidFill>
                          <a:highlight>
                            <a:srgbClr val="FFFFFF"/>
                          </a:highlight>
                          <a:latin typeface="Consolas"/>
                          <a:ea typeface="Consolas"/>
                          <a:cs typeface="Consolas"/>
                          <a:sym typeface="Consolas"/>
                        </a:rPr>
                        <a:t>Dense</a:t>
                      </a:r>
                      <a:endParaRPr sz="12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t/>
                      </a:r>
                      <a:endParaRPr sz="12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200">
                          <a:highlight>
                            <a:srgbClr val="FFFFFF"/>
                          </a:highlight>
                          <a:latin typeface="Consolas"/>
                          <a:ea typeface="Consolas"/>
                          <a:cs typeface="Consolas"/>
                          <a:sym typeface="Consolas"/>
                        </a:rPr>
                        <a:t>model </a:t>
                      </a:r>
                      <a:r>
                        <a:rPr lang="en" sz="1200">
                          <a:solidFill>
                            <a:srgbClr val="616161"/>
                          </a:solidFill>
                          <a:highlight>
                            <a:srgbClr val="FFFFFF"/>
                          </a:highlight>
                          <a:latin typeface="Consolas"/>
                          <a:ea typeface="Consolas"/>
                          <a:cs typeface="Consolas"/>
                          <a:sym typeface="Consolas"/>
                        </a:rPr>
                        <a:t>=</a:t>
                      </a:r>
                      <a:r>
                        <a:rPr lang="en" sz="1200">
                          <a:highlight>
                            <a:srgbClr val="FFFFFF"/>
                          </a:highlight>
                          <a:latin typeface="Consolas"/>
                          <a:ea typeface="Consolas"/>
                          <a:cs typeface="Consolas"/>
                          <a:sym typeface="Consolas"/>
                        </a:rPr>
                        <a:t> </a:t>
                      </a:r>
                      <a:r>
                        <a:rPr lang="en" sz="1200">
                          <a:solidFill>
                            <a:srgbClr val="3367D6"/>
                          </a:solidFill>
                          <a:highlight>
                            <a:srgbClr val="FFFFFF"/>
                          </a:highlight>
                          <a:latin typeface="Consolas"/>
                          <a:ea typeface="Consolas"/>
                          <a:cs typeface="Consolas"/>
                          <a:sym typeface="Consolas"/>
                        </a:rPr>
                        <a:t>Sequential</a:t>
                      </a:r>
                      <a:r>
                        <a:rPr lang="en" sz="1200">
                          <a:solidFill>
                            <a:srgbClr val="616161"/>
                          </a:solidFill>
                          <a:highlight>
                            <a:srgbClr val="FFFFFF"/>
                          </a:highlight>
                          <a:latin typeface="Consolas"/>
                          <a:ea typeface="Consolas"/>
                          <a:cs typeface="Consolas"/>
                          <a:sym typeface="Consolas"/>
                        </a:rPr>
                        <a:t>()</a:t>
                      </a:r>
                      <a:endParaRPr sz="12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200">
                          <a:solidFill>
                            <a:srgbClr val="455A64"/>
                          </a:solidFill>
                          <a:highlight>
                            <a:srgbClr val="FFFFFF"/>
                          </a:highlight>
                          <a:latin typeface="Consolas"/>
                          <a:ea typeface="Consolas"/>
                          <a:cs typeface="Consolas"/>
                          <a:sym typeface="Consolas"/>
                        </a:rPr>
                        <a:t># Add the first (input) layer (10 nodes) with input shape 4 element vector (1D).</a:t>
                      </a:r>
                      <a:endParaRPr sz="12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200">
                          <a:highlight>
                            <a:srgbClr val="FFFFFF"/>
                          </a:highlight>
                          <a:latin typeface="Consolas"/>
                          <a:ea typeface="Consolas"/>
                          <a:cs typeface="Consolas"/>
                          <a:sym typeface="Consolas"/>
                        </a:rPr>
                        <a:t>model</a:t>
                      </a:r>
                      <a:r>
                        <a:rPr lang="en" sz="1200">
                          <a:solidFill>
                            <a:srgbClr val="616161"/>
                          </a:solidFill>
                          <a:highlight>
                            <a:srgbClr val="FFFFFF"/>
                          </a:highlight>
                          <a:latin typeface="Consolas"/>
                          <a:ea typeface="Consolas"/>
                          <a:cs typeface="Consolas"/>
                          <a:sym typeface="Consolas"/>
                        </a:rPr>
                        <a:t>.</a:t>
                      </a:r>
                      <a:r>
                        <a:rPr lang="en" sz="1200">
                          <a:highlight>
                            <a:srgbClr val="FFFFFF"/>
                          </a:highlight>
                          <a:latin typeface="Consolas"/>
                          <a:ea typeface="Consolas"/>
                          <a:cs typeface="Consolas"/>
                          <a:sym typeface="Consolas"/>
                        </a:rPr>
                        <a:t>add</a:t>
                      </a:r>
                      <a:r>
                        <a:rPr lang="en" sz="1200">
                          <a:solidFill>
                            <a:srgbClr val="616161"/>
                          </a:solidFill>
                          <a:highlight>
                            <a:srgbClr val="FFFFFF"/>
                          </a:highlight>
                          <a:latin typeface="Consolas"/>
                          <a:ea typeface="Consolas"/>
                          <a:cs typeface="Consolas"/>
                          <a:sym typeface="Consolas"/>
                        </a:rPr>
                        <a:t>(</a:t>
                      </a:r>
                      <a:r>
                        <a:rPr lang="en" sz="1200">
                          <a:solidFill>
                            <a:srgbClr val="3367D6"/>
                          </a:solidFill>
                          <a:highlight>
                            <a:srgbClr val="FFFFFF"/>
                          </a:highlight>
                          <a:latin typeface="Consolas"/>
                          <a:ea typeface="Consolas"/>
                          <a:cs typeface="Consolas"/>
                          <a:sym typeface="Consolas"/>
                        </a:rPr>
                        <a:t>Dense</a:t>
                      </a:r>
                      <a:r>
                        <a:rPr lang="en" sz="1200">
                          <a:solidFill>
                            <a:srgbClr val="616161"/>
                          </a:solidFill>
                          <a:highlight>
                            <a:srgbClr val="FFFFFF"/>
                          </a:highlight>
                          <a:latin typeface="Consolas"/>
                          <a:ea typeface="Consolas"/>
                          <a:cs typeface="Consolas"/>
                          <a:sym typeface="Consolas"/>
                        </a:rPr>
                        <a:t>(</a:t>
                      </a:r>
                      <a:r>
                        <a:rPr lang="en" sz="1200">
                          <a:solidFill>
                            <a:srgbClr val="C53929"/>
                          </a:solidFill>
                          <a:highlight>
                            <a:srgbClr val="FFFFFF"/>
                          </a:highlight>
                          <a:latin typeface="Consolas"/>
                          <a:ea typeface="Consolas"/>
                          <a:cs typeface="Consolas"/>
                          <a:sym typeface="Consolas"/>
                        </a:rPr>
                        <a:t>10</a:t>
                      </a:r>
                      <a:r>
                        <a:rPr lang="en" sz="1200">
                          <a:solidFill>
                            <a:srgbClr val="616161"/>
                          </a:solidFill>
                          <a:highlight>
                            <a:srgbClr val="FFFFFF"/>
                          </a:highlight>
                          <a:latin typeface="Consolas"/>
                          <a:ea typeface="Consolas"/>
                          <a:cs typeface="Consolas"/>
                          <a:sym typeface="Consolas"/>
                        </a:rPr>
                        <a:t>,</a:t>
                      </a:r>
                      <a:r>
                        <a:rPr lang="en" sz="1200">
                          <a:highlight>
                            <a:srgbClr val="FFFFFF"/>
                          </a:highlight>
                          <a:latin typeface="Consolas"/>
                          <a:ea typeface="Consolas"/>
                          <a:cs typeface="Consolas"/>
                          <a:sym typeface="Consolas"/>
                        </a:rPr>
                        <a:t> input_shape</a:t>
                      </a:r>
                      <a:r>
                        <a:rPr lang="en" sz="1200">
                          <a:solidFill>
                            <a:srgbClr val="616161"/>
                          </a:solidFill>
                          <a:highlight>
                            <a:srgbClr val="FFFFFF"/>
                          </a:highlight>
                          <a:latin typeface="Consolas"/>
                          <a:ea typeface="Consolas"/>
                          <a:cs typeface="Consolas"/>
                          <a:sym typeface="Consolas"/>
                        </a:rPr>
                        <a:t>=(</a:t>
                      </a:r>
                      <a:r>
                        <a:rPr lang="en" sz="1200">
                          <a:solidFill>
                            <a:srgbClr val="C53929"/>
                          </a:solidFill>
                          <a:highlight>
                            <a:srgbClr val="FFFFFF"/>
                          </a:highlight>
                          <a:latin typeface="Consolas"/>
                          <a:ea typeface="Consolas"/>
                          <a:cs typeface="Consolas"/>
                          <a:sym typeface="Consolas"/>
                        </a:rPr>
                        <a:t>4</a:t>
                      </a:r>
                      <a:r>
                        <a:rPr lang="en" sz="1200">
                          <a:solidFill>
                            <a:srgbClr val="616161"/>
                          </a:solidFill>
                          <a:highlight>
                            <a:srgbClr val="FFFFFF"/>
                          </a:highlight>
                          <a:latin typeface="Consolas"/>
                          <a:ea typeface="Consolas"/>
                          <a:cs typeface="Consolas"/>
                          <a:sym typeface="Consolas"/>
                        </a:rPr>
                        <a:t>,),</a:t>
                      </a:r>
                      <a:r>
                        <a:rPr lang="en" sz="1200">
                          <a:highlight>
                            <a:srgbClr val="FFFFFF"/>
                          </a:highlight>
                          <a:latin typeface="Consolas"/>
                          <a:ea typeface="Consolas"/>
                          <a:cs typeface="Consolas"/>
                          <a:sym typeface="Consolas"/>
                        </a:rPr>
                        <a:t> activation</a:t>
                      </a:r>
                      <a:r>
                        <a:rPr lang="en" sz="1200">
                          <a:solidFill>
                            <a:srgbClr val="616161"/>
                          </a:solidFill>
                          <a:highlight>
                            <a:srgbClr val="FFFFFF"/>
                          </a:highlight>
                          <a:latin typeface="Consolas"/>
                          <a:ea typeface="Consolas"/>
                          <a:cs typeface="Consolas"/>
                          <a:sym typeface="Consolas"/>
                        </a:rPr>
                        <a:t>=</a:t>
                      </a:r>
                      <a:r>
                        <a:rPr lang="en" sz="1200">
                          <a:solidFill>
                            <a:srgbClr val="0F9D58"/>
                          </a:solidFill>
                          <a:highlight>
                            <a:srgbClr val="FFFFFF"/>
                          </a:highlight>
                          <a:latin typeface="Consolas"/>
                          <a:ea typeface="Consolas"/>
                          <a:cs typeface="Consolas"/>
                          <a:sym typeface="Consolas"/>
                        </a:rPr>
                        <a:t>'relu'</a:t>
                      </a:r>
                      <a:r>
                        <a:rPr lang="en" sz="1200">
                          <a:solidFill>
                            <a:srgbClr val="616161"/>
                          </a:solidFill>
                          <a:highlight>
                            <a:srgbClr val="FFFFFF"/>
                          </a:highlight>
                          <a:latin typeface="Consolas"/>
                          <a:ea typeface="Consolas"/>
                          <a:cs typeface="Consolas"/>
                          <a:sym typeface="Consolas"/>
                        </a:rPr>
                        <a:t>))</a:t>
                      </a:r>
                      <a:endParaRPr sz="12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200">
                          <a:solidFill>
                            <a:srgbClr val="455A64"/>
                          </a:solidFill>
                          <a:highlight>
                            <a:srgbClr val="FFFFFF"/>
                          </a:highlight>
                          <a:latin typeface="Consolas"/>
                          <a:ea typeface="Consolas"/>
                          <a:cs typeface="Consolas"/>
                          <a:sym typeface="Consolas"/>
                        </a:rPr>
                        <a:t># Add the second (hidden) layer (10 nodes).</a:t>
                      </a:r>
                      <a:endParaRPr sz="12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200">
                          <a:highlight>
                            <a:srgbClr val="FFFFFF"/>
                          </a:highlight>
                          <a:latin typeface="Consolas"/>
                          <a:ea typeface="Consolas"/>
                          <a:cs typeface="Consolas"/>
                          <a:sym typeface="Consolas"/>
                        </a:rPr>
                        <a:t>model</a:t>
                      </a:r>
                      <a:r>
                        <a:rPr lang="en" sz="1200">
                          <a:solidFill>
                            <a:srgbClr val="616161"/>
                          </a:solidFill>
                          <a:highlight>
                            <a:srgbClr val="FFFFFF"/>
                          </a:highlight>
                          <a:latin typeface="Consolas"/>
                          <a:ea typeface="Consolas"/>
                          <a:cs typeface="Consolas"/>
                          <a:sym typeface="Consolas"/>
                        </a:rPr>
                        <a:t>.</a:t>
                      </a:r>
                      <a:r>
                        <a:rPr lang="en" sz="1200">
                          <a:highlight>
                            <a:srgbClr val="FFFFFF"/>
                          </a:highlight>
                          <a:latin typeface="Consolas"/>
                          <a:ea typeface="Consolas"/>
                          <a:cs typeface="Consolas"/>
                          <a:sym typeface="Consolas"/>
                        </a:rPr>
                        <a:t>add</a:t>
                      </a:r>
                      <a:r>
                        <a:rPr lang="en" sz="1200">
                          <a:solidFill>
                            <a:srgbClr val="616161"/>
                          </a:solidFill>
                          <a:highlight>
                            <a:srgbClr val="FFFFFF"/>
                          </a:highlight>
                          <a:latin typeface="Consolas"/>
                          <a:ea typeface="Consolas"/>
                          <a:cs typeface="Consolas"/>
                          <a:sym typeface="Consolas"/>
                        </a:rPr>
                        <a:t>(</a:t>
                      </a:r>
                      <a:r>
                        <a:rPr lang="en" sz="1200">
                          <a:solidFill>
                            <a:srgbClr val="3367D6"/>
                          </a:solidFill>
                          <a:highlight>
                            <a:srgbClr val="FFFFFF"/>
                          </a:highlight>
                          <a:latin typeface="Consolas"/>
                          <a:ea typeface="Consolas"/>
                          <a:cs typeface="Consolas"/>
                          <a:sym typeface="Consolas"/>
                        </a:rPr>
                        <a:t>Dense</a:t>
                      </a:r>
                      <a:r>
                        <a:rPr lang="en" sz="1200">
                          <a:solidFill>
                            <a:srgbClr val="616161"/>
                          </a:solidFill>
                          <a:highlight>
                            <a:srgbClr val="FFFFFF"/>
                          </a:highlight>
                          <a:latin typeface="Consolas"/>
                          <a:ea typeface="Consolas"/>
                          <a:cs typeface="Consolas"/>
                          <a:sym typeface="Consolas"/>
                        </a:rPr>
                        <a:t>(</a:t>
                      </a:r>
                      <a:r>
                        <a:rPr lang="en" sz="1200">
                          <a:solidFill>
                            <a:srgbClr val="C53929"/>
                          </a:solidFill>
                          <a:highlight>
                            <a:srgbClr val="FFFFFF"/>
                          </a:highlight>
                          <a:latin typeface="Consolas"/>
                          <a:ea typeface="Consolas"/>
                          <a:cs typeface="Consolas"/>
                          <a:sym typeface="Consolas"/>
                        </a:rPr>
                        <a:t>10</a:t>
                      </a:r>
                      <a:r>
                        <a:rPr lang="en" sz="1200">
                          <a:solidFill>
                            <a:srgbClr val="616161"/>
                          </a:solidFill>
                          <a:highlight>
                            <a:srgbClr val="FFFFFF"/>
                          </a:highlight>
                          <a:latin typeface="Consolas"/>
                          <a:ea typeface="Consolas"/>
                          <a:cs typeface="Consolas"/>
                          <a:sym typeface="Consolas"/>
                        </a:rPr>
                        <a:t>,</a:t>
                      </a:r>
                      <a:r>
                        <a:rPr lang="en" sz="1200">
                          <a:highlight>
                            <a:srgbClr val="FFFFFF"/>
                          </a:highlight>
                          <a:latin typeface="Consolas"/>
                          <a:ea typeface="Consolas"/>
                          <a:cs typeface="Consolas"/>
                          <a:sym typeface="Consolas"/>
                        </a:rPr>
                        <a:t> activation</a:t>
                      </a:r>
                      <a:r>
                        <a:rPr lang="en" sz="1200">
                          <a:solidFill>
                            <a:srgbClr val="616161"/>
                          </a:solidFill>
                          <a:highlight>
                            <a:srgbClr val="FFFFFF"/>
                          </a:highlight>
                          <a:latin typeface="Consolas"/>
                          <a:ea typeface="Consolas"/>
                          <a:cs typeface="Consolas"/>
                          <a:sym typeface="Consolas"/>
                        </a:rPr>
                        <a:t>=</a:t>
                      </a:r>
                      <a:r>
                        <a:rPr lang="en" sz="1200">
                          <a:solidFill>
                            <a:srgbClr val="0F9D58"/>
                          </a:solidFill>
                          <a:highlight>
                            <a:srgbClr val="FFFFFF"/>
                          </a:highlight>
                          <a:latin typeface="Consolas"/>
                          <a:ea typeface="Consolas"/>
                          <a:cs typeface="Consolas"/>
                          <a:sym typeface="Consolas"/>
                        </a:rPr>
                        <a:t>'relu'</a:t>
                      </a:r>
                      <a:r>
                        <a:rPr lang="en" sz="1200">
                          <a:solidFill>
                            <a:srgbClr val="616161"/>
                          </a:solidFill>
                          <a:highlight>
                            <a:srgbClr val="FFFFFF"/>
                          </a:highlight>
                          <a:latin typeface="Consolas"/>
                          <a:ea typeface="Consolas"/>
                          <a:cs typeface="Consolas"/>
                          <a:sym typeface="Consolas"/>
                        </a:rPr>
                        <a:t>))</a:t>
                      </a:r>
                      <a:endParaRPr sz="12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200">
                          <a:solidFill>
                            <a:srgbClr val="455A64"/>
                          </a:solidFill>
                          <a:highlight>
                            <a:srgbClr val="FFFFFF"/>
                          </a:highlight>
                          <a:latin typeface="Consolas"/>
                          <a:ea typeface="Consolas"/>
                          <a:cs typeface="Consolas"/>
                          <a:sym typeface="Consolas"/>
                        </a:rPr>
                        <a:t># Add the third (output) layer of 5 nodes, and set the activation function to a</a:t>
                      </a:r>
                      <a:r>
                        <a:rPr lang="en" sz="1200">
                          <a:highlight>
                            <a:srgbClr val="FFFFFF"/>
                          </a:highlight>
                          <a:latin typeface="Consolas"/>
                          <a:ea typeface="Consolas"/>
                          <a:cs typeface="Consolas"/>
                          <a:sym typeface="Consolas"/>
                        </a:rPr>
                        <a:t> </a:t>
                      </a:r>
                      <a:r>
                        <a:rPr lang="en" sz="1200">
                          <a:solidFill>
                            <a:srgbClr val="455A64"/>
                          </a:solidFill>
                          <a:highlight>
                            <a:srgbClr val="FFFFFF"/>
                          </a:highlight>
                          <a:latin typeface="Consolas"/>
                          <a:ea typeface="Consolas"/>
                          <a:cs typeface="Consolas"/>
                          <a:sym typeface="Consolas"/>
                        </a:rPr>
                        <a:t>Softmax.</a:t>
                      </a:r>
                      <a:endParaRPr sz="12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200">
                          <a:highlight>
                            <a:srgbClr val="FFFFFF"/>
                          </a:highlight>
                          <a:latin typeface="Consolas"/>
                          <a:ea typeface="Consolas"/>
                          <a:cs typeface="Consolas"/>
                          <a:sym typeface="Consolas"/>
                        </a:rPr>
                        <a:t>model</a:t>
                      </a:r>
                      <a:r>
                        <a:rPr lang="en" sz="1200">
                          <a:solidFill>
                            <a:srgbClr val="616161"/>
                          </a:solidFill>
                          <a:highlight>
                            <a:srgbClr val="FFFFFF"/>
                          </a:highlight>
                          <a:latin typeface="Consolas"/>
                          <a:ea typeface="Consolas"/>
                          <a:cs typeface="Consolas"/>
                          <a:sym typeface="Consolas"/>
                        </a:rPr>
                        <a:t>.</a:t>
                      </a:r>
                      <a:r>
                        <a:rPr lang="en" sz="1200">
                          <a:highlight>
                            <a:srgbClr val="FFFFFF"/>
                          </a:highlight>
                          <a:latin typeface="Consolas"/>
                          <a:ea typeface="Consolas"/>
                          <a:cs typeface="Consolas"/>
                          <a:sym typeface="Consolas"/>
                        </a:rPr>
                        <a:t>add</a:t>
                      </a:r>
                      <a:r>
                        <a:rPr lang="en" sz="1200">
                          <a:solidFill>
                            <a:srgbClr val="616161"/>
                          </a:solidFill>
                          <a:highlight>
                            <a:srgbClr val="FFFFFF"/>
                          </a:highlight>
                          <a:latin typeface="Consolas"/>
                          <a:ea typeface="Consolas"/>
                          <a:cs typeface="Consolas"/>
                          <a:sym typeface="Consolas"/>
                        </a:rPr>
                        <a:t>(</a:t>
                      </a:r>
                      <a:r>
                        <a:rPr lang="en" sz="1200">
                          <a:solidFill>
                            <a:srgbClr val="3367D6"/>
                          </a:solidFill>
                          <a:highlight>
                            <a:srgbClr val="FFFFFF"/>
                          </a:highlight>
                          <a:latin typeface="Consolas"/>
                          <a:ea typeface="Consolas"/>
                          <a:cs typeface="Consolas"/>
                          <a:sym typeface="Consolas"/>
                        </a:rPr>
                        <a:t>Dense</a:t>
                      </a:r>
                      <a:r>
                        <a:rPr lang="en" sz="1200">
                          <a:solidFill>
                            <a:srgbClr val="616161"/>
                          </a:solidFill>
                          <a:highlight>
                            <a:srgbClr val="FFFFFF"/>
                          </a:highlight>
                          <a:latin typeface="Consolas"/>
                          <a:ea typeface="Consolas"/>
                          <a:cs typeface="Consolas"/>
                          <a:sym typeface="Consolas"/>
                        </a:rPr>
                        <a:t>(</a:t>
                      </a:r>
                      <a:r>
                        <a:rPr lang="en" sz="1200">
                          <a:solidFill>
                            <a:srgbClr val="C53929"/>
                          </a:solidFill>
                          <a:highlight>
                            <a:srgbClr val="FFFFFF"/>
                          </a:highlight>
                          <a:latin typeface="Consolas"/>
                          <a:ea typeface="Consolas"/>
                          <a:cs typeface="Consolas"/>
                          <a:sym typeface="Consolas"/>
                        </a:rPr>
                        <a:t>5</a:t>
                      </a:r>
                      <a:r>
                        <a:rPr lang="en" sz="1200">
                          <a:solidFill>
                            <a:srgbClr val="616161"/>
                          </a:solidFill>
                          <a:highlight>
                            <a:srgbClr val="FFFFFF"/>
                          </a:highlight>
                          <a:latin typeface="Consolas"/>
                          <a:ea typeface="Consolas"/>
                          <a:cs typeface="Consolas"/>
                          <a:sym typeface="Consolas"/>
                        </a:rPr>
                        <a:t>,</a:t>
                      </a:r>
                      <a:r>
                        <a:rPr lang="en" sz="1200">
                          <a:highlight>
                            <a:srgbClr val="FFFFFF"/>
                          </a:highlight>
                          <a:latin typeface="Consolas"/>
                          <a:ea typeface="Consolas"/>
                          <a:cs typeface="Consolas"/>
                          <a:sym typeface="Consolas"/>
                        </a:rPr>
                        <a:t> activation</a:t>
                      </a:r>
                      <a:r>
                        <a:rPr lang="en" sz="1200">
                          <a:solidFill>
                            <a:srgbClr val="616161"/>
                          </a:solidFill>
                          <a:highlight>
                            <a:srgbClr val="FFFFFF"/>
                          </a:highlight>
                          <a:latin typeface="Consolas"/>
                          <a:ea typeface="Consolas"/>
                          <a:cs typeface="Consolas"/>
                          <a:sym typeface="Consolas"/>
                        </a:rPr>
                        <a:t>=</a:t>
                      </a:r>
                      <a:r>
                        <a:rPr lang="en" sz="1200">
                          <a:solidFill>
                            <a:srgbClr val="0F9D58"/>
                          </a:solidFill>
                          <a:highlight>
                            <a:srgbClr val="FFFFFF"/>
                          </a:highlight>
                          <a:latin typeface="Consolas"/>
                          <a:ea typeface="Consolas"/>
                          <a:cs typeface="Consolas"/>
                          <a:sym typeface="Consolas"/>
                        </a:rPr>
                        <a:t>'softmax'</a:t>
                      </a:r>
                      <a:r>
                        <a:rPr lang="en" sz="1200">
                          <a:solidFill>
                            <a:srgbClr val="616161"/>
                          </a:solidFill>
                          <a:highlight>
                            <a:srgbClr val="FFFFFF"/>
                          </a:highlight>
                          <a:latin typeface="Consolas"/>
                          <a:ea typeface="Consolas"/>
                          <a:cs typeface="Consolas"/>
                          <a:sym typeface="Consolas"/>
                        </a:rPr>
                        <a:t>))</a:t>
                      </a:r>
                      <a:endParaRPr sz="12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200">
                          <a:solidFill>
                            <a:srgbClr val="455A64"/>
                          </a:solidFill>
                          <a:highlight>
                            <a:srgbClr val="FFFFFF"/>
                          </a:highlight>
                          <a:latin typeface="Consolas"/>
                          <a:ea typeface="Consolas"/>
                          <a:cs typeface="Consolas"/>
                          <a:sym typeface="Consolas"/>
                        </a:rPr>
                        <a:t># Use the Categorical Cross Entropy loss function for a Multi-Class Classifier.</a:t>
                      </a:r>
                      <a:endParaRPr sz="12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200">
                          <a:highlight>
                            <a:srgbClr val="FFFFFF"/>
                          </a:highlight>
                          <a:latin typeface="Consolas"/>
                          <a:ea typeface="Consolas"/>
                          <a:cs typeface="Consolas"/>
                          <a:sym typeface="Consolas"/>
                        </a:rPr>
                        <a:t>model</a:t>
                      </a:r>
                      <a:r>
                        <a:rPr lang="en" sz="1200">
                          <a:solidFill>
                            <a:srgbClr val="616161"/>
                          </a:solidFill>
                          <a:highlight>
                            <a:srgbClr val="FFFFFF"/>
                          </a:highlight>
                          <a:latin typeface="Consolas"/>
                          <a:ea typeface="Consolas"/>
                          <a:cs typeface="Consolas"/>
                          <a:sym typeface="Consolas"/>
                        </a:rPr>
                        <a:t>.</a:t>
                      </a:r>
                      <a:r>
                        <a:rPr lang="en" sz="1200">
                          <a:highlight>
                            <a:srgbClr val="FFFFFF"/>
                          </a:highlight>
                          <a:latin typeface="Consolas"/>
                          <a:ea typeface="Consolas"/>
                          <a:cs typeface="Consolas"/>
                          <a:sym typeface="Consolas"/>
                        </a:rPr>
                        <a:t>compile</a:t>
                      </a:r>
                      <a:r>
                        <a:rPr lang="en" sz="1200">
                          <a:solidFill>
                            <a:srgbClr val="616161"/>
                          </a:solidFill>
                          <a:highlight>
                            <a:srgbClr val="FFFFFF"/>
                          </a:highlight>
                          <a:latin typeface="Consolas"/>
                          <a:ea typeface="Consolas"/>
                          <a:cs typeface="Consolas"/>
                          <a:sym typeface="Consolas"/>
                        </a:rPr>
                        <a:t>(</a:t>
                      </a:r>
                      <a:r>
                        <a:rPr lang="en" sz="1200">
                          <a:highlight>
                            <a:srgbClr val="FFFFFF"/>
                          </a:highlight>
                          <a:latin typeface="Consolas"/>
                          <a:ea typeface="Consolas"/>
                          <a:cs typeface="Consolas"/>
                          <a:sym typeface="Consolas"/>
                        </a:rPr>
                        <a:t>loss</a:t>
                      </a:r>
                      <a:r>
                        <a:rPr lang="en" sz="1200">
                          <a:solidFill>
                            <a:srgbClr val="616161"/>
                          </a:solidFill>
                          <a:highlight>
                            <a:srgbClr val="FFFFFF"/>
                          </a:highlight>
                          <a:latin typeface="Consolas"/>
                          <a:ea typeface="Consolas"/>
                          <a:cs typeface="Consolas"/>
                          <a:sym typeface="Consolas"/>
                        </a:rPr>
                        <a:t>=</a:t>
                      </a:r>
                      <a:r>
                        <a:rPr lang="en" sz="1200">
                          <a:solidFill>
                            <a:srgbClr val="0F9D58"/>
                          </a:solidFill>
                          <a:highlight>
                            <a:srgbClr val="FFFFFF"/>
                          </a:highlight>
                          <a:latin typeface="Consolas"/>
                          <a:ea typeface="Consolas"/>
                          <a:cs typeface="Consolas"/>
                          <a:sym typeface="Consolas"/>
                        </a:rPr>
                        <a:t>'categorical_crossentropy'</a:t>
                      </a:r>
                      <a:r>
                        <a:rPr lang="en" sz="1200">
                          <a:solidFill>
                            <a:srgbClr val="616161"/>
                          </a:solidFill>
                          <a:highlight>
                            <a:srgbClr val="FFFFFF"/>
                          </a:highlight>
                          <a:latin typeface="Consolas"/>
                          <a:ea typeface="Consolas"/>
                          <a:cs typeface="Consolas"/>
                          <a:sym typeface="Consolas"/>
                        </a:rPr>
                        <a:t>,</a:t>
                      </a:r>
                      <a:r>
                        <a:rPr lang="en" sz="1200">
                          <a:highlight>
                            <a:srgbClr val="FFFFFF"/>
                          </a:highlight>
                          <a:latin typeface="Consolas"/>
                          <a:ea typeface="Consolas"/>
                          <a:cs typeface="Consolas"/>
                          <a:sym typeface="Consolas"/>
                        </a:rPr>
                        <a:t> optimizer</a:t>
                      </a:r>
                      <a:r>
                        <a:rPr lang="en" sz="1200">
                          <a:solidFill>
                            <a:srgbClr val="616161"/>
                          </a:solidFill>
                          <a:highlight>
                            <a:srgbClr val="FFFFFF"/>
                          </a:highlight>
                          <a:latin typeface="Consolas"/>
                          <a:ea typeface="Consolas"/>
                          <a:cs typeface="Consolas"/>
                          <a:sym typeface="Consolas"/>
                        </a:rPr>
                        <a:t>=</a:t>
                      </a:r>
                      <a:r>
                        <a:rPr lang="en" sz="1200">
                          <a:solidFill>
                            <a:srgbClr val="0F9D58"/>
                          </a:solidFill>
                          <a:highlight>
                            <a:srgbClr val="FFFFFF"/>
                          </a:highlight>
                          <a:latin typeface="Consolas"/>
                          <a:ea typeface="Consolas"/>
                          <a:cs typeface="Consolas"/>
                          <a:sym typeface="Consolas"/>
                        </a:rPr>
                        <a:t>'adam'</a:t>
                      </a:r>
                      <a:r>
                        <a:rPr lang="en" sz="1200">
                          <a:solidFill>
                            <a:srgbClr val="616161"/>
                          </a:solidFill>
                          <a:highlight>
                            <a:srgbClr val="FFFFFF"/>
                          </a:highlight>
                          <a:latin typeface="Consolas"/>
                          <a:ea typeface="Consolas"/>
                          <a:cs typeface="Consolas"/>
                          <a:sym typeface="Consolas"/>
                        </a:rPr>
                        <a:t>,</a:t>
                      </a:r>
                      <a:r>
                        <a:rPr lang="en" sz="1200">
                          <a:highlight>
                            <a:srgbClr val="FFFFFF"/>
                          </a:highlight>
                          <a:latin typeface="Consolas"/>
                          <a:ea typeface="Consolas"/>
                          <a:cs typeface="Consolas"/>
                          <a:sym typeface="Consolas"/>
                        </a:rPr>
                        <a:t>  metrics</a:t>
                      </a:r>
                      <a:r>
                        <a:rPr lang="en" sz="1200">
                          <a:solidFill>
                            <a:srgbClr val="616161"/>
                          </a:solidFill>
                          <a:highlight>
                            <a:srgbClr val="FFFFFF"/>
                          </a:highlight>
                          <a:latin typeface="Consolas"/>
                          <a:ea typeface="Consolas"/>
                          <a:cs typeface="Consolas"/>
                          <a:sym typeface="Consolas"/>
                        </a:rPr>
                        <a:t>=[</a:t>
                      </a:r>
                      <a:r>
                        <a:rPr lang="en" sz="1200">
                          <a:solidFill>
                            <a:srgbClr val="0F9D58"/>
                          </a:solidFill>
                          <a:highlight>
                            <a:srgbClr val="FFFFFF"/>
                          </a:highlight>
                          <a:latin typeface="Consolas"/>
                          <a:ea typeface="Consolas"/>
                          <a:cs typeface="Consolas"/>
                          <a:sym typeface="Consolas"/>
                        </a:rPr>
                        <a:t>'accuracy'</a:t>
                      </a:r>
                      <a:r>
                        <a:rPr lang="en" sz="1200">
                          <a:solidFill>
                            <a:srgbClr val="616161"/>
                          </a:solidFill>
                          <a:highlight>
                            <a:srgbClr val="FFFFFF"/>
                          </a:highlight>
                          <a:latin typeface="Consolas"/>
                          <a:ea typeface="Consolas"/>
                          <a:cs typeface="Consolas"/>
                          <a:sym typeface="Consolas"/>
                        </a:rPr>
                        <a:t>])</a:t>
                      </a:r>
                      <a:endParaRPr sz="1200">
                        <a:highlight>
                          <a:srgbClr val="FFFFFF"/>
                        </a:highlight>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6" name="Shape 336"/>
        <p:cNvGrpSpPr/>
        <p:nvPr/>
      </p:nvGrpSpPr>
      <p:grpSpPr>
        <a:xfrm>
          <a:off x="0" y="0"/>
          <a:ext cx="0" cy="0"/>
          <a:chOff x="0" y="0"/>
          <a:chExt cx="0" cy="0"/>
        </a:xfrm>
      </p:grpSpPr>
      <p:sp>
        <p:nvSpPr>
          <p:cNvPr id="337" name="Google Shape;337;p50"/>
          <p:cNvSpPr txBox="1"/>
          <p:nvPr>
            <p:ph idx="1" type="subTitle"/>
          </p:nvPr>
        </p:nvSpPr>
        <p:spPr>
          <a:xfrm>
            <a:off x="6826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Neural Networks - Simple Image Classifier</a:t>
            </a:r>
            <a:endParaRPr>
              <a:solidFill>
                <a:srgbClr val="38761D"/>
              </a:solidFill>
            </a:endParaRPr>
          </a:p>
        </p:txBody>
      </p:sp>
      <p:pic>
        <p:nvPicPr>
          <p:cNvPr id="338" name="Google Shape;338;p50"/>
          <p:cNvPicPr preferRelativeResize="0"/>
          <p:nvPr/>
        </p:nvPicPr>
        <p:blipFill>
          <a:blip r:embed="rId3">
            <a:alphaModFix/>
          </a:blip>
          <a:stretch>
            <a:fillRect/>
          </a:stretch>
        </p:blipFill>
        <p:spPr>
          <a:xfrm>
            <a:off x="0" y="0"/>
            <a:ext cx="1466275" cy="730575"/>
          </a:xfrm>
          <a:prstGeom prst="rect">
            <a:avLst/>
          </a:prstGeom>
          <a:noFill/>
          <a:ln>
            <a:noFill/>
          </a:ln>
        </p:spPr>
      </p:pic>
      <p:sp>
        <p:nvSpPr>
          <p:cNvPr id="339" name="Google Shape;339;p50"/>
          <p:cNvSpPr txBox="1"/>
          <p:nvPr/>
        </p:nvSpPr>
        <p:spPr>
          <a:xfrm>
            <a:off x="356700"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spcBef>
                <a:spcPts val="1100"/>
              </a:spcBef>
              <a:spcAft>
                <a:spcPts val="0"/>
              </a:spcAft>
              <a:buNone/>
            </a:pPr>
            <a:r>
              <a:rPr b="1" lang="en" sz="1200">
                <a:solidFill>
                  <a:schemeClr val="dk1"/>
                </a:solidFill>
                <a:highlight>
                  <a:srgbClr val="FFFFFF"/>
                </a:highlight>
              </a:rPr>
              <a:t>DNN Image Classifier</a:t>
            </a:r>
            <a:endParaRPr sz="1200">
              <a:solidFill>
                <a:schemeClr val="dk1"/>
              </a:solidFill>
              <a:highlight>
                <a:srgbClr val="FFFFFF"/>
              </a:highlight>
            </a:endParaRPr>
          </a:p>
          <a:p>
            <a:pPr indent="0" lvl="0" marL="0" rtl="0" algn="l">
              <a:lnSpc>
                <a:spcPct val="115000"/>
              </a:lnSpc>
              <a:spcBef>
                <a:spcPts val="1100"/>
              </a:spcBef>
              <a:spcAft>
                <a:spcPts val="0"/>
              </a:spcAft>
              <a:buNone/>
            </a:pPr>
            <a:r>
              <a:rPr lang="en" sz="1200">
                <a:solidFill>
                  <a:schemeClr val="dk1"/>
                </a:solidFill>
                <a:highlight>
                  <a:srgbClr val="FFFFFF"/>
                </a:highlight>
              </a:rPr>
              <a:t>Using neural networks for image classification is now used throughout computer vision. For small size "gray scale" images, we can use a DNN similar to what we have already described. This type of DNN has been widely published in use of the MNIST dataset; which is a dataset for recognizing handwritten digits. The dataset consists of grayscale images of size 28 x 28 pixels.</a:t>
            </a:r>
            <a:endParaRPr sz="1200">
              <a:solidFill>
                <a:schemeClr val="dk1"/>
              </a:solidFill>
              <a:highlight>
                <a:srgbClr val="FFFFFF"/>
              </a:highlight>
            </a:endParaRPr>
          </a:p>
          <a:p>
            <a:pPr indent="0" lvl="0" marL="0" rtl="0" algn="l">
              <a:lnSpc>
                <a:spcPct val="115000"/>
              </a:lnSpc>
              <a:spcBef>
                <a:spcPts val="1100"/>
              </a:spcBef>
              <a:spcAft>
                <a:spcPts val="0"/>
              </a:spcAft>
              <a:buNone/>
            </a:pPr>
            <a:r>
              <a:rPr lang="en" sz="1200">
                <a:solidFill>
                  <a:schemeClr val="dk1"/>
                </a:solidFill>
                <a:highlight>
                  <a:srgbClr val="FFFFFF"/>
                </a:highlight>
              </a:rPr>
              <a:t>We will need to make one change though. A grayscale image is a matrix (2D array). Think of them as a grid, sized height x width, where the width are the columns and the height are the rows. A DNN though takes as input a vector (1D array). </a:t>
            </a:r>
            <a:endParaRPr sz="1200">
              <a:solidFill>
                <a:schemeClr val="dk1"/>
              </a:solidFill>
              <a:highlight>
                <a:srgbClr val="FFFFFF"/>
              </a:highlight>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pic>
        <p:nvPicPr>
          <p:cNvPr id="340" name="Google Shape;340;p50"/>
          <p:cNvPicPr preferRelativeResize="0"/>
          <p:nvPr/>
        </p:nvPicPr>
        <p:blipFill>
          <a:blip r:embed="rId4">
            <a:alphaModFix/>
          </a:blip>
          <a:stretch>
            <a:fillRect/>
          </a:stretch>
        </p:blipFill>
        <p:spPr>
          <a:xfrm>
            <a:off x="3785675" y="3085300"/>
            <a:ext cx="1400175" cy="157162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4" name="Shape 344"/>
        <p:cNvGrpSpPr/>
        <p:nvPr/>
      </p:nvGrpSpPr>
      <p:grpSpPr>
        <a:xfrm>
          <a:off x="0" y="0"/>
          <a:ext cx="0" cy="0"/>
          <a:chOff x="0" y="0"/>
          <a:chExt cx="0" cy="0"/>
        </a:xfrm>
      </p:grpSpPr>
      <p:sp>
        <p:nvSpPr>
          <p:cNvPr id="345" name="Google Shape;345;p51"/>
          <p:cNvSpPr txBox="1"/>
          <p:nvPr>
            <p:ph idx="1" type="subTitle"/>
          </p:nvPr>
        </p:nvSpPr>
        <p:spPr>
          <a:xfrm>
            <a:off x="6826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Neural Networks - Flattening</a:t>
            </a:r>
            <a:endParaRPr>
              <a:solidFill>
                <a:srgbClr val="38761D"/>
              </a:solidFill>
            </a:endParaRPr>
          </a:p>
        </p:txBody>
      </p:sp>
      <p:pic>
        <p:nvPicPr>
          <p:cNvPr id="346" name="Google Shape;346;p51"/>
          <p:cNvPicPr preferRelativeResize="0"/>
          <p:nvPr/>
        </p:nvPicPr>
        <p:blipFill>
          <a:blip r:embed="rId3">
            <a:alphaModFix/>
          </a:blip>
          <a:stretch>
            <a:fillRect/>
          </a:stretch>
        </p:blipFill>
        <p:spPr>
          <a:xfrm>
            <a:off x="0" y="0"/>
            <a:ext cx="1466275" cy="730575"/>
          </a:xfrm>
          <a:prstGeom prst="rect">
            <a:avLst/>
          </a:prstGeom>
          <a:noFill/>
          <a:ln>
            <a:noFill/>
          </a:ln>
        </p:spPr>
      </p:pic>
      <p:sp>
        <p:nvSpPr>
          <p:cNvPr id="347" name="Google Shape;347;p51"/>
          <p:cNvSpPr txBox="1"/>
          <p:nvPr/>
        </p:nvSpPr>
        <p:spPr>
          <a:xfrm>
            <a:off x="356700"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spcBef>
                <a:spcPts val="1100"/>
              </a:spcBef>
              <a:spcAft>
                <a:spcPts val="0"/>
              </a:spcAft>
              <a:buNone/>
            </a:pPr>
            <a:r>
              <a:rPr b="1" lang="en" sz="1200">
                <a:solidFill>
                  <a:schemeClr val="dk1"/>
                </a:solidFill>
                <a:highlight>
                  <a:srgbClr val="FFFFFF"/>
                </a:highlight>
              </a:rPr>
              <a:t>Matrix Flattening</a:t>
            </a:r>
            <a:endParaRPr sz="1200">
              <a:solidFill>
                <a:schemeClr val="dk1"/>
              </a:solidFill>
              <a:highlight>
                <a:srgbClr val="FFFFFF"/>
              </a:highlight>
            </a:endParaRPr>
          </a:p>
          <a:p>
            <a:pPr indent="0" lvl="0" marL="0" rtl="0" algn="l">
              <a:lnSpc>
                <a:spcPct val="115000"/>
              </a:lnSpc>
              <a:spcBef>
                <a:spcPts val="1100"/>
              </a:spcBef>
              <a:spcAft>
                <a:spcPts val="0"/>
              </a:spcAft>
              <a:buNone/>
            </a:pPr>
            <a:r>
              <a:rPr lang="en" sz="1200">
                <a:solidFill>
                  <a:schemeClr val="dk1"/>
                </a:solidFill>
                <a:highlight>
                  <a:srgbClr val="FFFFFF"/>
                </a:highlight>
              </a:rPr>
              <a:t>We are going to do classification by treating each pixel as a </a:t>
            </a:r>
            <a:r>
              <a:rPr i="1" lang="en" sz="1200">
                <a:solidFill>
                  <a:schemeClr val="dk1"/>
                </a:solidFill>
                <a:highlight>
                  <a:srgbClr val="FFFFFF"/>
                </a:highlight>
              </a:rPr>
              <a:t>"feature"</a:t>
            </a:r>
            <a:r>
              <a:rPr lang="en" sz="1200">
                <a:solidFill>
                  <a:schemeClr val="dk1"/>
                </a:solidFill>
                <a:highlight>
                  <a:srgbClr val="FFFFFF"/>
                </a:highlight>
              </a:rPr>
              <a:t>. Using the example of the MNIST dataset, the 28 x 28 images will have 784 pixels, and thus 784 </a:t>
            </a:r>
            <a:r>
              <a:rPr i="1" lang="en" sz="1200">
                <a:solidFill>
                  <a:schemeClr val="dk1"/>
                </a:solidFill>
                <a:highlight>
                  <a:srgbClr val="FFFFFF"/>
                </a:highlight>
              </a:rPr>
              <a:t>"features"</a:t>
            </a:r>
            <a:r>
              <a:rPr lang="en" sz="1200">
                <a:solidFill>
                  <a:schemeClr val="dk1"/>
                </a:solidFill>
                <a:highlight>
                  <a:srgbClr val="FFFFFF"/>
                </a:highlight>
              </a:rPr>
              <a:t>. </a:t>
            </a:r>
            <a:r>
              <a:rPr b="1" lang="en" sz="1200">
                <a:solidFill>
                  <a:srgbClr val="0000FF"/>
                </a:solidFill>
                <a:highlight>
                  <a:srgbClr val="FFFFFF"/>
                </a:highlight>
              </a:rPr>
              <a:t>We convert the matrix (2D) into a vector (1D) by flattening it</a:t>
            </a:r>
            <a:r>
              <a:rPr lang="en" sz="1200">
                <a:solidFill>
                  <a:schemeClr val="dk1"/>
                </a:solidFill>
                <a:highlight>
                  <a:srgbClr val="FFFFFF"/>
                </a:highlight>
              </a:rPr>
              <a:t>. Flattening is the process where we place each row in sequential order into a vector. So the vector starts with the first row of pixels, followed by the second row of pixels, and continues by ending with the last row of pixels.</a:t>
            </a:r>
            <a:endParaRPr sz="1200">
              <a:solidFill>
                <a:schemeClr val="dk1"/>
              </a:solidFill>
              <a:highlight>
                <a:srgbClr val="FFFFFF"/>
              </a:highlight>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pic>
        <p:nvPicPr>
          <p:cNvPr id="348" name="Google Shape;348;p51"/>
          <p:cNvPicPr preferRelativeResize="0"/>
          <p:nvPr/>
        </p:nvPicPr>
        <p:blipFill>
          <a:blip r:embed="rId4">
            <a:alphaModFix/>
          </a:blip>
          <a:stretch>
            <a:fillRect/>
          </a:stretch>
        </p:blipFill>
        <p:spPr>
          <a:xfrm>
            <a:off x="3140000" y="2439600"/>
            <a:ext cx="3181350" cy="6191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 name="Shape 76"/>
        <p:cNvGrpSpPr/>
        <p:nvPr/>
      </p:nvGrpSpPr>
      <p:grpSpPr>
        <a:xfrm>
          <a:off x="0" y="0"/>
          <a:ext cx="0" cy="0"/>
          <a:chOff x="0" y="0"/>
          <a:chExt cx="0" cy="0"/>
        </a:xfrm>
      </p:grpSpPr>
      <p:sp>
        <p:nvSpPr>
          <p:cNvPr id="77" name="Google Shape;77;p16"/>
          <p:cNvSpPr txBox="1"/>
          <p:nvPr>
            <p:ph idx="1" type="subTitle"/>
          </p:nvPr>
        </p:nvSpPr>
        <p:spPr>
          <a:xfrm>
            <a:off x="13495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Computer Vision - Models</a:t>
            </a:r>
            <a:endParaRPr>
              <a:solidFill>
                <a:srgbClr val="38761D"/>
              </a:solidFill>
            </a:endParaRPr>
          </a:p>
        </p:txBody>
      </p:sp>
      <p:pic>
        <p:nvPicPr>
          <p:cNvPr id="78" name="Google Shape;78;p16"/>
          <p:cNvPicPr preferRelativeResize="0"/>
          <p:nvPr/>
        </p:nvPicPr>
        <p:blipFill>
          <a:blip r:embed="rId3">
            <a:alphaModFix/>
          </a:blip>
          <a:stretch>
            <a:fillRect/>
          </a:stretch>
        </p:blipFill>
        <p:spPr>
          <a:xfrm>
            <a:off x="0" y="0"/>
            <a:ext cx="1466275" cy="730575"/>
          </a:xfrm>
          <a:prstGeom prst="rect">
            <a:avLst/>
          </a:prstGeom>
          <a:noFill/>
          <a:ln>
            <a:noFill/>
          </a:ln>
        </p:spPr>
      </p:pic>
      <p:sp>
        <p:nvSpPr>
          <p:cNvPr id="79" name="Google Shape;79;p16"/>
          <p:cNvSpPr txBox="1"/>
          <p:nvPr/>
        </p:nvSpPr>
        <p:spPr>
          <a:xfrm>
            <a:off x="824850" y="1307950"/>
            <a:ext cx="7384200" cy="28608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rPr lang="en" sz="2400"/>
              <a:t>Part</a:t>
            </a:r>
            <a:r>
              <a:rPr lang="en" sz="2400"/>
              <a:t> 1 : Neural Networks</a:t>
            </a:r>
            <a:endParaRPr sz="2400"/>
          </a:p>
          <a:p>
            <a:pPr indent="0" lvl="0" marL="457200" rtl="0" algn="l">
              <a:spcBef>
                <a:spcPts val="0"/>
              </a:spcBef>
              <a:spcAft>
                <a:spcPts val="0"/>
              </a:spcAft>
              <a:buNone/>
            </a:pPr>
            <a:r>
              <a:t/>
            </a:r>
            <a:endParaRPr sz="2400"/>
          </a:p>
          <a:p>
            <a:pPr indent="0" lvl="0" marL="457200" rtl="0" algn="l">
              <a:spcBef>
                <a:spcPts val="0"/>
              </a:spcBef>
              <a:spcAft>
                <a:spcPts val="0"/>
              </a:spcAft>
              <a:buNone/>
            </a:pPr>
            <a:r>
              <a:rPr lang="en" sz="2400"/>
              <a:t>Part 2 : Convolutional Neural Networks</a:t>
            </a:r>
            <a:endParaRPr sz="2400"/>
          </a:p>
          <a:p>
            <a:pPr indent="0" lvl="0" marL="457200" rtl="0" algn="l">
              <a:spcBef>
                <a:spcPts val="0"/>
              </a:spcBef>
              <a:spcAft>
                <a:spcPts val="0"/>
              </a:spcAft>
              <a:buNone/>
            </a:pPr>
            <a:r>
              <a:t/>
            </a:r>
            <a:endParaRPr sz="2400"/>
          </a:p>
          <a:p>
            <a:pPr indent="0" lvl="0" marL="457200" rtl="0" algn="l">
              <a:spcBef>
                <a:spcPts val="0"/>
              </a:spcBef>
              <a:spcAft>
                <a:spcPts val="0"/>
              </a:spcAft>
              <a:buNone/>
            </a:pPr>
            <a:r>
              <a:rPr lang="en" sz="2400"/>
              <a:t>Part 3 : Wide Convolutional Neural Networks</a:t>
            </a:r>
            <a:endParaRPr sz="2400"/>
          </a:p>
          <a:p>
            <a:pPr indent="0" lvl="0" marL="457200" rtl="0" algn="l">
              <a:spcBef>
                <a:spcPts val="0"/>
              </a:spcBef>
              <a:spcAft>
                <a:spcPts val="0"/>
              </a:spcAft>
              <a:buNone/>
            </a:pPr>
            <a:r>
              <a:t/>
            </a:r>
            <a:endParaRPr sz="2400"/>
          </a:p>
          <a:p>
            <a:pPr indent="0" lvl="0" marL="457200" rtl="0" algn="l">
              <a:spcBef>
                <a:spcPts val="0"/>
              </a:spcBef>
              <a:spcAft>
                <a:spcPts val="0"/>
              </a:spcAft>
              <a:buNone/>
            </a:pPr>
            <a:r>
              <a:rPr lang="en" sz="2400"/>
              <a:t>Part 4: Advanced Convolutional Neura</a:t>
            </a:r>
            <a:r>
              <a:rPr lang="en" sz="2400"/>
              <a:t>l Networks</a:t>
            </a:r>
            <a:endParaRPr sz="2400"/>
          </a:p>
          <a:p>
            <a:pPr indent="0" lvl="0" marL="457200" rtl="0" algn="l">
              <a:spcBef>
                <a:spcPts val="0"/>
              </a:spcBef>
              <a:spcAft>
                <a:spcPts val="0"/>
              </a:spcAft>
              <a:buNone/>
            </a:pPr>
            <a:r>
              <a:t/>
            </a:r>
            <a:endParaRPr sz="2400"/>
          </a:p>
          <a:p>
            <a:pPr indent="0" lvl="0" marL="457200" rtl="0" algn="l">
              <a:spcBef>
                <a:spcPts val="0"/>
              </a:spcBef>
              <a:spcAft>
                <a:spcPts val="0"/>
              </a:spcAft>
              <a:buNone/>
            </a:pPr>
            <a:r>
              <a:rPr lang="en" sz="2400"/>
              <a:t>Part 5: Mobile Convolutional Neural Networks</a:t>
            </a:r>
            <a:endParaRPr sz="2400"/>
          </a:p>
          <a:p>
            <a:pPr indent="0" lvl="0" marL="457200" rtl="0" algn="l">
              <a:spcBef>
                <a:spcPts val="0"/>
              </a:spcBef>
              <a:spcAft>
                <a:spcPts val="0"/>
              </a:spcAft>
              <a:buNone/>
            </a:pPr>
            <a:r>
              <a:t/>
            </a:r>
            <a:endParaRPr sz="2400"/>
          </a:p>
          <a:p>
            <a:pPr indent="0" lvl="0" marL="1371600" rtl="0" algn="l">
              <a:spcBef>
                <a:spcPts val="0"/>
              </a:spcBef>
              <a:spcAft>
                <a:spcPts val="0"/>
              </a:spcAft>
              <a:buNone/>
            </a:pPr>
            <a:r>
              <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2" name="Shape 352"/>
        <p:cNvGrpSpPr/>
        <p:nvPr/>
      </p:nvGrpSpPr>
      <p:grpSpPr>
        <a:xfrm>
          <a:off x="0" y="0"/>
          <a:ext cx="0" cy="0"/>
          <a:chOff x="0" y="0"/>
          <a:chExt cx="0" cy="0"/>
        </a:xfrm>
      </p:grpSpPr>
      <p:sp>
        <p:nvSpPr>
          <p:cNvPr id="353" name="Google Shape;353;p52"/>
          <p:cNvSpPr txBox="1"/>
          <p:nvPr>
            <p:ph idx="1" type="subTitle"/>
          </p:nvPr>
        </p:nvSpPr>
        <p:spPr>
          <a:xfrm>
            <a:off x="6826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Neural Networks - Flattening</a:t>
            </a:r>
            <a:endParaRPr>
              <a:solidFill>
                <a:srgbClr val="38761D"/>
              </a:solidFill>
            </a:endParaRPr>
          </a:p>
        </p:txBody>
      </p:sp>
      <p:pic>
        <p:nvPicPr>
          <p:cNvPr id="354" name="Google Shape;354;p52"/>
          <p:cNvPicPr preferRelativeResize="0"/>
          <p:nvPr/>
        </p:nvPicPr>
        <p:blipFill>
          <a:blip r:embed="rId3">
            <a:alphaModFix/>
          </a:blip>
          <a:stretch>
            <a:fillRect/>
          </a:stretch>
        </p:blipFill>
        <p:spPr>
          <a:xfrm>
            <a:off x="0" y="0"/>
            <a:ext cx="1466275" cy="730575"/>
          </a:xfrm>
          <a:prstGeom prst="rect">
            <a:avLst/>
          </a:prstGeom>
          <a:noFill/>
          <a:ln>
            <a:noFill/>
          </a:ln>
        </p:spPr>
      </p:pic>
      <p:sp>
        <p:nvSpPr>
          <p:cNvPr id="355" name="Google Shape;355;p52"/>
          <p:cNvSpPr txBox="1"/>
          <p:nvPr/>
        </p:nvSpPr>
        <p:spPr>
          <a:xfrm>
            <a:off x="356700"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spcBef>
                <a:spcPts val="1100"/>
              </a:spcBef>
              <a:spcAft>
                <a:spcPts val="0"/>
              </a:spcAft>
              <a:buNone/>
            </a:pPr>
            <a:r>
              <a:rPr b="1" lang="en" sz="1200">
                <a:solidFill>
                  <a:schemeClr val="dk1"/>
                </a:solidFill>
                <a:highlight>
                  <a:srgbClr val="FFFFFF"/>
                </a:highlight>
              </a:rPr>
              <a:t>Flattening Layer</a:t>
            </a:r>
            <a:endParaRPr sz="1200">
              <a:solidFill>
                <a:schemeClr val="dk1"/>
              </a:solidFill>
              <a:highlight>
                <a:srgbClr val="FFFFFF"/>
              </a:highlight>
            </a:endParaRPr>
          </a:p>
          <a:p>
            <a:pPr indent="0" lvl="0" marL="0" rtl="0" algn="l">
              <a:lnSpc>
                <a:spcPct val="115000"/>
              </a:lnSpc>
              <a:spcBef>
                <a:spcPts val="1100"/>
              </a:spcBef>
              <a:spcAft>
                <a:spcPts val="0"/>
              </a:spcAft>
              <a:buNone/>
            </a:pPr>
            <a:r>
              <a:rPr lang="en" sz="1200">
                <a:solidFill>
                  <a:schemeClr val="dk1"/>
                </a:solidFill>
                <a:highlight>
                  <a:srgbClr val="FFFFFF"/>
                </a:highlight>
              </a:rPr>
              <a:t>In our next example below, we add a layer at the beginning of our neural network to flatten the input, using the class </a:t>
            </a:r>
            <a:r>
              <a:rPr lang="en" sz="1200">
                <a:solidFill>
                  <a:schemeClr val="dk1"/>
                </a:solidFill>
                <a:highlight>
                  <a:srgbClr val="EFF0F1"/>
                </a:highlight>
              </a:rPr>
              <a:t>Flatten</a:t>
            </a:r>
            <a:r>
              <a:rPr lang="en" sz="1200">
                <a:solidFill>
                  <a:schemeClr val="dk1"/>
                </a:solidFill>
                <a:highlight>
                  <a:srgbClr val="FFFFFF"/>
                </a:highlight>
              </a:rPr>
              <a:t>. The remaining layers and activations are typical for the MNIST dataset.</a:t>
            </a:r>
            <a:endParaRPr sz="1200">
              <a:solidFill>
                <a:schemeClr val="dk1"/>
              </a:solidFill>
              <a:highlight>
                <a:srgbClr val="FFFFFF"/>
              </a:highlight>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graphicFrame>
        <p:nvGraphicFramePr>
          <p:cNvPr id="356" name="Google Shape;356;p52"/>
          <p:cNvGraphicFramePr/>
          <p:nvPr/>
        </p:nvGraphicFramePr>
        <p:xfrm>
          <a:off x="502600" y="1930400"/>
          <a:ext cx="3000000" cy="3000000"/>
        </p:xfrm>
        <a:graphic>
          <a:graphicData uri="http://schemas.openxmlformats.org/drawingml/2006/table">
            <a:tbl>
              <a:tblPr>
                <a:noFill/>
                <a:tableStyleId>{B919AB72-B1D8-40D2-A9E9-02AD8994AEB8}</a:tableStyleId>
              </a:tblPr>
              <a:tblGrid>
                <a:gridCol w="7885700"/>
              </a:tblGrid>
              <a:tr h="12700">
                <a:tc>
                  <a:txBody>
                    <a:bodyPr>
                      <a:noAutofit/>
                    </a:bodyPr>
                    <a:lstStyle/>
                    <a:p>
                      <a:pPr indent="0" lvl="0" marL="0" rtl="0" algn="l">
                        <a:lnSpc>
                          <a:spcPct val="115000"/>
                        </a:lnSpc>
                        <a:spcBef>
                          <a:spcPts val="0"/>
                        </a:spcBef>
                        <a:spcAft>
                          <a:spcPts val="0"/>
                        </a:spcAft>
                        <a:buNone/>
                      </a:pPr>
                      <a:r>
                        <a:rPr lang="en" sz="1000">
                          <a:solidFill>
                            <a:srgbClr val="9C27B0"/>
                          </a:solidFill>
                          <a:highlight>
                            <a:srgbClr val="FFFFFF"/>
                          </a:highlight>
                          <a:latin typeface="Consolas"/>
                          <a:ea typeface="Consolas"/>
                          <a:cs typeface="Consolas"/>
                          <a:sym typeface="Consolas"/>
                        </a:rPr>
                        <a:t>from</a:t>
                      </a:r>
                      <a:r>
                        <a:rPr lang="en" sz="1000">
                          <a:highlight>
                            <a:srgbClr val="FFFFFF"/>
                          </a:highlight>
                          <a:latin typeface="Consolas"/>
                          <a:ea typeface="Consolas"/>
                          <a:cs typeface="Consolas"/>
                          <a:sym typeface="Consolas"/>
                        </a:rPr>
                        <a:t> keras </a:t>
                      </a:r>
                      <a:r>
                        <a:rPr lang="en" sz="1000">
                          <a:solidFill>
                            <a:srgbClr val="9C27B0"/>
                          </a:solidFill>
                          <a:highlight>
                            <a:srgbClr val="FFFFFF"/>
                          </a:highlight>
                          <a:latin typeface="Consolas"/>
                          <a:ea typeface="Consolas"/>
                          <a:cs typeface="Consolas"/>
                          <a:sym typeface="Consolas"/>
                        </a:rPr>
                        <a:t>import</a:t>
                      </a:r>
                      <a:r>
                        <a:rPr lang="en" sz="1000">
                          <a:highlight>
                            <a:srgbClr val="FFFFFF"/>
                          </a:highlight>
                          <a:latin typeface="Consolas"/>
                          <a:ea typeface="Consolas"/>
                          <a:cs typeface="Consolas"/>
                          <a:sym typeface="Consolas"/>
                        </a:rPr>
                        <a:t> </a:t>
                      </a:r>
                      <a:r>
                        <a:rPr lang="en" sz="1000">
                          <a:solidFill>
                            <a:srgbClr val="3367D6"/>
                          </a:solidFill>
                          <a:highlight>
                            <a:srgbClr val="FFFFFF"/>
                          </a:highlight>
                          <a:latin typeface="Consolas"/>
                          <a:ea typeface="Consolas"/>
                          <a:cs typeface="Consolas"/>
                          <a:sym typeface="Consolas"/>
                        </a:rPr>
                        <a:t>Sequential</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highlight>
                            <a:srgbClr val="FFFFFF"/>
                          </a:highlight>
                          <a:latin typeface="Consolas"/>
                          <a:ea typeface="Consolas"/>
                          <a:cs typeface="Consolas"/>
                          <a:sym typeface="Consolas"/>
                        </a:rPr>
                        <a:t>from</a:t>
                      </a:r>
                      <a:r>
                        <a:rPr lang="en" sz="1000">
                          <a:highlight>
                            <a:srgbClr val="FFFFFF"/>
                          </a:highlight>
                          <a:latin typeface="Consolas"/>
                          <a:ea typeface="Consolas"/>
                          <a:cs typeface="Consolas"/>
                          <a:sym typeface="Consolas"/>
                        </a:rPr>
                        <a:t> keras</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layers </a:t>
                      </a:r>
                      <a:r>
                        <a:rPr lang="en" sz="1000">
                          <a:solidFill>
                            <a:srgbClr val="9C27B0"/>
                          </a:solidFill>
                          <a:highlight>
                            <a:srgbClr val="FFFFFF"/>
                          </a:highlight>
                          <a:latin typeface="Consolas"/>
                          <a:ea typeface="Consolas"/>
                          <a:cs typeface="Consolas"/>
                          <a:sym typeface="Consolas"/>
                        </a:rPr>
                        <a:t>import</a:t>
                      </a:r>
                      <a:r>
                        <a:rPr lang="en" sz="1000">
                          <a:highlight>
                            <a:srgbClr val="FFFFFF"/>
                          </a:highlight>
                          <a:latin typeface="Consolas"/>
                          <a:ea typeface="Consolas"/>
                          <a:cs typeface="Consolas"/>
                          <a:sym typeface="Consolas"/>
                        </a:rPr>
                        <a:t> </a:t>
                      </a:r>
                      <a:r>
                        <a:rPr lang="en" sz="1000">
                          <a:solidFill>
                            <a:srgbClr val="3367D6"/>
                          </a:solidFill>
                          <a:highlight>
                            <a:srgbClr val="FFFFFF"/>
                          </a:highlight>
                          <a:latin typeface="Consolas"/>
                          <a:ea typeface="Consolas"/>
                          <a:cs typeface="Consolas"/>
                          <a:sym typeface="Consolas"/>
                        </a:rPr>
                        <a:t>Dense</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3367D6"/>
                          </a:solidFill>
                          <a:highlight>
                            <a:srgbClr val="FFFFFF"/>
                          </a:highlight>
                          <a:latin typeface="Consolas"/>
                          <a:ea typeface="Consolas"/>
                          <a:cs typeface="Consolas"/>
                          <a:sym typeface="Consolas"/>
                        </a:rPr>
                        <a:t>Flatten</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3367D6"/>
                          </a:solidFill>
                          <a:highlight>
                            <a:srgbClr val="FFFFFF"/>
                          </a:highlight>
                          <a:latin typeface="Consolas"/>
                          <a:ea typeface="Consolas"/>
                          <a:cs typeface="Consolas"/>
                          <a:sym typeface="Consolas"/>
                        </a:rPr>
                        <a:t>ReLU</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3367D6"/>
                          </a:solidFill>
                          <a:highlight>
                            <a:srgbClr val="FFFFFF"/>
                          </a:highlight>
                          <a:latin typeface="Consolas"/>
                          <a:ea typeface="Consolas"/>
                          <a:cs typeface="Consolas"/>
                          <a:sym typeface="Consolas"/>
                        </a:rPr>
                        <a:t>Activation</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highlight>
                            <a:srgbClr val="FFFFFF"/>
                          </a:highlight>
                          <a:latin typeface="Consolas"/>
                          <a:ea typeface="Consolas"/>
                          <a:cs typeface="Consolas"/>
                          <a:sym typeface="Consolas"/>
                        </a:rPr>
                        <a:t>model </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3367D6"/>
                          </a:solidFill>
                          <a:highlight>
                            <a:srgbClr val="FFFFFF"/>
                          </a:highlight>
                          <a:latin typeface="Consolas"/>
                          <a:ea typeface="Consolas"/>
                          <a:cs typeface="Consolas"/>
                          <a:sym typeface="Consolas"/>
                        </a:rPr>
                        <a:t>Sequential</a:t>
                      </a:r>
                      <a:r>
                        <a:rPr lang="en" sz="1000">
                          <a:solidFill>
                            <a:srgbClr val="616161"/>
                          </a:solidFill>
                          <a:highlight>
                            <a:srgbClr val="FFFFFF"/>
                          </a:highlight>
                          <a:latin typeface="Consolas"/>
                          <a:ea typeface="Consolas"/>
                          <a:cs typeface="Consolas"/>
                          <a:sym typeface="Consolas"/>
                        </a:rPr>
                        <a:t>()</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highlight>
                            <a:srgbClr val="FFFFFF"/>
                          </a:highlight>
                          <a:latin typeface="Consolas"/>
                          <a:ea typeface="Consolas"/>
                          <a:cs typeface="Consolas"/>
                          <a:sym typeface="Consolas"/>
                        </a:rPr>
                        <a:t># Take input as a 28x28 matrix and flatten into a 784 vector</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highlight>
                            <a:srgbClr val="FFFFFF"/>
                          </a:highlight>
                          <a:latin typeface="Consolas"/>
                          <a:ea typeface="Consolas"/>
                          <a:cs typeface="Consolas"/>
                          <a:sym typeface="Consolas"/>
                        </a:rPr>
                        <a:t>model</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add</a:t>
                      </a:r>
                      <a:r>
                        <a:rPr lang="en" sz="1000">
                          <a:solidFill>
                            <a:srgbClr val="616161"/>
                          </a:solidFill>
                          <a:highlight>
                            <a:srgbClr val="FFFFFF"/>
                          </a:highlight>
                          <a:latin typeface="Consolas"/>
                          <a:ea typeface="Consolas"/>
                          <a:cs typeface="Consolas"/>
                          <a:sym typeface="Consolas"/>
                        </a:rPr>
                        <a:t>(</a:t>
                      </a:r>
                      <a:r>
                        <a:rPr lang="en" sz="1000">
                          <a:solidFill>
                            <a:srgbClr val="3367D6"/>
                          </a:solidFill>
                          <a:highlight>
                            <a:srgbClr val="FFFFFF"/>
                          </a:highlight>
                          <a:latin typeface="Consolas"/>
                          <a:ea typeface="Consolas"/>
                          <a:cs typeface="Consolas"/>
                          <a:sym typeface="Consolas"/>
                        </a:rPr>
                        <a:t>Flatten</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input_shape</a:t>
                      </a:r>
                      <a:r>
                        <a:rPr lang="en" sz="1000">
                          <a:solidFill>
                            <a:srgbClr val="616161"/>
                          </a:solidFill>
                          <a:highlight>
                            <a:srgbClr val="FFFFFF"/>
                          </a:highlight>
                          <a:latin typeface="Consolas"/>
                          <a:ea typeface="Consolas"/>
                          <a:cs typeface="Consolas"/>
                          <a:sym typeface="Consolas"/>
                        </a:rPr>
                        <a:t>=(</a:t>
                      </a:r>
                      <a:r>
                        <a:rPr lang="en" sz="1000">
                          <a:solidFill>
                            <a:srgbClr val="C53929"/>
                          </a:solidFill>
                          <a:highlight>
                            <a:srgbClr val="FFFFFF"/>
                          </a:highlight>
                          <a:latin typeface="Consolas"/>
                          <a:ea typeface="Consolas"/>
                          <a:cs typeface="Consolas"/>
                          <a:sym typeface="Consolas"/>
                        </a:rPr>
                        <a:t>28</a:t>
                      </a:r>
                      <a:r>
                        <a:rPr lang="en" sz="1000">
                          <a:solidFill>
                            <a:srgbClr val="616161"/>
                          </a:solidFill>
                          <a:highlight>
                            <a:srgbClr val="FFFFFF"/>
                          </a:highlight>
                          <a:latin typeface="Consolas"/>
                          <a:ea typeface="Consolas"/>
                          <a:cs typeface="Consolas"/>
                          <a:sym typeface="Consolas"/>
                        </a:rPr>
                        <a:t>,</a:t>
                      </a:r>
                      <a:r>
                        <a:rPr lang="en" sz="1000">
                          <a:solidFill>
                            <a:srgbClr val="C53929"/>
                          </a:solidFill>
                          <a:highlight>
                            <a:srgbClr val="FFFFFF"/>
                          </a:highlight>
                          <a:latin typeface="Consolas"/>
                          <a:ea typeface="Consolas"/>
                          <a:cs typeface="Consolas"/>
                          <a:sym typeface="Consolas"/>
                        </a:rPr>
                        <a:t>28</a:t>
                      </a:r>
                      <a:r>
                        <a:rPr lang="en" sz="1000">
                          <a:solidFill>
                            <a:srgbClr val="616161"/>
                          </a:solidFill>
                          <a:highlight>
                            <a:srgbClr val="FFFFFF"/>
                          </a:highlight>
                          <a:latin typeface="Consolas"/>
                          <a:ea typeface="Consolas"/>
                          <a:cs typeface="Consolas"/>
                          <a:sym typeface="Consolas"/>
                        </a:rPr>
                        <a:t>)))</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highlight>
                            <a:srgbClr val="FFFFFF"/>
                          </a:highlight>
                          <a:latin typeface="Consolas"/>
                          <a:ea typeface="Consolas"/>
                          <a:cs typeface="Consolas"/>
                          <a:sym typeface="Consolas"/>
                        </a:rPr>
                        <a:t># Add the first (input) layer (512 nodes) with input shape 784 element vector (1D).</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highlight>
                            <a:srgbClr val="FFFFFF"/>
                          </a:highlight>
                          <a:latin typeface="Consolas"/>
                          <a:ea typeface="Consolas"/>
                          <a:cs typeface="Consolas"/>
                          <a:sym typeface="Consolas"/>
                        </a:rPr>
                        <a:t>model</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add</a:t>
                      </a:r>
                      <a:r>
                        <a:rPr lang="en" sz="1000">
                          <a:solidFill>
                            <a:srgbClr val="616161"/>
                          </a:solidFill>
                          <a:highlight>
                            <a:srgbClr val="FFFFFF"/>
                          </a:highlight>
                          <a:latin typeface="Consolas"/>
                          <a:ea typeface="Consolas"/>
                          <a:cs typeface="Consolas"/>
                          <a:sym typeface="Consolas"/>
                        </a:rPr>
                        <a:t>(</a:t>
                      </a:r>
                      <a:r>
                        <a:rPr lang="en" sz="1000">
                          <a:solidFill>
                            <a:srgbClr val="3367D6"/>
                          </a:solidFill>
                          <a:highlight>
                            <a:srgbClr val="FFFFFF"/>
                          </a:highlight>
                          <a:latin typeface="Consolas"/>
                          <a:ea typeface="Consolas"/>
                          <a:cs typeface="Consolas"/>
                          <a:sym typeface="Consolas"/>
                        </a:rPr>
                        <a:t>Dense</a:t>
                      </a:r>
                      <a:r>
                        <a:rPr lang="en" sz="1000">
                          <a:solidFill>
                            <a:srgbClr val="616161"/>
                          </a:solidFill>
                          <a:highlight>
                            <a:srgbClr val="FFFFFF"/>
                          </a:highlight>
                          <a:latin typeface="Consolas"/>
                          <a:ea typeface="Consolas"/>
                          <a:cs typeface="Consolas"/>
                          <a:sym typeface="Consolas"/>
                        </a:rPr>
                        <a:t>(</a:t>
                      </a:r>
                      <a:r>
                        <a:rPr lang="en" sz="1000">
                          <a:solidFill>
                            <a:srgbClr val="C53929"/>
                          </a:solidFill>
                          <a:highlight>
                            <a:srgbClr val="FFFFFF"/>
                          </a:highlight>
                          <a:latin typeface="Consolas"/>
                          <a:ea typeface="Consolas"/>
                          <a:cs typeface="Consolas"/>
                          <a:sym typeface="Consolas"/>
                        </a:rPr>
                        <a:t>512</a:t>
                      </a:r>
                      <a:r>
                        <a:rPr lang="en" sz="1000">
                          <a:solidFill>
                            <a:srgbClr val="616161"/>
                          </a:solidFill>
                          <a:highlight>
                            <a:srgbClr val="FFFFFF"/>
                          </a:highlight>
                          <a:latin typeface="Consolas"/>
                          <a:ea typeface="Consolas"/>
                          <a:cs typeface="Consolas"/>
                          <a:sym typeface="Consolas"/>
                        </a:rPr>
                        <a:t>))</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highlight>
                            <a:srgbClr val="FFFFFF"/>
                          </a:highlight>
                          <a:latin typeface="Consolas"/>
                          <a:ea typeface="Consolas"/>
                          <a:cs typeface="Consolas"/>
                          <a:sym typeface="Consolas"/>
                        </a:rPr>
                        <a:t>model</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add</a:t>
                      </a:r>
                      <a:r>
                        <a:rPr lang="en" sz="1000">
                          <a:solidFill>
                            <a:srgbClr val="616161"/>
                          </a:solidFill>
                          <a:highlight>
                            <a:srgbClr val="FFFFFF"/>
                          </a:highlight>
                          <a:latin typeface="Consolas"/>
                          <a:ea typeface="Consolas"/>
                          <a:cs typeface="Consolas"/>
                          <a:sym typeface="Consolas"/>
                        </a:rPr>
                        <a:t>(</a:t>
                      </a:r>
                      <a:r>
                        <a:rPr lang="en" sz="1000">
                          <a:solidFill>
                            <a:srgbClr val="3367D6"/>
                          </a:solidFill>
                          <a:highlight>
                            <a:srgbClr val="FFFFFF"/>
                          </a:highlight>
                          <a:latin typeface="Consolas"/>
                          <a:ea typeface="Consolas"/>
                          <a:cs typeface="Consolas"/>
                          <a:sym typeface="Consolas"/>
                        </a:rPr>
                        <a:t>ReLU</a:t>
                      </a:r>
                      <a:r>
                        <a:rPr lang="en" sz="1000">
                          <a:solidFill>
                            <a:srgbClr val="616161"/>
                          </a:solidFill>
                          <a:highlight>
                            <a:srgbClr val="FFFFFF"/>
                          </a:highlight>
                          <a:latin typeface="Consolas"/>
                          <a:ea typeface="Consolas"/>
                          <a:cs typeface="Consolas"/>
                          <a:sym typeface="Consolas"/>
                        </a:rPr>
                        <a:t>())</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highlight>
                            <a:srgbClr val="FFFFFF"/>
                          </a:highlight>
                          <a:latin typeface="Consolas"/>
                          <a:ea typeface="Consolas"/>
                          <a:cs typeface="Consolas"/>
                          <a:sym typeface="Consolas"/>
                        </a:rPr>
                        <a:t># Add the second (hidden) layer (512 nodes).</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highlight>
                            <a:srgbClr val="FFFFFF"/>
                          </a:highlight>
                          <a:latin typeface="Consolas"/>
                          <a:ea typeface="Consolas"/>
                          <a:cs typeface="Consolas"/>
                          <a:sym typeface="Consolas"/>
                        </a:rPr>
                        <a:t>model</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add</a:t>
                      </a:r>
                      <a:r>
                        <a:rPr lang="en" sz="1000">
                          <a:solidFill>
                            <a:srgbClr val="616161"/>
                          </a:solidFill>
                          <a:highlight>
                            <a:srgbClr val="FFFFFF"/>
                          </a:highlight>
                          <a:latin typeface="Consolas"/>
                          <a:ea typeface="Consolas"/>
                          <a:cs typeface="Consolas"/>
                          <a:sym typeface="Consolas"/>
                        </a:rPr>
                        <a:t>(</a:t>
                      </a:r>
                      <a:r>
                        <a:rPr lang="en" sz="1000">
                          <a:solidFill>
                            <a:srgbClr val="3367D6"/>
                          </a:solidFill>
                          <a:highlight>
                            <a:srgbClr val="FFFFFF"/>
                          </a:highlight>
                          <a:latin typeface="Consolas"/>
                          <a:ea typeface="Consolas"/>
                          <a:cs typeface="Consolas"/>
                          <a:sym typeface="Consolas"/>
                        </a:rPr>
                        <a:t>Dense</a:t>
                      </a:r>
                      <a:r>
                        <a:rPr lang="en" sz="1000">
                          <a:solidFill>
                            <a:srgbClr val="616161"/>
                          </a:solidFill>
                          <a:highlight>
                            <a:srgbClr val="FFFFFF"/>
                          </a:highlight>
                          <a:latin typeface="Consolas"/>
                          <a:ea typeface="Consolas"/>
                          <a:cs typeface="Consolas"/>
                          <a:sym typeface="Consolas"/>
                        </a:rPr>
                        <a:t>(</a:t>
                      </a:r>
                      <a:r>
                        <a:rPr lang="en" sz="1000">
                          <a:solidFill>
                            <a:srgbClr val="C53929"/>
                          </a:solidFill>
                          <a:highlight>
                            <a:srgbClr val="FFFFFF"/>
                          </a:highlight>
                          <a:latin typeface="Consolas"/>
                          <a:ea typeface="Consolas"/>
                          <a:cs typeface="Consolas"/>
                          <a:sym typeface="Consolas"/>
                        </a:rPr>
                        <a:t>512</a:t>
                      </a:r>
                      <a:r>
                        <a:rPr lang="en" sz="1000">
                          <a:solidFill>
                            <a:srgbClr val="616161"/>
                          </a:solidFill>
                          <a:highlight>
                            <a:srgbClr val="FFFFFF"/>
                          </a:highlight>
                          <a:latin typeface="Consolas"/>
                          <a:ea typeface="Consolas"/>
                          <a:cs typeface="Consolas"/>
                          <a:sym typeface="Consolas"/>
                        </a:rPr>
                        <a:t>))</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highlight>
                            <a:srgbClr val="FFFFFF"/>
                          </a:highlight>
                          <a:latin typeface="Consolas"/>
                          <a:ea typeface="Consolas"/>
                          <a:cs typeface="Consolas"/>
                          <a:sym typeface="Consolas"/>
                        </a:rPr>
                        <a:t>model</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add</a:t>
                      </a:r>
                      <a:r>
                        <a:rPr lang="en" sz="1000">
                          <a:solidFill>
                            <a:srgbClr val="616161"/>
                          </a:solidFill>
                          <a:highlight>
                            <a:srgbClr val="FFFFFF"/>
                          </a:highlight>
                          <a:latin typeface="Consolas"/>
                          <a:ea typeface="Consolas"/>
                          <a:cs typeface="Consolas"/>
                          <a:sym typeface="Consolas"/>
                        </a:rPr>
                        <a:t>(</a:t>
                      </a:r>
                      <a:r>
                        <a:rPr lang="en" sz="1000">
                          <a:solidFill>
                            <a:srgbClr val="3367D6"/>
                          </a:solidFill>
                          <a:highlight>
                            <a:srgbClr val="FFFFFF"/>
                          </a:highlight>
                          <a:latin typeface="Consolas"/>
                          <a:ea typeface="Consolas"/>
                          <a:cs typeface="Consolas"/>
                          <a:sym typeface="Consolas"/>
                        </a:rPr>
                        <a:t>ReLU</a:t>
                      </a:r>
                      <a:r>
                        <a:rPr lang="en" sz="1000">
                          <a:solidFill>
                            <a:srgbClr val="616161"/>
                          </a:solidFill>
                          <a:highlight>
                            <a:srgbClr val="FFFFFF"/>
                          </a:highlight>
                          <a:latin typeface="Consolas"/>
                          <a:ea typeface="Consolas"/>
                          <a:cs typeface="Consolas"/>
                          <a:sym typeface="Consolas"/>
                        </a:rPr>
                        <a:t>())</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highlight>
                            <a:srgbClr val="FFFFFF"/>
                          </a:highlight>
                          <a:latin typeface="Consolas"/>
                          <a:ea typeface="Consolas"/>
                          <a:cs typeface="Consolas"/>
                          <a:sym typeface="Consolas"/>
                        </a:rPr>
                        <a:t># Add the third (output) layer (10 nodes) with Sigmoid activation function.</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highlight>
                            <a:srgbClr val="FFFFFF"/>
                          </a:highlight>
                          <a:latin typeface="Consolas"/>
                          <a:ea typeface="Consolas"/>
                          <a:cs typeface="Consolas"/>
                          <a:sym typeface="Consolas"/>
                        </a:rPr>
                        <a:t>model</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add</a:t>
                      </a:r>
                      <a:r>
                        <a:rPr lang="en" sz="1000">
                          <a:solidFill>
                            <a:srgbClr val="616161"/>
                          </a:solidFill>
                          <a:highlight>
                            <a:srgbClr val="FFFFFF"/>
                          </a:highlight>
                          <a:latin typeface="Consolas"/>
                          <a:ea typeface="Consolas"/>
                          <a:cs typeface="Consolas"/>
                          <a:sym typeface="Consolas"/>
                        </a:rPr>
                        <a:t>(</a:t>
                      </a:r>
                      <a:r>
                        <a:rPr lang="en" sz="1000">
                          <a:solidFill>
                            <a:srgbClr val="3367D6"/>
                          </a:solidFill>
                          <a:highlight>
                            <a:srgbClr val="FFFFFF"/>
                          </a:highlight>
                          <a:latin typeface="Consolas"/>
                          <a:ea typeface="Consolas"/>
                          <a:cs typeface="Consolas"/>
                          <a:sym typeface="Consolas"/>
                        </a:rPr>
                        <a:t>Dense</a:t>
                      </a:r>
                      <a:r>
                        <a:rPr lang="en" sz="1000">
                          <a:solidFill>
                            <a:srgbClr val="616161"/>
                          </a:solidFill>
                          <a:highlight>
                            <a:srgbClr val="FFFFFF"/>
                          </a:highlight>
                          <a:latin typeface="Consolas"/>
                          <a:ea typeface="Consolas"/>
                          <a:cs typeface="Consolas"/>
                          <a:sym typeface="Consolas"/>
                        </a:rPr>
                        <a:t>(</a:t>
                      </a:r>
                      <a:r>
                        <a:rPr lang="en" sz="1000">
                          <a:solidFill>
                            <a:srgbClr val="C53929"/>
                          </a:solidFill>
                          <a:highlight>
                            <a:srgbClr val="FFFFFF"/>
                          </a:highlight>
                          <a:latin typeface="Consolas"/>
                          <a:ea typeface="Consolas"/>
                          <a:cs typeface="Consolas"/>
                          <a:sym typeface="Consolas"/>
                        </a:rPr>
                        <a:t>10</a:t>
                      </a:r>
                      <a:r>
                        <a:rPr lang="en" sz="1000">
                          <a:solidFill>
                            <a:srgbClr val="616161"/>
                          </a:solidFill>
                          <a:highlight>
                            <a:srgbClr val="FFFFFF"/>
                          </a:highlight>
                          <a:latin typeface="Consolas"/>
                          <a:ea typeface="Consolas"/>
                          <a:cs typeface="Consolas"/>
                          <a:sym typeface="Consolas"/>
                        </a:rPr>
                        <a:t>))</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highlight>
                            <a:srgbClr val="FFFFFF"/>
                          </a:highlight>
                          <a:latin typeface="Consolas"/>
                          <a:ea typeface="Consolas"/>
                          <a:cs typeface="Consolas"/>
                          <a:sym typeface="Consolas"/>
                        </a:rPr>
                        <a:t>model</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add</a:t>
                      </a:r>
                      <a:r>
                        <a:rPr lang="en" sz="1000">
                          <a:solidFill>
                            <a:srgbClr val="616161"/>
                          </a:solidFill>
                          <a:highlight>
                            <a:srgbClr val="FFFFFF"/>
                          </a:highlight>
                          <a:latin typeface="Consolas"/>
                          <a:ea typeface="Consolas"/>
                          <a:cs typeface="Consolas"/>
                          <a:sym typeface="Consolas"/>
                        </a:rPr>
                        <a:t>(</a:t>
                      </a:r>
                      <a:r>
                        <a:rPr lang="en" sz="1000">
                          <a:solidFill>
                            <a:srgbClr val="3367D6"/>
                          </a:solidFill>
                          <a:highlight>
                            <a:srgbClr val="FFFFFF"/>
                          </a:highlight>
                          <a:latin typeface="Consolas"/>
                          <a:ea typeface="Consolas"/>
                          <a:cs typeface="Consolas"/>
                          <a:sym typeface="Consolas"/>
                        </a:rPr>
                        <a:t>Activation</a:t>
                      </a:r>
                      <a:r>
                        <a:rPr lang="en" sz="1000">
                          <a:solidFill>
                            <a:srgbClr val="616161"/>
                          </a:solidFill>
                          <a:highlight>
                            <a:srgbClr val="FFFFFF"/>
                          </a:highlight>
                          <a:latin typeface="Consolas"/>
                          <a:ea typeface="Consolas"/>
                          <a:cs typeface="Consolas"/>
                          <a:sym typeface="Consolas"/>
                        </a:rPr>
                        <a:t>(</a:t>
                      </a:r>
                      <a:r>
                        <a:rPr lang="en" sz="1000">
                          <a:solidFill>
                            <a:srgbClr val="0F9D58"/>
                          </a:solidFill>
                          <a:highlight>
                            <a:srgbClr val="FFFFFF"/>
                          </a:highlight>
                          <a:latin typeface="Consolas"/>
                          <a:ea typeface="Consolas"/>
                          <a:cs typeface="Consolas"/>
                          <a:sym typeface="Consolas"/>
                        </a:rPr>
                        <a:t>'sigmoid'</a:t>
                      </a:r>
                      <a:r>
                        <a:rPr lang="en" sz="1000">
                          <a:solidFill>
                            <a:srgbClr val="616161"/>
                          </a:solidFill>
                          <a:highlight>
                            <a:srgbClr val="FFFFFF"/>
                          </a:highlight>
                          <a:latin typeface="Consolas"/>
                          <a:ea typeface="Consolas"/>
                          <a:cs typeface="Consolas"/>
                          <a:sym typeface="Consolas"/>
                        </a:rPr>
                        <a:t>))</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highlight>
                            <a:srgbClr val="FFFFFF"/>
                          </a:highlight>
                          <a:latin typeface="Consolas"/>
                          <a:ea typeface="Consolas"/>
                          <a:cs typeface="Consolas"/>
                          <a:sym typeface="Consolas"/>
                        </a:rPr>
                        <a:t># Use the Categorical Cross Entropy loss function for a Multi-Class Classifier.</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highlight>
                            <a:srgbClr val="FFFFFF"/>
                          </a:highlight>
                          <a:latin typeface="Consolas"/>
                          <a:ea typeface="Consolas"/>
                          <a:cs typeface="Consolas"/>
                          <a:sym typeface="Consolas"/>
                        </a:rPr>
                        <a:t>model</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compile</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loss</a:t>
                      </a:r>
                      <a:r>
                        <a:rPr lang="en" sz="1000">
                          <a:solidFill>
                            <a:srgbClr val="616161"/>
                          </a:solidFill>
                          <a:highlight>
                            <a:srgbClr val="FFFFFF"/>
                          </a:highlight>
                          <a:latin typeface="Consolas"/>
                          <a:ea typeface="Consolas"/>
                          <a:cs typeface="Consolas"/>
                          <a:sym typeface="Consolas"/>
                        </a:rPr>
                        <a:t>=</a:t>
                      </a:r>
                      <a:r>
                        <a:rPr lang="en" sz="1000">
                          <a:solidFill>
                            <a:srgbClr val="0F9D58"/>
                          </a:solidFill>
                          <a:highlight>
                            <a:srgbClr val="FFFFFF"/>
                          </a:highlight>
                          <a:latin typeface="Consolas"/>
                          <a:ea typeface="Consolas"/>
                          <a:cs typeface="Consolas"/>
                          <a:sym typeface="Consolas"/>
                        </a:rPr>
                        <a:t>'categorical_crossentropy'</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optimizer</a:t>
                      </a:r>
                      <a:r>
                        <a:rPr lang="en" sz="1000">
                          <a:solidFill>
                            <a:srgbClr val="616161"/>
                          </a:solidFill>
                          <a:highlight>
                            <a:srgbClr val="FFFFFF"/>
                          </a:highlight>
                          <a:latin typeface="Consolas"/>
                          <a:ea typeface="Consolas"/>
                          <a:cs typeface="Consolas"/>
                          <a:sym typeface="Consolas"/>
                        </a:rPr>
                        <a:t>=</a:t>
                      </a:r>
                      <a:r>
                        <a:rPr lang="en" sz="1000">
                          <a:solidFill>
                            <a:srgbClr val="0F9D58"/>
                          </a:solidFill>
                          <a:highlight>
                            <a:srgbClr val="FFFFFF"/>
                          </a:highlight>
                          <a:latin typeface="Consolas"/>
                          <a:ea typeface="Consolas"/>
                          <a:cs typeface="Consolas"/>
                          <a:sym typeface="Consolas"/>
                        </a:rPr>
                        <a:t>'adam'</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metrics</a:t>
                      </a:r>
                      <a:r>
                        <a:rPr lang="en" sz="1000">
                          <a:solidFill>
                            <a:srgbClr val="616161"/>
                          </a:solidFill>
                          <a:highlight>
                            <a:srgbClr val="FFFFFF"/>
                          </a:highlight>
                          <a:latin typeface="Consolas"/>
                          <a:ea typeface="Consolas"/>
                          <a:cs typeface="Consolas"/>
                          <a:sym typeface="Consolas"/>
                        </a:rPr>
                        <a:t>=[</a:t>
                      </a:r>
                      <a:r>
                        <a:rPr lang="en" sz="1000">
                          <a:solidFill>
                            <a:srgbClr val="0F9D58"/>
                          </a:solidFill>
                          <a:highlight>
                            <a:srgbClr val="FFFFFF"/>
                          </a:highlight>
                          <a:latin typeface="Consolas"/>
                          <a:ea typeface="Consolas"/>
                          <a:cs typeface="Consolas"/>
                          <a:sym typeface="Consolas"/>
                        </a:rPr>
                        <a:t>'accuracy'</a:t>
                      </a:r>
                      <a:r>
                        <a:rPr lang="en" sz="1000">
                          <a:solidFill>
                            <a:srgbClr val="616161"/>
                          </a:solidFill>
                          <a:highlight>
                            <a:srgbClr val="FFFFFF"/>
                          </a:highlight>
                          <a:latin typeface="Consolas"/>
                          <a:ea typeface="Consolas"/>
                          <a:cs typeface="Consolas"/>
                          <a:sym typeface="Consolas"/>
                        </a:rPr>
                        <a:t>])</a:t>
                      </a:r>
                      <a:endParaRPr sz="1000">
                        <a:highlight>
                          <a:srgbClr val="FFFFFF"/>
                        </a:highlight>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0" name="Shape 360"/>
        <p:cNvGrpSpPr/>
        <p:nvPr/>
      </p:nvGrpSpPr>
      <p:grpSpPr>
        <a:xfrm>
          <a:off x="0" y="0"/>
          <a:ext cx="0" cy="0"/>
          <a:chOff x="0" y="0"/>
          <a:chExt cx="0" cy="0"/>
        </a:xfrm>
      </p:grpSpPr>
      <p:sp>
        <p:nvSpPr>
          <p:cNvPr id="361" name="Google Shape;361;p53"/>
          <p:cNvSpPr txBox="1"/>
          <p:nvPr>
            <p:ph idx="1" type="subTitle"/>
          </p:nvPr>
        </p:nvSpPr>
        <p:spPr>
          <a:xfrm>
            <a:off x="6826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Neural Networks - Model Summary</a:t>
            </a:r>
            <a:endParaRPr>
              <a:solidFill>
                <a:srgbClr val="38761D"/>
              </a:solidFill>
            </a:endParaRPr>
          </a:p>
        </p:txBody>
      </p:sp>
      <p:pic>
        <p:nvPicPr>
          <p:cNvPr id="362" name="Google Shape;362;p53"/>
          <p:cNvPicPr preferRelativeResize="0"/>
          <p:nvPr/>
        </p:nvPicPr>
        <p:blipFill>
          <a:blip r:embed="rId3">
            <a:alphaModFix/>
          </a:blip>
          <a:stretch>
            <a:fillRect/>
          </a:stretch>
        </p:blipFill>
        <p:spPr>
          <a:xfrm>
            <a:off x="0" y="0"/>
            <a:ext cx="1466275" cy="730575"/>
          </a:xfrm>
          <a:prstGeom prst="rect">
            <a:avLst/>
          </a:prstGeom>
          <a:noFill/>
          <a:ln>
            <a:noFill/>
          </a:ln>
        </p:spPr>
      </p:pic>
      <p:sp>
        <p:nvSpPr>
          <p:cNvPr id="363" name="Google Shape;363;p53"/>
          <p:cNvSpPr txBox="1"/>
          <p:nvPr/>
        </p:nvSpPr>
        <p:spPr>
          <a:xfrm>
            <a:off x="356700"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spcBef>
                <a:spcPts val="1100"/>
              </a:spcBef>
              <a:spcAft>
                <a:spcPts val="0"/>
              </a:spcAft>
              <a:buNone/>
            </a:pPr>
            <a:r>
              <a:rPr b="1" lang="en" sz="1200">
                <a:solidFill>
                  <a:schemeClr val="dk1"/>
                </a:solidFill>
                <a:highlight>
                  <a:srgbClr val="FFFFFF"/>
                </a:highlight>
              </a:rPr>
              <a:t>Model Summary</a:t>
            </a:r>
            <a:br>
              <a:rPr lang="en" sz="1200">
                <a:solidFill>
                  <a:schemeClr val="dk1"/>
                </a:solidFill>
                <a:highlight>
                  <a:srgbClr val="FFFFFF"/>
                </a:highlight>
              </a:rPr>
            </a:br>
            <a:endParaRPr sz="1200">
              <a:solidFill>
                <a:schemeClr val="dk1"/>
              </a:solidFill>
              <a:highlight>
                <a:srgbClr val="FFFFFF"/>
              </a:highlight>
            </a:endParaRPr>
          </a:p>
          <a:p>
            <a:pPr indent="0" lvl="0" marL="0" rtl="0" algn="l">
              <a:lnSpc>
                <a:spcPct val="115000"/>
              </a:lnSpc>
              <a:spcBef>
                <a:spcPts val="0"/>
              </a:spcBef>
              <a:spcAft>
                <a:spcPts val="0"/>
              </a:spcAft>
              <a:buNone/>
            </a:pPr>
            <a:r>
              <a:rPr lang="en" sz="1200">
                <a:solidFill>
                  <a:schemeClr val="dk1"/>
                </a:solidFill>
                <a:highlight>
                  <a:srgbClr val="FFFFFF"/>
                </a:highlight>
              </a:rPr>
              <a:t>Let's now look at the layers using the </a:t>
            </a:r>
            <a:r>
              <a:rPr b="1" lang="en" sz="1200">
                <a:solidFill>
                  <a:schemeClr val="dk1"/>
                </a:solidFill>
                <a:highlight>
                  <a:srgbClr val="EFF0F1"/>
                </a:highlight>
              </a:rPr>
              <a:t>summary()</a:t>
            </a:r>
            <a:r>
              <a:rPr lang="en" sz="1200">
                <a:solidFill>
                  <a:schemeClr val="dk1"/>
                </a:solidFill>
                <a:highlight>
                  <a:srgbClr val="FFFFFF"/>
                </a:highlight>
              </a:rPr>
              <a:t> method. As you can see, the first layer in the summary is the flattened layer and shows that the output from the layer is 784 nodes. That's what we want. Also notice how many parameters the network will need to </a:t>
            </a:r>
            <a:r>
              <a:rPr i="1" lang="en" sz="1200">
                <a:solidFill>
                  <a:schemeClr val="dk1"/>
                </a:solidFill>
                <a:highlight>
                  <a:srgbClr val="FFFFFF"/>
                </a:highlight>
              </a:rPr>
              <a:t>"learn"</a:t>
            </a:r>
            <a:r>
              <a:rPr lang="en" sz="1200">
                <a:solidFill>
                  <a:schemeClr val="dk1"/>
                </a:solidFill>
                <a:highlight>
                  <a:srgbClr val="FFFFFF"/>
                </a:highlight>
              </a:rPr>
              <a:t> during training ~ </a:t>
            </a:r>
            <a:r>
              <a:rPr b="1" lang="en" sz="1200">
                <a:solidFill>
                  <a:srgbClr val="0000FF"/>
                </a:solidFill>
                <a:highlight>
                  <a:srgbClr val="FFFFFF"/>
                </a:highlight>
              </a:rPr>
              <a:t>nearly 700,000</a:t>
            </a:r>
            <a:r>
              <a:rPr lang="en" sz="1200">
                <a:solidFill>
                  <a:schemeClr val="dk1"/>
                </a:solidFill>
                <a:highlight>
                  <a:srgbClr val="FFFFFF"/>
                </a:highlight>
              </a:rPr>
              <a:t>.</a:t>
            </a:r>
            <a:endParaRPr sz="1200">
              <a:solidFill>
                <a:schemeClr val="dk1"/>
              </a:solidFill>
              <a:highlight>
                <a:srgbClr val="FFFFFF"/>
              </a:highlight>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graphicFrame>
        <p:nvGraphicFramePr>
          <p:cNvPr id="364" name="Google Shape;364;p53"/>
          <p:cNvGraphicFramePr/>
          <p:nvPr/>
        </p:nvGraphicFramePr>
        <p:xfrm>
          <a:off x="434913" y="1939925"/>
          <a:ext cx="3000000" cy="3000000"/>
        </p:xfrm>
        <a:graphic>
          <a:graphicData uri="http://schemas.openxmlformats.org/drawingml/2006/table">
            <a:tbl>
              <a:tblPr>
                <a:noFill/>
                <a:tableStyleId>{B919AB72-B1D8-40D2-A9E9-02AD8994AEB8}</a:tableStyleId>
              </a:tblPr>
              <a:tblGrid>
                <a:gridCol w="8099075"/>
              </a:tblGrid>
              <a:tr h="12700">
                <a:tc>
                  <a:txBody>
                    <a:bodyPr>
                      <a:noAutofit/>
                    </a:bodyPr>
                    <a:lstStyle/>
                    <a:p>
                      <a:pPr indent="0" lvl="0" marL="0" rtl="0" algn="l">
                        <a:lnSpc>
                          <a:spcPct val="115000"/>
                        </a:lnSpc>
                        <a:spcBef>
                          <a:spcPts val="0"/>
                        </a:spcBef>
                        <a:spcAft>
                          <a:spcPts val="0"/>
                        </a:spcAft>
                        <a:buNone/>
                      </a:pPr>
                      <a:r>
                        <a:rPr lang="en" sz="900">
                          <a:solidFill>
                            <a:srgbClr val="3367D6"/>
                          </a:solidFill>
                          <a:highlight>
                            <a:srgbClr val="FFFFFF"/>
                          </a:highlight>
                          <a:latin typeface="Consolas"/>
                          <a:ea typeface="Consolas"/>
                          <a:cs typeface="Consolas"/>
                          <a:sym typeface="Consolas"/>
                        </a:rPr>
                        <a:t>Layer</a:t>
                      </a:r>
                      <a:r>
                        <a:rPr lang="en" sz="900">
                          <a:highlight>
                            <a:srgbClr val="FFFFFF"/>
                          </a:highlight>
                          <a:latin typeface="Consolas"/>
                          <a:ea typeface="Consolas"/>
                          <a:cs typeface="Consolas"/>
                          <a:sym typeface="Consolas"/>
                        </a:rPr>
                        <a:t> </a:t>
                      </a:r>
                      <a:r>
                        <a:rPr lang="en" sz="900">
                          <a:solidFill>
                            <a:srgbClr val="616161"/>
                          </a:solidFill>
                          <a:highlight>
                            <a:srgbClr val="FFFFFF"/>
                          </a:highlight>
                          <a:latin typeface="Consolas"/>
                          <a:ea typeface="Consolas"/>
                          <a:cs typeface="Consolas"/>
                          <a:sym typeface="Consolas"/>
                        </a:rPr>
                        <a:t>(</a:t>
                      </a:r>
                      <a:r>
                        <a:rPr lang="en" sz="900">
                          <a:highlight>
                            <a:srgbClr val="FFFFFF"/>
                          </a:highlight>
                          <a:latin typeface="Consolas"/>
                          <a:ea typeface="Consolas"/>
                          <a:cs typeface="Consolas"/>
                          <a:sym typeface="Consolas"/>
                        </a:rPr>
                        <a:t>type</a:t>
                      </a:r>
                      <a:r>
                        <a:rPr lang="en" sz="900">
                          <a:solidFill>
                            <a:srgbClr val="616161"/>
                          </a:solidFill>
                          <a:highlight>
                            <a:srgbClr val="FFFFFF"/>
                          </a:highlight>
                          <a:latin typeface="Consolas"/>
                          <a:ea typeface="Consolas"/>
                          <a:cs typeface="Consolas"/>
                          <a:sym typeface="Consolas"/>
                        </a:rPr>
                        <a:t>)</a:t>
                      </a:r>
                      <a:r>
                        <a:rPr lang="en" sz="900">
                          <a:highlight>
                            <a:srgbClr val="FFFFFF"/>
                          </a:highlight>
                          <a:latin typeface="Consolas"/>
                          <a:ea typeface="Consolas"/>
                          <a:cs typeface="Consolas"/>
                          <a:sym typeface="Consolas"/>
                        </a:rPr>
                        <a:t>                 </a:t>
                      </a:r>
                      <a:r>
                        <a:rPr lang="en" sz="900">
                          <a:solidFill>
                            <a:srgbClr val="3367D6"/>
                          </a:solidFill>
                          <a:highlight>
                            <a:srgbClr val="FFFFFF"/>
                          </a:highlight>
                          <a:latin typeface="Consolas"/>
                          <a:ea typeface="Consolas"/>
                          <a:cs typeface="Consolas"/>
                          <a:sym typeface="Consolas"/>
                        </a:rPr>
                        <a:t>Output</a:t>
                      </a:r>
                      <a:r>
                        <a:rPr lang="en" sz="900">
                          <a:highlight>
                            <a:srgbClr val="FFFFFF"/>
                          </a:highlight>
                          <a:latin typeface="Consolas"/>
                          <a:ea typeface="Consolas"/>
                          <a:cs typeface="Consolas"/>
                          <a:sym typeface="Consolas"/>
                        </a:rPr>
                        <a:t> </a:t>
                      </a:r>
                      <a:r>
                        <a:rPr lang="en" sz="900">
                          <a:solidFill>
                            <a:srgbClr val="3367D6"/>
                          </a:solidFill>
                          <a:highlight>
                            <a:srgbClr val="FFFFFF"/>
                          </a:highlight>
                          <a:latin typeface="Consolas"/>
                          <a:ea typeface="Consolas"/>
                          <a:cs typeface="Consolas"/>
                          <a:sym typeface="Consolas"/>
                        </a:rPr>
                        <a:t>Shape</a:t>
                      </a:r>
                      <a:r>
                        <a:rPr lang="en" sz="900">
                          <a:highlight>
                            <a:srgbClr val="FFFFFF"/>
                          </a:highlight>
                          <a:latin typeface="Consolas"/>
                          <a:ea typeface="Consolas"/>
                          <a:cs typeface="Consolas"/>
                          <a:sym typeface="Consolas"/>
                        </a:rPr>
                        <a:t>              </a:t>
                      </a:r>
                      <a:r>
                        <a:rPr lang="en" sz="900">
                          <a:solidFill>
                            <a:srgbClr val="3367D6"/>
                          </a:solidFill>
                          <a:highlight>
                            <a:srgbClr val="FFFFFF"/>
                          </a:highlight>
                          <a:latin typeface="Consolas"/>
                          <a:ea typeface="Consolas"/>
                          <a:cs typeface="Consolas"/>
                          <a:sym typeface="Consolas"/>
                        </a:rPr>
                        <a:t>Param</a:t>
                      </a:r>
                      <a:r>
                        <a:rPr lang="en" sz="900">
                          <a:highlight>
                            <a:srgbClr val="FFFFFF"/>
                          </a:highlight>
                          <a:latin typeface="Consolas"/>
                          <a:ea typeface="Consolas"/>
                          <a:cs typeface="Consolas"/>
                          <a:sym typeface="Consolas"/>
                        </a:rPr>
                        <a:t> </a:t>
                      </a:r>
                      <a:r>
                        <a:rPr lang="en" sz="900">
                          <a:solidFill>
                            <a:srgbClr val="455A64"/>
                          </a:solidFill>
                          <a:highlight>
                            <a:srgbClr val="FFFFFF"/>
                          </a:highlight>
                          <a:latin typeface="Consolas"/>
                          <a:ea typeface="Consolas"/>
                          <a:cs typeface="Consolas"/>
                          <a:sym typeface="Consolas"/>
                        </a:rPr>
                        <a:t>#   </a:t>
                      </a:r>
                      <a:endParaRPr sz="9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900">
                          <a:solidFill>
                            <a:srgbClr val="616161"/>
                          </a:solidFill>
                          <a:highlight>
                            <a:srgbClr val="FFFFFF"/>
                          </a:highlight>
                          <a:latin typeface="Consolas"/>
                          <a:ea typeface="Consolas"/>
                          <a:cs typeface="Consolas"/>
                          <a:sym typeface="Consolas"/>
                        </a:rPr>
                        <a:t>=================================================================</a:t>
                      </a:r>
                      <a:endParaRPr sz="9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900">
                          <a:highlight>
                            <a:srgbClr val="FFFFFF"/>
                          </a:highlight>
                          <a:latin typeface="Consolas"/>
                          <a:ea typeface="Consolas"/>
                          <a:cs typeface="Consolas"/>
                          <a:sym typeface="Consolas"/>
                        </a:rPr>
                        <a:t>flatten_1 </a:t>
                      </a:r>
                      <a:r>
                        <a:rPr lang="en" sz="900">
                          <a:solidFill>
                            <a:srgbClr val="616161"/>
                          </a:solidFill>
                          <a:highlight>
                            <a:srgbClr val="FFFFFF"/>
                          </a:highlight>
                          <a:latin typeface="Consolas"/>
                          <a:ea typeface="Consolas"/>
                          <a:cs typeface="Consolas"/>
                          <a:sym typeface="Consolas"/>
                        </a:rPr>
                        <a:t>(</a:t>
                      </a:r>
                      <a:r>
                        <a:rPr lang="en" sz="900">
                          <a:solidFill>
                            <a:srgbClr val="3367D6"/>
                          </a:solidFill>
                          <a:highlight>
                            <a:srgbClr val="FFFFFF"/>
                          </a:highlight>
                          <a:latin typeface="Consolas"/>
                          <a:ea typeface="Consolas"/>
                          <a:cs typeface="Consolas"/>
                          <a:sym typeface="Consolas"/>
                        </a:rPr>
                        <a:t>Flatten</a:t>
                      </a:r>
                      <a:r>
                        <a:rPr lang="en" sz="900">
                          <a:solidFill>
                            <a:srgbClr val="616161"/>
                          </a:solidFill>
                          <a:highlight>
                            <a:srgbClr val="FFFFFF"/>
                          </a:highlight>
                          <a:latin typeface="Consolas"/>
                          <a:ea typeface="Consolas"/>
                          <a:cs typeface="Consolas"/>
                          <a:sym typeface="Consolas"/>
                        </a:rPr>
                        <a:t>)</a:t>
                      </a:r>
                      <a:r>
                        <a:rPr lang="en" sz="900">
                          <a:highlight>
                            <a:srgbClr val="FFFFFF"/>
                          </a:highlight>
                          <a:latin typeface="Consolas"/>
                          <a:ea typeface="Consolas"/>
                          <a:cs typeface="Consolas"/>
                          <a:sym typeface="Consolas"/>
                        </a:rPr>
                        <a:t>          </a:t>
                      </a:r>
                      <a:r>
                        <a:rPr lang="en" sz="900">
                          <a:solidFill>
                            <a:srgbClr val="616161"/>
                          </a:solidFill>
                          <a:highlight>
                            <a:srgbClr val="FFFFFF"/>
                          </a:highlight>
                          <a:latin typeface="Consolas"/>
                          <a:ea typeface="Consolas"/>
                          <a:cs typeface="Consolas"/>
                          <a:sym typeface="Consolas"/>
                        </a:rPr>
                        <a:t>(</a:t>
                      </a:r>
                      <a:r>
                        <a:rPr lang="en" sz="900">
                          <a:solidFill>
                            <a:srgbClr val="9C27B0"/>
                          </a:solidFill>
                          <a:highlight>
                            <a:srgbClr val="FFFFFF"/>
                          </a:highlight>
                          <a:latin typeface="Consolas"/>
                          <a:ea typeface="Consolas"/>
                          <a:cs typeface="Consolas"/>
                          <a:sym typeface="Consolas"/>
                        </a:rPr>
                        <a:t>None</a:t>
                      </a:r>
                      <a:r>
                        <a:rPr lang="en" sz="900">
                          <a:solidFill>
                            <a:srgbClr val="616161"/>
                          </a:solidFill>
                          <a:highlight>
                            <a:srgbClr val="FFFFFF"/>
                          </a:highlight>
                          <a:latin typeface="Consolas"/>
                          <a:ea typeface="Consolas"/>
                          <a:cs typeface="Consolas"/>
                          <a:sym typeface="Consolas"/>
                        </a:rPr>
                        <a:t>,</a:t>
                      </a:r>
                      <a:r>
                        <a:rPr lang="en" sz="900">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784</a:t>
                      </a:r>
                      <a:r>
                        <a:rPr lang="en" sz="900">
                          <a:solidFill>
                            <a:srgbClr val="616161"/>
                          </a:solidFill>
                          <a:highlight>
                            <a:srgbClr val="FFFFFF"/>
                          </a:highlight>
                          <a:latin typeface="Consolas"/>
                          <a:ea typeface="Consolas"/>
                          <a:cs typeface="Consolas"/>
                          <a:sym typeface="Consolas"/>
                        </a:rPr>
                        <a:t>)</a:t>
                      </a:r>
                      <a:r>
                        <a:rPr lang="en" sz="900">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0</a:t>
                      </a:r>
                      <a:r>
                        <a:rPr lang="en" sz="900">
                          <a:highlight>
                            <a:srgbClr val="FFFFFF"/>
                          </a:highlight>
                          <a:latin typeface="Consolas"/>
                          <a:ea typeface="Consolas"/>
                          <a:cs typeface="Consolas"/>
                          <a:sym typeface="Consolas"/>
                        </a:rPr>
                        <a:t>         </a:t>
                      </a:r>
                      <a:endParaRPr sz="9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900">
                          <a:highlight>
                            <a:srgbClr val="FFFFFF"/>
                          </a:highlight>
                          <a:latin typeface="Consolas"/>
                          <a:ea typeface="Consolas"/>
                          <a:cs typeface="Consolas"/>
                          <a:sym typeface="Consolas"/>
                        </a:rPr>
                        <a:t>_________________________________________________________________</a:t>
                      </a:r>
                      <a:endParaRPr sz="9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900">
                          <a:highlight>
                            <a:srgbClr val="FFFFFF"/>
                          </a:highlight>
                          <a:latin typeface="Consolas"/>
                          <a:ea typeface="Consolas"/>
                          <a:cs typeface="Consolas"/>
                          <a:sym typeface="Consolas"/>
                        </a:rPr>
                        <a:t>dense_69 </a:t>
                      </a:r>
                      <a:r>
                        <a:rPr lang="en" sz="900">
                          <a:solidFill>
                            <a:srgbClr val="616161"/>
                          </a:solidFill>
                          <a:highlight>
                            <a:srgbClr val="FFFFFF"/>
                          </a:highlight>
                          <a:latin typeface="Consolas"/>
                          <a:ea typeface="Consolas"/>
                          <a:cs typeface="Consolas"/>
                          <a:sym typeface="Consolas"/>
                        </a:rPr>
                        <a:t>(</a:t>
                      </a:r>
                      <a:r>
                        <a:rPr lang="en" sz="900">
                          <a:solidFill>
                            <a:srgbClr val="3367D6"/>
                          </a:solidFill>
                          <a:highlight>
                            <a:srgbClr val="FFFFFF"/>
                          </a:highlight>
                          <a:latin typeface="Consolas"/>
                          <a:ea typeface="Consolas"/>
                          <a:cs typeface="Consolas"/>
                          <a:sym typeface="Consolas"/>
                        </a:rPr>
                        <a:t>Dense</a:t>
                      </a:r>
                      <a:r>
                        <a:rPr lang="en" sz="900">
                          <a:solidFill>
                            <a:srgbClr val="616161"/>
                          </a:solidFill>
                          <a:highlight>
                            <a:srgbClr val="FFFFFF"/>
                          </a:highlight>
                          <a:latin typeface="Consolas"/>
                          <a:ea typeface="Consolas"/>
                          <a:cs typeface="Consolas"/>
                          <a:sym typeface="Consolas"/>
                        </a:rPr>
                        <a:t>)</a:t>
                      </a:r>
                      <a:r>
                        <a:rPr lang="en" sz="900">
                          <a:highlight>
                            <a:srgbClr val="FFFFFF"/>
                          </a:highlight>
                          <a:latin typeface="Consolas"/>
                          <a:ea typeface="Consolas"/>
                          <a:cs typeface="Consolas"/>
                          <a:sym typeface="Consolas"/>
                        </a:rPr>
                        <a:t>             </a:t>
                      </a:r>
                      <a:r>
                        <a:rPr lang="en" sz="900">
                          <a:solidFill>
                            <a:srgbClr val="616161"/>
                          </a:solidFill>
                          <a:highlight>
                            <a:srgbClr val="FFFFFF"/>
                          </a:highlight>
                          <a:latin typeface="Consolas"/>
                          <a:ea typeface="Consolas"/>
                          <a:cs typeface="Consolas"/>
                          <a:sym typeface="Consolas"/>
                        </a:rPr>
                        <a:t>(</a:t>
                      </a:r>
                      <a:r>
                        <a:rPr lang="en" sz="900">
                          <a:solidFill>
                            <a:srgbClr val="9C27B0"/>
                          </a:solidFill>
                          <a:highlight>
                            <a:srgbClr val="FFFFFF"/>
                          </a:highlight>
                          <a:latin typeface="Consolas"/>
                          <a:ea typeface="Consolas"/>
                          <a:cs typeface="Consolas"/>
                          <a:sym typeface="Consolas"/>
                        </a:rPr>
                        <a:t>None</a:t>
                      </a:r>
                      <a:r>
                        <a:rPr lang="en" sz="900">
                          <a:solidFill>
                            <a:srgbClr val="616161"/>
                          </a:solidFill>
                          <a:highlight>
                            <a:srgbClr val="FFFFFF"/>
                          </a:highlight>
                          <a:latin typeface="Consolas"/>
                          <a:ea typeface="Consolas"/>
                          <a:cs typeface="Consolas"/>
                          <a:sym typeface="Consolas"/>
                        </a:rPr>
                        <a:t>,</a:t>
                      </a:r>
                      <a:r>
                        <a:rPr lang="en" sz="900">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512</a:t>
                      </a:r>
                      <a:r>
                        <a:rPr lang="en" sz="900">
                          <a:solidFill>
                            <a:srgbClr val="616161"/>
                          </a:solidFill>
                          <a:highlight>
                            <a:srgbClr val="FFFFFF"/>
                          </a:highlight>
                          <a:latin typeface="Consolas"/>
                          <a:ea typeface="Consolas"/>
                          <a:cs typeface="Consolas"/>
                          <a:sym typeface="Consolas"/>
                        </a:rPr>
                        <a:t>)</a:t>
                      </a:r>
                      <a:r>
                        <a:rPr lang="en" sz="900">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401920</a:t>
                      </a:r>
                      <a:r>
                        <a:rPr lang="en" sz="900">
                          <a:highlight>
                            <a:srgbClr val="FFFFFF"/>
                          </a:highlight>
                          <a:latin typeface="Consolas"/>
                          <a:ea typeface="Consolas"/>
                          <a:cs typeface="Consolas"/>
                          <a:sym typeface="Consolas"/>
                        </a:rPr>
                        <a:t>    </a:t>
                      </a:r>
                      <a:endParaRPr sz="9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900">
                          <a:highlight>
                            <a:srgbClr val="FFFFFF"/>
                          </a:highlight>
                          <a:latin typeface="Consolas"/>
                          <a:ea typeface="Consolas"/>
                          <a:cs typeface="Consolas"/>
                          <a:sym typeface="Consolas"/>
                        </a:rPr>
                        <a:t>_________________________________________________________________</a:t>
                      </a:r>
                      <a:endParaRPr sz="9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900">
                          <a:highlight>
                            <a:srgbClr val="FFFFFF"/>
                          </a:highlight>
                          <a:latin typeface="Consolas"/>
                          <a:ea typeface="Consolas"/>
                          <a:cs typeface="Consolas"/>
                          <a:sym typeface="Consolas"/>
                        </a:rPr>
                        <a:t>re_lu_20 </a:t>
                      </a:r>
                      <a:r>
                        <a:rPr lang="en" sz="900">
                          <a:solidFill>
                            <a:srgbClr val="616161"/>
                          </a:solidFill>
                          <a:highlight>
                            <a:srgbClr val="FFFFFF"/>
                          </a:highlight>
                          <a:latin typeface="Consolas"/>
                          <a:ea typeface="Consolas"/>
                          <a:cs typeface="Consolas"/>
                          <a:sym typeface="Consolas"/>
                        </a:rPr>
                        <a:t>(</a:t>
                      </a:r>
                      <a:r>
                        <a:rPr lang="en" sz="900">
                          <a:solidFill>
                            <a:srgbClr val="3367D6"/>
                          </a:solidFill>
                          <a:highlight>
                            <a:srgbClr val="FFFFFF"/>
                          </a:highlight>
                          <a:latin typeface="Consolas"/>
                          <a:ea typeface="Consolas"/>
                          <a:cs typeface="Consolas"/>
                          <a:sym typeface="Consolas"/>
                        </a:rPr>
                        <a:t>ReLU</a:t>
                      </a:r>
                      <a:r>
                        <a:rPr lang="en" sz="900">
                          <a:solidFill>
                            <a:srgbClr val="616161"/>
                          </a:solidFill>
                          <a:highlight>
                            <a:srgbClr val="FFFFFF"/>
                          </a:highlight>
                          <a:latin typeface="Consolas"/>
                          <a:ea typeface="Consolas"/>
                          <a:cs typeface="Consolas"/>
                          <a:sym typeface="Consolas"/>
                        </a:rPr>
                        <a:t>)</a:t>
                      </a:r>
                      <a:r>
                        <a:rPr lang="en" sz="900">
                          <a:highlight>
                            <a:srgbClr val="FFFFFF"/>
                          </a:highlight>
                          <a:latin typeface="Consolas"/>
                          <a:ea typeface="Consolas"/>
                          <a:cs typeface="Consolas"/>
                          <a:sym typeface="Consolas"/>
                        </a:rPr>
                        <a:t>              </a:t>
                      </a:r>
                      <a:r>
                        <a:rPr lang="en" sz="900">
                          <a:solidFill>
                            <a:srgbClr val="616161"/>
                          </a:solidFill>
                          <a:highlight>
                            <a:srgbClr val="FFFFFF"/>
                          </a:highlight>
                          <a:latin typeface="Consolas"/>
                          <a:ea typeface="Consolas"/>
                          <a:cs typeface="Consolas"/>
                          <a:sym typeface="Consolas"/>
                        </a:rPr>
                        <a:t>(</a:t>
                      </a:r>
                      <a:r>
                        <a:rPr lang="en" sz="900">
                          <a:solidFill>
                            <a:srgbClr val="9C27B0"/>
                          </a:solidFill>
                          <a:highlight>
                            <a:srgbClr val="FFFFFF"/>
                          </a:highlight>
                          <a:latin typeface="Consolas"/>
                          <a:ea typeface="Consolas"/>
                          <a:cs typeface="Consolas"/>
                          <a:sym typeface="Consolas"/>
                        </a:rPr>
                        <a:t>None</a:t>
                      </a:r>
                      <a:r>
                        <a:rPr lang="en" sz="900">
                          <a:solidFill>
                            <a:srgbClr val="616161"/>
                          </a:solidFill>
                          <a:highlight>
                            <a:srgbClr val="FFFFFF"/>
                          </a:highlight>
                          <a:latin typeface="Consolas"/>
                          <a:ea typeface="Consolas"/>
                          <a:cs typeface="Consolas"/>
                          <a:sym typeface="Consolas"/>
                        </a:rPr>
                        <a:t>,</a:t>
                      </a:r>
                      <a:r>
                        <a:rPr lang="en" sz="900">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512</a:t>
                      </a:r>
                      <a:r>
                        <a:rPr lang="en" sz="900">
                          <a:solidFill>
                            <a:srgbClr val="616161"/>
                          </a:solidFill>
                          <a:highlight>
                            <a:srgbClr val="FFFFFF"/>
                          </a:highlight>
                          <a:latin typeface="Consolas"/>
                          <a:ea typeface="Consolas"/>
                          <a:cs typeface="Consolas"/>
                          <a:sym typeface="Consolas"/>
                        </a:rPr>
                        <a:t>)</a:t>
                      </a:r>
                      <a:r>
                        <a:rPr lang="en" sz="900">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0</a:t>
                      </a:r>
                      <a:r>
                        <a:rPr lang="en" sz="900">
                          <a:highlight>
                            <a:srgbClr val="FFFFFF"/>
                          </a:highlight>
                          <a:latin typeface="Consolas"/>
                          <a:ea typeface="Consolas"/>
                          <a:cs typeface="Consolas"/>
                          <a:sym typeface="Consolas"/>
                        </a:rPr>
                        <a:t>         </a:t>
                      </a:r>
                      <a:endParaRPr sz="9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900">
                          <a:highlight>
                            <a:srgbClr val="FFFFFF"/>
                          </a:highlight>
                          <a:latin typeface="Consolas"/>
                          <a:ea typeface="Consolas"/>
                          <a:cs typeface="Consolas"/>
                          <a:sym typeface="Consolas"/>
                        </a:rPr>
                        <a:t>_________________________________________________________________</a:t>
                      </a:r>
                      <a:endParaRPr sz="9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900">
                          <a:highlight>
                            <a:srgbClr val="FFFFFF"/>
                          </a:highlight>
                          <a:latin typeface="Consolas"/>
                          <a:ea typeface="Consolas"/>
                          <a:cs typeface="Consolas"/>
                          <a:sym typeface="Consolas"/>
                        </a:rPr>
                        <a:t>dense_70 </a:t>
                      </a:r>
                      <a:r>
                        <a:rPr lang="en" sz="900">
                          <a:solidFill>
                            <a:srgbClr val="616161"/>
                          </a:solidFill>
                          <a:highlight>
                            <a:srgbClr val="FFFFFF"/>
                          </a:highlight>
                          <a:latin typeface="Consolas"/>
                          <a:ea typeface="Consolas"/>
                          <a:cs typeface="Consolas"/>
                          <a:sym typeface="Consolas"/>
                        </a:rPr>
                        <a:t>(</a:t>
                      </a:r>
                      <a:r>
                        <a:rPr lang="en" sz="900">
                          <a:solidFill>
                            <a:srgbClr val="3367D6"/>
                          </a:solidFill>
                          <a:highlight>
                            <a:srgbClr val="FFFFFF"/>
                          </a:highlight>
                          <a:latin typeface="Consolas"/>
                          <a:ea typeface="Consolas"/>
                          <a:cs typeface="Consolas"/>
                          <a:sym typeface="Consolas"/>
                        </a:rPr>
                        <a:t>Dense</a:t>
                      </a:r>
                      <a:r>
                        <a:rPr lang="en" sz="900">
                          <a:solidFill>
                            <a:srgbClr val="616161"/>
                          </a:solidFill>
                          <a:highlight>
                            <a:srgbClr val="FFFFFF"/>
                          </a:highlight>
                          <a:latin typeface="Consolas"/>
                          <a:ea typeface="Consolas"/>
                          <a:cs typeface="Consolas"/>
                          <a:sym typeface="Consolas"/>
                        </a:rPr>
                        <a:t>)</a:t>
                      </a:r>
                      <a:r>
                        <a:rPr lang="en" sz="900">
                          <a:highlight>
                            <a:srgbClr val="FFFFFF"/>
                          </a:highlight>
                          <a:latin typeface="Consolas"/>
                          <a:ea typeface="Consolas"/>
                          <a:cs typeface="Consolas"/>
                          <a:sym typeface="Consolas"/>
                        </a:rPr>
                        <a:t>             </a:t>
                      </a:r>
                      <a:r>
                        <a:rPr lang="en" sz="900">
                          <a:solidFill>
                            <a:srgbClr val="616161"/>
                          </a:solidFill>
                          <a:highlight>
                            <a:srgbClr val="FFFFFF"/>
                          </a:highlight>
                          <a:latin typeface="Consolas"/>
                          <a:ea typeface="Consolas"/>
                          <a:cs typeface="Consolas"/>
                          <a:sym typeface="Consolas"/>
                        </a:rPr>
                        <a:t>(</a:t>
                      </a:r>
                      <a:r>
                        <a:rPr lang="en" sz="900">
                          <a:solidFill>
                            <a:srgbClr val="9C27B0"/>
                          </a:solidFill>
                          <a:highlight>
                            <a:srgbClr val="FFFFFF"/>
                          </a:highlight>
                          <a:latin typeface="Consolas"/>
                          <a:ea typeface="Consolas"/>
                          <a:cs typeface="Consolas"/>
                          <a:sym typeface="Consolas"/>
                        </a:rPr>
                        <a:t>None</a:t>
                      </a:r>
                      <a:r>
                        <a:rPr lang="en" sz="900">
                          <a:solidFill>
                            <a:srgbClr val="616161"/>
                          </a:solidFill>
                          <a:highlight>
                            <a:srgbClr val="FFFFFF"/>
                          </a:highlight>
                          <a:latin typeface="Consolas"/>
                          <a:ea typeface="Consolas"/>
                          <a:cs typeface="Consolas"/>
                          <a:sym typeface="Consolas"/>
                        </a:rPr>
                        <a:t>,</a:t>
                      </a:r>
                      <a:r>
                        <a:rPr lang="en" sz="900">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512</a:t>
                      </a:r>
                      <a:r>
                        <a:rPr lang="en" sz="900">
                          <a:solidFill>
                            <a:srgbClr val="616161"/>
                          </a:solidFill>
                          <a:highlight>
                            <a:srgbClr val="FFFFFF"/>
                          </a:highlight>
                          <a:latin typeface="Consolas"/>
                          <a:ea typeface="Consolas"/>
                          <a:cs typeface="Consolas"/>
                          <a:sym typeface="Consolas"/>
                        </a:rPr>
                        <a:t>)</a:t>
                      </a:r>
                      <a:r>
                        <a:rPr lang="en" sz="900">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262656</a:t>
                      </a:r>
                      <a:r>
                        <a:rPr lang="en" sz="900">
                          <a:highlight>
                            <a:srgbClr val="FFFFFF"/>
                          </a:highlight>
                          <a:latin typeface="Consolas"/>
                          <a:ea typeface="Consolas"/>
                          <a:cs typeface="Consolas"/>
                          <a:sym typeface="Consolas"/>
                        </a:rPr>
                        <a:t>    </a:t>
                      </a:r>
                      <a:endParaRPr sz="9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900">
                          <a:highlight>
                            <a:srgbClr val="FFFFFF"/>
                          </a:highlight>
                          <a:latin typeface="Consolas"/>
                          <a:ea typeface="Consolas"/>
                          <a:cs typeface="Consolas"/>
                          <a:sym typeface="Consolas"/>
                        </a:rPr>
                        <a:t>_________________________________________________________________</a:t>
                      </a:r>
                      <a:endParaRPr sz="9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900">
                          <a:highlight>
                            <a:srgbClr val="FFFFFF"/>
                          </a:highlight>
                          <a:latin typeface="Consolas"/>
                          <a:ea typeface="Consolas"/>
                          <a:cs typeface="Consolas"/>
                          <a:sym typeface="Consolas"/>
                        </a:rPr>
                        <a:t>re_lu_21 </a:t>
                      </a:r>
                      <a:r>
                        <a:rPr lang="en" sz="900">
                          <a:solidFill>
                            <a:srgbClr val="616161"/>
                          </a:solidFill>
                          <a:highlight>
                            <a:srgbClr val="FFFFFF"/>
                          </a:highlight>
                          <a:latin typeface="Consolas"/>
                          <a:ea typeface="Consolas"/>
                          <a:cs typeface="Consolas"/>
                          <a:sym typeface="Consolas"/>
                        </a:rPr>
                        <a:t>(</a:t>
                      </a:r>
                      <a:r>
                        <a:rPr lang="en" sz="900">
                          <a:solidFill>
                            <a:srgbClr val="3367D6"/>
                          </a:solidFill>
                          <a:highlight>
                            <a:srgbClr val="FFFFFF"/>
                          </a:highlight>
                          <a:latin typeface="Consolas"/>
                          <a:ea typeface="Consolas"/>
                          <a:cs typeface="Consolas"/>
                          <a:sym typeface="Consolas"/>
                        </a:rPr>
                        <a:t>ReLU</a:t>
                      </a:r>
                      <a:r>
                        <a:rPr lang="en" sz="900">
                          <a:solidFill>
                            <a:srgbClr val="616161"/>
                          </a:solidFill>
                          <a:highlight>
                            <a:srgbClr val="FFFFFF"/>
                          </a:highlight>
                          <a:latin typeface="Consolas"/>
                          <a:ea typeface="Consolas"/>
                          <a:cs typeface="Consolas"/>
                          <a:sym typeface="Consolas"/>
                        </a:rPr>
                        <a:t>)</a:t>
                      </a:r>
                      <a:r>
                        <a:rPr lang="en" sz="900">
                          <a:highlight>
                            <a:srgbClr val="FFFFFF"/>
                          </a:highlight>
                          <a:latin typeface="Consolas"/>
                          <a:ea typeface="Consolas"/>
                          <a:cs typeface="Consolas"/>
                          <a:sym typeface="Consolas"/>
                        </a:rPr>
                        <a:t>              </a:t>
                      </a:r>
                      <a:r>
                        <a:rPr lang="en" sz="900">
                          <a:solidFill>
                            <a:srgbClr val="616161"/>
                          </a:solidFill>
                          <a:highlight>
                            <a:srgbClr val="FFFFFF"/>
                          </a:highlight>
                          <a:latin typeface="Consolas"/>
                          <a:ea typeface="Consolas"/>
                          <a:cs typeface="Consolas"/>
                          <a:sym typeface="Consolas"/>
                        </a:rPr>
                        <a:t>(</a:t>
                      </a:r>
                      <a:r>
                        <a:rPr lang="en" sz="900">
                          <a:solidFill>
                            <a:srgbClr val="9C27B0"/>
                          </a:solidFill>
                          <a:highlight>
                            <a:srgbClr val="FFFFFF"/>
                          </a:highlight>
                          <a:latin typeface="Consolas"/>
                          <a:ea typeface="Consolas"/>
                          <a:cs typeface="Consolas"/>
                          <a:sym typeface="Consolas"/>
                        </a:rPr>
                        <a:t>None</a:t>
                      </a:r>
                      <a:r>
                        <a:rPr lang="en" sz="900">
                          <a:solidFill>
                            <a:srgbClr val="616161"/>
                          </a:solidFill>
                          <a:highlight>
                            <a:srgbClr val="FFFFFF"/>
                          </a:highlight>
                          <a:latin typeface="Consolas"/>
                          <a:ea typeface="Consolas"/>
                          <a:cs typeface="Consolas"/>
                          <a:sym typeface="Consolas"/>
                        </a:rPr>
                        <a:t>,</a:t>
                      </a:r>
                      <a:r>
                        <a:rPr lang="en" sz="900">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512</a:t>
                      </a:r>
                      <a:r>
                        <a:rPr lang="en" sz="900">
                          <a:solidFill>
                            <a:srgbClr val="616161"/>
                          </a:solidFill>
                          <a:highlight>
                            <a:srgbClr val="FFFFFF"/>
                          </a:highlight>
                          <a:latin typeface="Consolas"/>
                          <a:ea typeface="Consolas"/>
                          <a:cs typeface="Consolas"/>
                          <a:sym typeface="Consolas"/>
                        </a:rPr>
                        <a:t>)</a:t>
                      </a:r>
                      <a:r>
                        <a:rPr lang="en" sz="900">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0</a:t>
                      </a:r>
                      <a:r>
                        <a:rPr lang="en" sz="900">
                          <a:highlight>
                            <a:srgbClr val="FFFFFF"/>
                          </a:highlight>
                          <a:latin typeface="Consolas"/>
                          <a:ea typeface="Consolas"/>
                          <a:cs typeface="Consolas"/>
                          <a:sym typeface="Consolas"/>
                        </a:rPr>
                        <a:t>         </a:t>
                      </a:r>
                      <a:endParaRPr sz="9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900">
                          <a:highlight>
                            <a:srgbClr val="FFFFFF"/>
                          </a:highlight>
                          <a:latin typeface="Consolas"/>
                          <a:ea typeface="Consolas"/>
                          <a:cs typeface="Consolas"/>
                          <a:sym typeface="Consolas"/>
                        </a:rPr>
                        <a:t>_________________________________________________________________</a:t>
                      </a:r>
                      <a:endParaRPr sz="9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900">
                          <a:highlight>
                            <a:srgbClr val="FFFFFF"/>
                          </a:highlight>
                          <a:latin typeface="Consolas"/>
                          <a:ea typeface="Consolas"/>
                          <a:cs typeface="Consolas"/>
                          <a:sym typeface="Consolas"/>
                        </a:rPr>
                        <a:t>dense_71 </a:t>
                      </a:r>
                      <a:r>
                        <a:rPr lang="en" sz="900">
                          <a:solidFill>
                            <a:srgbClr val="616161"/>
                          </a:solidFill>
                          <a:highlight>
                            <a:srgbClr val="FFFFFF"/>
                          </a:highlight>
                          <a:latin typeface="Consolas"/>
                          <a:ea typeface="Consolas"/>
                          <a:cs typeface="Consolas"/>
                          <a:sym typeface="Consolas"/>
                        </a:rPr>
                        <a:t>(</a:t>
                      </a:r>
                      <a:r>
                        <a:rPr lang="en" sz="900">
                          <a:solidFill>
                            <a:srgbClr val="3367D6"/>
                          </a:solidFill>
                          <a:highlight>
                            <a:srgbClr val="FFFFFF"/>
                          </a:highlight>
                          <a:latin typeface="Consolas"/>
                          <a:ea typeface="Consolas"/>
                          <a:cs typeface="Consolas"/>
                          <a:sym typeface="Consolas"/>
                        </a:rPr>
                        <a:t>Dense</a:t>
                      </a:r>
                      <a:r>
                        <a:rPr lang="en" sz="900">
                          <a:solidFill>
                            <a:srgbClr val="616161"/>
                          </a:solidFill>
                          <a:highlight>
                            <a:srgbClr val="FFFFFF"/>
                          </a:highlight>
                          <a:latin typeface="Consolas"/>
                          <a:ea typeface="Consolas"/>
                          <a:cs typeface="Consolas"/>
                          <a:sym typeface="Consolas"/>
                        </a:rPr>
                        <a:t>)</a:t>
                      </a:r>
                      <a:r>
                        <a:rPr lang="en" sz="900">
                          <a:highlight>
                            <a:srgbClr val="FFFFFF"/>
                          </a:highlight>
                          <a:latin typeface="Consolas"/>
                          <a:ea typeface="Consolas"/>
                          <a:cs typeface="Consolas"/>
                          <a:sym typeface="Consolas"/>
                        </a:rPr>
                        <a:t>             </a:t>
                      </a:r>
                      <a:r>
                        <a:rPr lang="en" sz="900">
                          <a:solidFill>
                            <a:srgbClr val="616161"/>
                          </a:solidFill>
                          <a:highlight>
                            <a:srgbClr val="FFFFFF"/>
                          </a:highlight>
                          <a:latin typeface="Consolas"/>
                          <a:ea typeface="Consolas"/>
                          <a:cs typeface="Consolas"/>
                          <a:sym typeface="Consolas"/>
                        </a:rPr>
                        <a:t>(</a:t>
                      </a:r>
                      <a:r>
                        <a:rPr lang="en" sz="900">
                          <a:solidFill>
                            <a:srgbClr val="9C27B0"/>
                          </a:solidFill>
                          <a:highlight>
                            <a:srgbClr val="FFFFFF"/>
                          </a:highlight>
                          <a:latin typeface="Consolas"/>
                          <a:ea typeface="Consolas"/>
                          <a:cs typeface="Consolas"/>
                          <a:sym typeface="Consolas"/>
                        </a:rPr>
                        <a:t>None</a:t>
                      </a:r>
                      <a:r>
                        <a:rPr lang="en" sz="900">
                          <a:solidFill>
                            <a:srgbClr val="616161"/>
                          </a:solidFill>
                          <a:highlight>
                            <a:srgbClr val="FFFFFF"/>
                          </a:highlight>
                          <a:latin typeface="Consolas"/>
                          <a:ea typeface="Consolas"/>
                          <a:cs typeface="Consolas"/>
                          <a:sym typeface="Consolas"/>
                        </a:rPr>
                        <a:t>,</a:t>
                      </a:r>
                      <a:r>
                        <a:rPr lang="en" sz="900">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10</a:t>
                      </a:r>
                      <a:r>
                        <a:rPr lang="en" sz="900">
                          <a:solidFill>
                            <a:srgbClr val="616161"/>
                          </a:solidFill>
                          <a:highlight>
                            <a:srgbClr val="FFFFFF"/>
                          </a:highlight>
                          <a:latin typeface="Consolas"/>
                          <a:ea typeface="Consolas"/>
                          <a:cs typeface="Consolas"/>
                          <a:sym typeface="Consolas"/>
                        </a:rPr>
                        <a:t>)</a:t>
                      </a:r>
                      <a:r>
                        <a:rPr lang="en" sz="900">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5130</a:t>
                      </a:r>
                      <a:r>
                        <a:rPr lang="en" sz="900">
                          <a:highlight>
                            <a:srgbClr val="FFFFFF"/>
                          </a:highlight>
                          <a:latin typeface="Consolas"/>
                          <a:ea typeface="Consolas"/>
                          <a:cs typeface="Consolas"/>
                          <a:sym typeface="Consolas"/>
                        </a:rPr>
                        <a:t>      </a:t>
                      </a:r>
                      <a:endParaRPr sz="9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900">
                          <a:highlight>
                            <a:srgbClr val="FFFFFF"/>
                          </a:highlight>
                          <a:latin typeface="Consolas"/>
                          <a:ea typeface="Consolas"/>
                          <a:cs typeface="Consolas"/>
                          <a:sym typeface="Consolas"/>
                        </a:rPr>
                        <a:t>_________________________________________________________________</a:t>
                      </a:r>
                      <a:endParaRPr sz="9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900">
                          <a:highlight>
                            <a:srgbClr val="FFFFFF"/>
                          </a:highlight>
                          <a:latin typeface="Consolas"/>
                          <a:ea typeface="Consolas"/>
                          <a:cs typeface="Consolas"/>
                          <a:sym typeface="Consolas"/>
                        </a:rPr>
                        <a:t>activation_10 </a:t>
                      </a:r>
                      <a:r>
                        <a:rPr lang="en" sz="900">
                          <a:solidFill>
                            <a:srgbClr val="616161"/>
                          </a:solidFill>
                          <a:highlight>
                            <a:srgbClr val="FFFFFF"/>
                          </a:highlight>
                          <a:latin typeface="Consolas"/>
                          <a:ea typeface="Consolas"/>
                          <a:cs typeface="Consolas"/>
                          <a:sym typeface="Consolas"/>
                        </a:rPr>
                        <a:t>(</a:t>
                      </a:r>
                      <a:r>
                        <a:rPr lang="en" sz="900">
                          <a:solidFill>
                            <a:srgbClr val="3367D6"/>
                          </a:solidFill>
                          <a:highlight>
                            <a:srgbClr val="FFFFFF"/>
                          </a:highlight>
                          <a:latin typeface="Consolas"/>
                          <a:ea typeface="Consolas"/>
                          <a:cs typeface="Consolas"/>
                          <a:sym typeface="Consolas"/>
                        </a:rPr>
                        <a:t>Activation</a:t>
                      </a:r>
                      <a:r>
                        <a:rPr lang="en" sz="900">
                          <a:solidFill>
                            <a:srgbClr val="616161"/>
                          </a:solidFill>
                          <a:highlight>
                            <a:srgbClr val="FFFFFF"/>
                          </a:highlight>
                          <a:latin typeface="Consolas"/>
                          <a:ea typeface="Consolas"/>
                          <a:cs typeface="Consolas"/>
                          <a:sym typeface="Consolas"/>
                        </a:rPr>
                        <a:t>)</a:t>
                      </a:r>
                      <a:r>
                        <a:rPr lang="en" sz="900">
                          <a:highlight>
                            <a:srgbClr val="FFFFFF"/>
                          </a:highlight>
                          <a:latin typeface="Consolas"/>
                          <a:ea typeface="Consolas"/>
                          <a:cs typeface="Consolas"/>
                          <a:sym typeface="Consolas"/>
                        </a:rPr>
                        <a:t>   </a:t>
                      </a:r>
                      <a:r>
                        <a:rPr lang="en" sz="900">
                          <a:solidFill>
                            <a:srgbClr val="616161"/>
                          </a:solidFill>
                          <a:highlight>
                            <a:srgbClr val="FFFFFF"/>
                          </a:highlight>
                          <a:latin typeface="Consolas"/>
                          <a:ea typeface="Consolas"/>
                          <a:cs typeface="Consolas"/>
                          <a:sym typeface="Consolas"/>
                        </a:rPr>
                        <a:t>(</a:t>
                      </a:r>
                      <a:r>
                        <a:rPr lang="en" sz="900">
                          <a:solidFill>
                            <a:srgbClr val="9C27B0"/>
                          </a:solidFill>
                          <a:highlight>
                            <a:srgbClr val="FFFFFF"/>
                          </a:highlight>
                          <a:latin typeface="Consolas"/>
                          <a:ea typeface="Consolas"/>
                          <a:cs typeface="Consolas"/>
                          <a:sym typeface="Consolas"/>
                        </a:rPr>
                        <a:t>None</a:t>
                      </a:r>
                      <a:r>
                        <a:rPr lang="en" sz="900">
                          <a:solidFill>
                            <a:srgbClr val="616161"/>
                          </a:solidFill>
                          <a:highlight>
                            <a:srgbClr val="FFFFFF"/>
                          </a:highlight>
                          <a:latin typeface="Consolas"/>
                          <a:ea typeface="Consolas"/>
                          <a:cs typeface="Consolas"/>
                          <a:sym typeface="Consolas"/>
                        </a:rPr>
                        <a:t>,</a:t>
                      </a:r>
                      <a:r>
                        <a:rPr lang="en" sz="900">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10</a:t>
                      </a:r>
                      <a:r>
                        <a:rPr lang="en" sz="900">
                          <a:solidFill>
                            <a:srgbClr val="616161"/>
                          </a:solidFill>
                          <a:highlight>
                            <a:srgbClr val="FFFFFF"/>
                          </a:highlight>
                          <a:latin typeface="Consolas"/>
                          <a:ea typeface="Consolas"/>
                          <a:cs typeface="Consolas"/>
                          <a:sym typeface="Consolas"/>
                        </a:rPr>
                        <a:t>)</a:t>
                      </a:r>
                      <a:r>
                        <a:rPr lang="en" sz="900">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0</a:t>
                      </a:r>
                      <a:r>
                        <a:rPr lang="en" sz="900">
                          <a:highlight>
                            <a:srgbClr val="FFFFFF"/>
                          </a:highlight>
                          <a:latin typeface="Consolas"/>
                          <a:ea typeface="Consolas"/>
                          <a:cs typeface="Consolas"/>
                          <a:sym typeface="Consolas"/>
                        </a:rPr>
                        <a:t>         </a:t>
                      </a:r>
                      <a:endParaRPr sz="9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900">
                          <a:solidFill>
                            <a:srgbClr val="616161"/>
                          </a:solidFill>
                          <a:highlight>
                            <a:srgbClr val="FFFFFF"/>
                          </a:highlight>
                          <a:latin typeface="Consolas"/>
                          <a:ea typeface="Consolas"/>
                          <a:cs typeface="Consolas"/>
                          <a:sym typeface="Consolas"/>
                        </a:rPr>
                        <a:t>=================================================================</a:t>
                      </a:r>
                      <a:endParaRPr sz="9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900">
                          <a:solidFill>
                            <a:srgbClr val="3367D6"/>
                          </a:solidFill>
                          <a:highlight>
                            <a:srgbClr val="FFFFFF"/>
                          </a:highlight>
                          <a:latin typeface="Consolas"/>
                          <a:ea typeface="Consolas"/>
                          <a:cs typeface="Consolas"/>
                          <a:sym typeface="Consolas"/>
                        </a:rPr>
                        <a:t>Total</a:t>
                      </a:r>
                      <a:r>
                        <a:rPr lang="en" sz="900">
                          <a:highlight>
                            <a:srgbClr val="FFFFFF"/>
                          </a:highlight>
                          <a:latin typeface="Consolas"/>
                          <a:ea typeface="Consolas"/>
                          <a:cs typeface="Consolas"/>
                          <a:sym typeface="Consolas"/>
                        </a:rPr>
                        <a:t> </a:t>
                      </a:r>
                      <a:r>
                        <a:rPr lang="en" sz="900">
                          <a:solidFill>
                            <a:srgbClr val="9C27B0"/>
                          </a:solidFill>
                          <a:highlight>
                            <a:srgbClr val="FFFFFF"/>
                          </a:highlight>
                          <a:latin typeface="Consolas"/>
                          <a:ea typeface="Consolas"/>
                          <a:cs typeface="Consolas"/>
                          <a:sym typeface="Consolas"/>
                        </a:rPr>
                        <a:t>params</a:t>
                      </a:r>
                      <a:r>
                        <a:rPr lang="en" sz="900">
                          <a:solidFill>
                            <a:srgbClr val="616161"/>
                          </a:solidFill>
                          <a:highlight>
                            <a:srgbClr val="FFFFFF"/>
                          </a:highlight>
                          <a:latin typeface="Consolas"/>
                          <a:ea typeface="Consolas"/>
                          <a:cs typeface="Consolas"/>
                          <a:sym typeface="Consolas"/>
                        </a:rPr>
                        <a:t>:</a:t>
                      </a:r>
                      <a:r>
                        <a:rPr lang="en" sz="900">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669</a:t>
                      </a:r>
                      <a:r>
                        <a:rPr lang="en" sz="900">
                          <a:solidFill>
                            <a:srgbClr val="616161"/>
                          </a:solidFill>
                          <a:highlight>
                            <a:srgbClr val="FFFFFF"/>
                          </a:highlight>
                          <a:latin typeface="Consolas"/>
                          <a:ea typeface="Consolas"/>
                          <a:cs typeface="Consolas"/>
                          <a:sym typeface="Consolas"/>
                        </a:rPr>
                        <a:t>,</a:t>
                      </a:r>
                      <a:r>
                        <a:rPr lang="en" sz="900">
                          <a:solidFill>
                            <a:srgbClr val="C53929"/>
                          </a:solidFill>
                          <a:highlight>
                            <a:srgbClr val="FFFFFF"/>
                          </a:highlight>
                          <a:latin typeface="Consolas"/>
                          <a:ea typeface="Consolas"/>
                          <a:cs typeface="Consolas"/>
                          <a:sym typeface="Consolas"/>
                        </a:rPr>
                        <a:t>706</a:t>
                      </a:r>
                      <a:endParaRPr sz="9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900">
                          <a:solidFill>
                            <a:srgbClr val="3367D6"/>
                          </a:solidFill>
                          <a:highlight>
                            <a:srgbClr val="FFFFFF"/>
                          </a:highlight>
                          <a:latin typeface="Consolas"/>
                          <a:ea typeface="Consolas"/>
                          <a:cs typeface="Consolas"/>
                          <a:sym typeface="Consolas"/>
                        </a:rPr>
                        <a:t>Trainable</a:t>
                      </a:r>
                      <a:r>
                        <a:rPr lang="en" sz="900">
                          <a:highlight>
                            <a:srgbClr val="FFFFFF"/>
                          </a:highlight>
                          <a:latin typeface="Consolas"/>
                          <a:ea typeface="Consolas"/>
                          <a:cs typeface="Consolas"/>
                          <a:sym typeface="Consolas"/>
                        </a:rPr>
                        <a:t> </a:t>
                      </a:r>
                      <a:r>
                        <a:rPr lang="en" sz="900">
                          <a:solidFill>
                            <a:srgbClr val="9C27B0"/>
                          </a:solidFill>
                          <a:highlight>
                            <a:srgbClr val="FFFFFF"/>
                          </a:highlight>
                          <a:latin typeface="Consolas"/>
                          <a:ea typeface="Consolas"/>
                          <a:cs typeface="Consolas"/>
                          <a:sym typeface="Consolas"/>
                        </a:rPr>
                        <a:t>params</a:t>
                      </a:r>
                      <a:r>
                        <a:rPr lang="en" sz="900">
                          <a:solidFill>
                            <a:srgbClr val="616161"/>
                          </a:solidFill>
                          <a:highlight>
                            <a:srgbClr val="FFFFFF"/>
                          </a:highlight>
                          <a:latin typeface="Consolas"/>
                          <a:ea typeface="Consolas"/>
                          <a:cs typeface="Consolas"/>
                          <a:sym typeface="Consolas"/>
                        </a:rPr>
                        <a:t>:</a:t>
                      </a:r>
                      <a:r>
                        <a:rPr lang="en" sz="900">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669</a:t>
                      </a:r>
                      <a:r>
                        <a:rPr lang="en" sz="900">
                          <a:solidFill>
                            <a:srgbClr val="616161"/>
                          </a:solidFill>
                          <a:highlight>
                            <a:srgbClr val="FFFFFF"/>
                          </a:highlight>
                          <a:latin typeface="Consolas"/>
                          <a:ea typeface="Consolas"/>
                          <a:cs typeface="Consolas"/>
                          <a:sym typeface="Consolas"/>
                        </a:rPr>
                        <a:t>,</a:t>
                      </a:r>
                      <a:r>
                        <a:rPr lang="en" sz="900">
                          <a:solidFill>
                            <a:srgbClr val="C53929"/>
                          </a:solidFill>
                          <a:highlight>
                            <a:srgbClr val="FFFFFF"/>
                          </a:highlight>
                          <a:latin typeface="Consolas"/>
                          <a:ea typeface="Consolas"/>
                          <a:cs typeface="Consolas"/>
                          <a:sym typeface="Consolas"/>
                        </a:rPr>
                        <a:t>706</a:t>
                      </a:r>
                      <a:endParaRPr sz="9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900">
                          <a:solidFill>
                            <a:srgbClr val="3367D6"/>
                          </a:solidFill>
                          <a:highlight>
                            <a:srgbClr val="FFFFFF"/>
                          </a:highlight>
                          <a:latin typeface="Consolas"/>
                          <a:ea typeface="Consolas"/>
                          <a:cs typeface="Consolas"/>
                          <a:sym typeface="Consolas"/>
                        </a:rPr>
                        <a:t>Non</a:t>
                      </a:r>
                      <a:r>
                        <a:rPr lang="en" sz="900">
                          <a:solidFill>
                            <a:srgbClr val="616161"/>
                          </a:solidFill>
                          <a:highlight>
                            <a:srgbClr val="FFFFFF"/>
                          </a:highlight>
                          <a:latin typeface="Consolas"/>
                          <a:ea typeface="Consolas"/>
                          <a:cs typeface="Consolas"/>
                          <a:sym typeface="Consolas"/>
                        </a:rPr>
                        <a:t>-</a:t>
                      </a:r>
                      <a:r>
                        <a:rPr lang="en" sz="900">
                          <a:highlight>
                            <a:srgbClr val="FFFFFF"/>
                          </a:highlight>
                          <a:latin typeface="Consolas"/>
                          <a:ea typeface="Consolas"/>
                          <a:cs typeface="Consolas"/>
                          <a:sym typeface="Consolas"/>
                        </a:rPr>
                        <a:t>trainable </a:t>
                      </a:r>
                      <a:r>
                        <a:rPr lang="en" sz="900">
                          <a:solidFill>
                            <a:srgbClr val="9C27B0"/>
                          </a:solidFill>
                          <a:highlight>
                            <a:srgbClr val="FFFFFF"/>
                          </a:highlight>
                          <a:latin typeface="Consolas"/>
                          <a:ea typeface="Consolas"/>
                          <a:cs typeface="Consolas"/>
                          <a:sym typeface="Consolas"/>
                        </a:rPr>
                        <a:t>params</a:t>
                      </a:r>
                      <a:r>
                        <a:rPr lang="en" sz="900">
                          <a:solidFill>
                            <a:srgbClr val="616161"/>
                          </a:solidFill>
                          <a:highlight>
                            <a:srgbClr val="FFFFFF"/>
                          </a:highlight>
                          <a:latin typeface="Consolas"/>
                          <a:ea typeface="Consolas"/>
                          <a:cs typeface="Consolas"/>
                          <a:sym typeface="Consolas"/>
                        </a:rPr>
                        <a:t>:</a:t>
                      </a:r>
                      <a:r>
                        <a:rPr lang="en" sz="900">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0</a:t>
                      </a:r>
                      <a:endParaRPr sz="900">
                        <a:highlight>
                          <a:srgbClr val="FFFFFF"/>
                        </a:highlight>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8" name="Shape 368"/>
        <p:cNvGrpSpPr/>
        <p:nvPr/>
      </p:nvGrpSpPr>
      <p:grpSpPr>
        <a:xfrm>
          <a:off x="0" y="0"/>
          <a:ext cx="0" cy="0"/>
          <a:chOff x="0" y="0"/>
          <a:chExt cx="0" cy="0"/>
        </a:xfrm>
      </p:grpSpPr>
      <p:sp>
        <p:nvSpPr>
          <p:cNvPr id="369" name="Google Shape;369;p54"/>
          <p:cNvSpPr txBox="1"/>
          <p:nvPr>
            <p:ph idx="1" type="subTitle"/>
          </p:nvPr>
        </p:nvSpPr>
        <p:spPr>
          <a:xfrm>
            <a:off x="6826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Neural Networks - Overfitting</a:t>
            </a:r>
            <a:endParaRPr>
              <a:solidFill>
                <a:srgbClr val="38761D"/>
              </a:solidFill>
            </a:endParaRPr>
          </a:p>
        </p:txBody>
      </p:sp>
      <p:pic>
        <p:nvPicPr>
          <p:cNvPr id="370" name="Google Shape;370;p54"/>
          <p:cNvPicPr preferRelativeResize="0"/>
          <p:nvPr/>
        </p:nvPicPr>
        <p:blipFill>
          <a:blip r:embed="rId3">
            <a:alphaModFix/>
          </a:blip>
          <a:stretch>
            <a:fillRect/>
          </a:stretch>
        </p:blipFill>
        <p:spPr>
          <a:xfrm>
            <a:off x="0" y="0"/>
            <a:ext cx="1466275" cy="730575"/>
          </a:xfrm>
          <a:prstGeom prst="rect">
            <a:avLst/>
          </a:prstGeom>
          <a:noFill/>
          <a:ln>
            <a:noFill/>
          </a:ln>
        </p:spPr>
      </p:pic>
      <p:sp>
        <p:nvSpPr>
          <p:cNvPr id="371" name="Google Shape;371;p54"/>
          <p:cNvSpPr txBox="1"/>
          <p:nvPr/>
        </p:nvSpPr>
        <p:spPr>
          <a:xfrm>
            <a:off x="356700"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spcBef>
                <a:spcPts val="1100"/>
              </a:spcBef>
              <a:spcAft>
                <a:spcPts val="0"/>
              </a:spcAft>
              <a:buClr>
                <a:schemeClr val="dk1"/>
              </a:buClr>
              <a:buSzPts val="1100"/>
              <a:buFont typeface="Arial"/>
              <a:buNone/>
            </a:pPr>
            <a:r>
              <a:rPr b="1" lang="en" sz="1200">
                <a:solidFill>
                  <a:schemeClr val="dk1"/>
                </a:solidFill>
                <a:highlight>
                  <a:srgbClr val="FFFFFF"/>
                </a:highlight>
              </a:rPr>
              <a:t>Overfitting</a:t>
            </a:r>
            <a:endParaRPr b="1" sz="1200">
              <a:solidFill>
                <a:schemeClr val="dk1"/>
              </a:solidFill>
              <a:highlight>
                <a:srgbClr val="FFFFFF"/>
              </a:highlight>
            </a:endParaRPr>
          </a:p>
          <a:p>
            <a:pPr indent="0" lvl="0" marL="0" rtl="0" algn="l">
              <a:lnSpc>
                <a:spcPct val="115000"/>
              </a:lnSpc>
              <a:spcBef>
                <a:spcPts val="1100"/>
              </a:spcBef>
              <a:spcAft>
                <a:spcPts val="0"/>
              </a:spcAft>
              <a:buNone/>
            </a:pPr>
            <a:r>
              <a:rPr lang="en" sz="1200">
                <a:solidFill>
                  <a:schemeClr val="dk1"/>
                </a:solidFill>
                <a:highlight>
                  <a:srgbClr val="FFFFFF"/>
                </a:highlight>
              </a:rPr>
              <a:t>During training, a dataset is split into training data and test data. Only the training data is used during the training of the neural network.</a:t>
            </a:r>
            <a:r>
              <a:rPr b="1" lang="en" sz="1200">
                <a:solidFill>
                  <a:srgbClr val="0000FF"/>
                </a:solidFill>
                <a:highlight>
                  <a:srgbClr val="FFFFFF"/>
                </a:highlight>
              </a:rPr>
              <a:t> Once the neural network has reached </a:t>
            </a:r>
            <a:r>
              <a:rPr b="1" i="1" lang="en" sz="1200">
                <a:solidFill>
                  <a:srgbClr val="0000FF"/>
                </a:solidFill>
                <a:highlight>
                  <a:srgbClr val="FFFFFF"/>
                </a:highlight>
              </a:rPr>
              <a:t>convergence</a:t>
            </a:r>
            <a:r>
              <a:rPr b="1" lang="en" sz="1200">
                <a:solidFill>
                  <a:srgbClr val="0000FF"/>
                </a:solidFill>
                <a:highlight>
                  <a:srgbClr val="FFFFFF"/>
                </a:highlight>
              </a:rPr>
              <a:t>, training stops</a:t>
            </a:r>
            <a:r>
              <a:rPr lang="en" sz="1200">
                <a:solidFill>
                  <a:schemeClr val="dk1"/>
                </a:solidFill>
                <a:highlight>
                  <a:srgbClr val="FFFFFF"/>
                </a:highlight>
              </a:rPr>
              <a:t>.</a:t>
            </a:r>
            <a:endParaRPr sz="1200">
              <a:solidFill>
                <a:schemeClr val="dk1"/>
              </a:solidFill>
              <a:highlight>
                <a:srgbClr val="FFFFFF"/>
              </a:highlight>
            </a:endParaRPr>
          </a:p>
          <a:p>
            <a:pPr indent="0" lvl="0" marL="0" rtl="0" algn="l">
              <a:lnSpc>
                <a:spcPct val="115000"/>
              </a:lnSpc>
              <a:spcBef>
                <a:spcPts val="1100"/>
              </a:spcBef>
              <a:spcAft>
                <a:spcPts val="0"/>
              </a:spcAft>
              <a:buNone/>
            </a:pPr>
            <a:r>
              <a:rPr lang="en" sz="1200">
                <a:solidFill>
                  <a:schemeClr val="dk1"/>
                </a:solidFill>
                <a:highlight>
                  <a:srgbClr val="FFFFFF"/>
                </a:highlight>
              </a:rPr>
              <a:t>Afterwards, the training data is forward feed again without </a:t>
            </a:r>
            <a:r>
              <a:rPr i="1" lang="en" sz="1200">
                <a:solidFill>
                  <a:schemeClr val="dk1"/>
                </a:solidFill>
                <a:highlight>
                  <a:srgbClr val="FFFFFF"/>
                </a:highlight>
              </a:rPr>
              <a:t>backward propagation</a:t>
            </a:r>
            <a:r>
              <a:rPr lang="en" sz="1200">
                <a:solidFill>
                  <a:schemeClr val="dk1"/>
                </a:solidFill>
                <a:highlight>
                  <a:srgbClr val="FFFFFF"/>
                </a:highlight>
              </a:rPr>
              <a:t> enabled (i.e., no learning) to obtain an </a:t>
            </a:r>
            <a:r>
              <a:rPr b="1" lang="en" sz="1200">
                <a:solidFill>
                  <a:schemeClr val="dk1"/>
                </a:solidFill>
                <a:highlight>
                  <a:srgbClr val="FFFFFF"/>
                </a:highlight>
              </a:rPr>
              <a:t>accuracy</a:t>
            </a:r>
            <a:r>
              <a:rPr lang="en" sz="1200">
                <a:solidFill>
                  <a:schemeClr val="dk1"/>
                </a:solidFill>
                <a:highlight>
                  <a:srgbClr val="FFFFFF"/>
                </a:highlight>
              </a:rPr>
              <a:t>. In a train/test, the test data, which has been set aside and not used as part of training, is forward feed again without </a:t>
            </a:r>
            <a:r>
              <a:rPr i="1" lang="en" sz="1200">
                <a:solidFill>
                  <a:schemeClr val="dk1"/>
                </a:solidFill>
                <a:highlight>
                  <a:srgbClr val="FFFFFF"/>
                </a:highlight>
              </a:rPr>
              <a:t>backward propagation</a:t>
            </a:r>
            <a:r>
              <a:rPr lang="en" sz="1200">
                <a:solidFill>
                  <a:schemeClr val="dk1"/>
                </a:solidFill>
                <a:highlight>
                  <a:srgbClr val="FFFFFF"/>
                </a:highlight>
              </a:rPr>
              <a:t> enabled to obtain an accuracy.</a:t>
            </a:r>
            <a:endParaRPr sz="1200">
              <a:solidFill>
                <a:schemeClr val="dk1"/>
              </a:solidFill>
              <a:highlight>
                <a:srgbClr val="FFFFFF"/>
              </a:highlight>
            </a:endParaRPr>
          </a:p>
          <a:p>
            <a:pPr indent="0" lvl="0" marL="0" rtl="0" algn="l">
              <a:lnSpc>
                <a:spcPct val="115000"/>
              </a:lnSpc>
              <a:spcBef>
                <a:spcPts val="1100"/>
              </a:spcBef>
              <a:spcAft>
                <a:spcPts val="0"/>
              </a:spcAft>
              <a:buNone/>
            </a:pPr>
            <a:r>
              <a:rPr lang="en" sz="1200">
                <a:solidFill>
                  <a:schemeClr val="dk1"/>
                </a:solidFill>
                <a:highlight>
                  <a:srgbClr val="FFFFFF"/>
                </a:highlight>
              </a:rPr>
              <a:t>Ideally, the accuracy on the training data and the test data will be nearly identical. In reality, </a:t>
            </a:r>
            <a:r>
              <a:rPr b="1" lang="en" sz="1200">
                <a:solidFill>
                  <a:srgbClr val="0000FF"/>
                </a:solidFill>
                <a:highlight>
                  <a:srgbClr val="FFFFFF"/>
                </a:highlight>
              </a:rPr>
              <a:t>the test data will always be a little less. </a:t>
            </a:r>
            <a:endParaRPr b="1" sz="1200">
              <a:solidFill>
                <a:srgbClr val="0000FF"/>
              </a:solidFill>
              <a:highlight>
                <a:srgbClr val="FFFFFF"/>
              </a:highlight>
            </a:endParaRPr>
          </a:p>
          <a:p>
            <a:pPr indent="0" lvl="0" marL="0" rtl="0" algn="l">
              <a:lnSpc>
                <a:spcPct val="115000"/>
              </a:lnSpc>
              <a:spcBef>
                <a:spcPts val="1100"/>
              </a:spcBef>
              <a:spcAft>
                <a:spcPts val="0"/>
              </a:spcAft>
              <a:buNone/>
            </a:pPr>
            <a:r>
              <a:rPr lang="en" sz="1200">
                <a:solidFill>
                  <a:schemeClr val="dk1"/>
                </a:solidFill>
                <a:highlight>
                  <a:srgbClr val="FFFFFF"/>
                </a:highlight>
              </a:rPr>
              <a:t>Once you reach </a:t>
            </a:r>
            <a:r>
              <a:rPr i="1" lang="en" sz="1200">
                <a:solidFill>
                  <a:schemeClr val="dk1"/>
                </a:solidFill>
                <a:highlight>
                  <a:srgbClr val="FFFFFF"/>
                </a:highlight>
              </a:rPr>
              <a:t>convergence</a:t>
            </a:r>
            <a:r>
              <a:rPr lang="en" sz="1200">
                <a:solidFill>
                  <a:schemeClr val="dk1"/>
                </a:solidFill>
                <a:highlight>
                  <a:srgbClr val="FFFFFF"/>
                </a:highlight>
              </a:rPr>
              <a:t>, continually passing the training data through the neural network will cause the neurons to more and more fit the data samples versus generalizing. This is known as </a:t>
            </a:r>
            <a:r>
              <a:rPr b="1" lang="en" sz="1200">
                <a:solidFill>
                  <a:schemeClr val="dk1"/>
                </a:solidFill>
                <a:highlight>
                  <a:srgbClr val="FFFFFF"/>
                </a:highlight>
              </a:rPr>
              <a:t>overfitting</a:t>
            </a:r>
            <a:r>
              <a:rPr lang="en" sz="1200">
                <a:solidFill>
                  <a:schemeClr val="dk1"/>
                </a:solidFill>
                <a:highlight>
                  <a:srgbClr val="FFFFFF"/>
                </a:highlight>
              </a:rPr>
              <a:t>. </a:t>
            </a:r>
            <a:r>
              <a:rPr b="1" lang="en" sz="1200">
                <a:solidFill>
                  <a:srgbClr val="0000FF"/>
                </a:solidFill>
                <a:highlight>
                  <a:srgbClr val="FFFFFF"/>
                </a:highlight>
              </a:rPr>
              <a:t>When the neural network is </a:t>
            </a:r>
            <a:r>
              <a:rPr b="1" i="1" lang="en" sz="1200">
                <a:solidFill>
                  <a:srgbClr val="0000FF"/>
                </a:solidFill>
                <a:highlight>
                  <a:srgbClr val="FFFFFF"/>
                </a:highlight>
              </a:rPr>
              <a:t>overfitted</a:t>
            </a:r>
            <a:r>
              <a:rPr b="1" lang="en" sz="1200">
                <a:solidFill>
                  <a:srgbClr val="0000FF"/>
                </a:solidFill>
                <a:highlight>
                  <a:srgbClr val="FFFFFF"/>
                </a:highlight>
              </a:rPr>
              <a:t> to the training data, you will get high training accuracy, but substantially lower accuracy on the test/evaluation data.</a:t>
            </a:r>
            <a:endParaRPr b="1" sz="1200">
              <a:solidFill>
                <a:srgbClr val="0000FF"/>
              </a:solidFill>
              <a:highlight>
                <a:srgbClr val="FFFFFF"/>
              </a:highlight>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a:p>
            <a:pPr indent="0" lvl="0" marL="0" rtl="0" algn="l">
              <a:lnSpc>
                <a:spcPct val="115000"/>
              </a:lnSpc>
              <a:spcBef>
                <a:spcPts val="1100"/>
              </a:spcBef>
              <a:spcAft>
                <a:spcPts val="0"/>
              </a:spcAft>
              <a:buClr>
                <a:schemeClr val="dk1"/>
              </a:buClr>
              <a:buSzPts val="1100"/>
              <a:buFont typeface="Arial"/>
              <a:buNone/>
            </a:pPr>
            <a:r>
              <a:t/>
            </a:r>
            <a:endParaRPr sz="1200">
              <a:solidFill>
                <a:schemeClr val="dk1"/>
              </a:solidFill>
              <a:highlight>
                <a:srgbClr val="FFFFFF"/>
              </a:highlight>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5" name="Shape 375"/>
        <p:cNvGrpSpPr/>
        <p:nvPr/>
      </p:nvGrpSpPr>
      <p:grpSpPr>
        <a:xfrm>
          <a:off x="0" y="0"/>
          <a:ext cx="0" cy="0"/>
          <a:chOff x="0" y="0"/>
          <a:chExt cx="0" cy="0"/>
        </a:xfrm>
      </p:grpSpPr>
      <p:sp>
        <p:nvSpPr>
          <p:cNvPr id="376" name="Google Shape;376;p55"/>
          <p:cNvSpPr txBox="1"/>
          <p:nvPr>
            <p:ph idx="1" type="subTitle"/>
          </p:nvPr>
        </p:nvSpPr>
        <p:spPr>
          <a:xfrm>
            <a:off x="6826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Neural Networks - Dropout</a:t>
            </a:r>
            <a:endParaRPr>
              <a:solidFill>
                <a:srgbClr val="38761D"/>
              </a:solidFill>
            </a:endParaRPr>
          </a:p>
        </p:txBody>
      </p:sp>
      <p:pic>
        <p:nvPicPr>
          <p:cNvPr id="377" name="Google Shape;377;p55"/>
          <p:cNvPicPr preferRelativeResize="0"/>
          <p:nvPr/>
        </p:nvPicPr>
        <p:blipFill>
          <a:blip r:embed="rId3">
            <a:alphaModFix/>
          </a:blip>
          <a:stretch>
            <a:fillRect/>
          </a:stretch>
        </p:blipFill>
        <p:spPr>
          <a:xfrm>
            <a:off x="0" y="0"/>
            <a:ext cx="1466275" cy="730575"/>
          </a:xfrm>
          <a:prstGeom prst="rect">
            <a:avLst/>
          </a:prstGeom>
          <a:noFill/>
          <a:ln>
            <a:noFill/>
          </a:ln>
        </p:spPr>
      </p:pic>
      <p:sp>
        <p:nvSpPr>
          <p:cNvPr id="378" name="Google Shape;378;p55"/>
          <p:cNvSpPr txBox="1"/>
          <p:nvPr/>
        </p:nvSpPr>
        <p:spPr>
          <a:xfrm>
            <a:off x="356700"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spcBef>
                <a:spcPts val="1100"/>
              </a:spcBef>
              <a:spcAft>
                <a:spcPts val="0"/>
              </a:spcAft>
              <a:buNone/>
            </a:pPr>
            <a:r>
              <a:rPr b="1" lang="en" sz="1200">
                <a:solidFill>
                  <a:schemeClr val="dk1"/>
                </a:solidFill>
                <a:highlight>
                  <a:srgbClr val="FFFFFF"/>
                </a:highlight>
              </a:rPr>
              <a:t>Dropout</a:t>
            </a:r>
            <a:endParaRPr b="1" sz="1200">
              <a:solidFill>
                <a:schemeClr val="dk1"/>
              </a:solidFill>
              <a:highlight>
                <a:srgbClr val="FFFFFF"/>
              </a:highlight>
            </a:endParaRPr>
          </a:p>
          <a:p>
            <a:pPr indent="0" lvl="0" marL="0" rtl="0" algn="l">
              <a:lnSpc>
                <a:spcPct val="115000"/>
              </a:lnSpc>
              <a:spcBef>
                <a:spcPts val="1100"/>
              </a:spcBef>
              <a:spcAft>
                <a:spcPts val="0"/>
              </a:spcAft>
              <a:buNone/>
            </a:pPr>
            <a:r>
              <a:rPr i="1" lang="en" sz="1200">
                <a:solidFill>
                  <a:schemeClr val="dk1"/>
                </a:solidFill>
                <a:highlight>
                  <a:srgbClr val="FFFFFF"/>
                </a:highlight>
              </a:rPr>
              <a:t>Regularization</a:t>
            </a:r>
            <a:r>
              <a:rPr lang="en" sz="1200">
                <a:solidFill>
                  <a:schemeClr val="dk1"/>
                </a:solidFill>
                <a:highlight>
                  <a:srgbClr val="FFFFFF"/>
                </a:highlight>
              </a:rPr>
              <a:t> is a method to address </a:t>
            </a:r>
            <a:r>
              <a:rPr i="1" lang="en" sz="1200">
                <a:solidFill>
                  <a:schemeClr val="dk1"/>
                </a:solidFill>
                <a:highlight>
                  <a:srgbClr val="FFFFFF"/>
                </a:highlight>
              </a:rPr>
              <a:t>overfitting</a:t>
            </a:r>
            <a:r>
              <a:rPr lang="en" sz="1200">
                <a:solidFill>
                  <a:schemeClr val="dk1"/>
                </a:solidFill>
                <a:highlight>
                  <a:srgbClr val="FFFFFF"/>
                </a:highlight>
              </a:rPr>
              <a:t> when training neural networks. The most basic type of regularization is called </a:t>
            </a:r>
            <a:r>
              <a:rPr i="1" lang="en" sz="1200">
                <a:solidFill>
                  <a:schemeClr val="dk1"/>
                </a:solidFill>
                <a:highlight>
                  <a:srgbClr val="FFFFFF"/>
                </a:highlight>
              </a:rPr>
              <a:t>dropout</a:t>
            </a:r>
            <a:r>
              <a:rPr lang="en" sz="1200">
                <a:solidFill>
                  <a:schemeClr val="dk1"/>
                </a:solidFill>
                <a:highlight>
                  <a:srgbClr val="FFFFFF"/>
                </a:highlight>
              </a:rPr>
              <a:t>. </a:t>
            </a:r>
            <a:r>
              <a:rPr b="1" lang="en" sz="1200">
                <a:solidFill>
                  <a:srgbClr val="0000FF"/>
                </a:solidFill>
                <a:highlight>
                  <a:srgbClr val="FFFFFF"/>
                </a:highlight>
              </a:rPr>
              <a:t>Dropout is like forgetting.</a:t>
            </a:r>
            <a:endParaRPr b="1" sz="1200">
              <a:solidFill>
                <a:srgbClr val="0000FF"/>
              </a:solidFill>
              <a:highlight>
                <a:srgbClr val="FFFFFF"/>
              </a:highlight>
            </a:endParaRPr>
          </a:p>
          <a:p>
            <a:pPr indent="0" lvl="0" marL="0" rtl="0" algn="l">
              <a:lnSpc>
                <a:spcPct val="115000"/>
              </a:lnSpc>
              <a:spcBef>
                <a:spcPts val="1100"/>
              </a:spcBef>
              <a:spcAft>
                <a:spcPts val="0"/>
              </a:spcAft>
              <a:buNone/>
            </a:pPr>
            <a:r>
              <a:rPr lang="en" sz="1200">
                <a:solidFill>
                  <a:schemeClr val="dk1"/>
                </a:solidFill>
                <a:highlight>
                  <a:srgbClr val="FFFFFF"/>
                </a:highlight>
              </a:rPr>
              <a:t>The </a:t>
            </a:r>
            <a:r>
              <a:rPr i="1" lang="en" sz="1200">
                <a:solidFill>
                  <a:schemeClr val="dk1"/>
                </a:solidFill>
                <a:highlight>
                  <a:srgbClr val="FFFFFF"/>
                </a:highlight>
              </a:rPr>
              <a:t>dropout</a:t>
            </a:r>
            <a:r>
              <a:rPr lang="en" sz="1200">
                <a:solidFill>
                  <a:schemeClr val="dk1"/>
                </a:solidFill>
                <a:highlight>
                  <a:srgbClr val="FFFFFF"/>
                </a:highlight>
              </a:rPr>
              <a:t> technique in neural networks mimics this process. Between any layer you can add a dropout layer where you specify a percentage (between 0 and 1) to forget. The nodes themselves won't be dropped, but instead a random selection on each forward feed will not pass a signal forward (forget).</a:t>
            </a:r>
            <a:endParaRPr b="1" sz="1200">
              <a:solidFill>
                <a:srgbClr val="0000FF"/>
              </a:solidFill>
              <a:highlight>
                <a:srgbClr val="FFFFFF"/>
              </a:highlight>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graphicFrame>
        <p:nvGraphicFramePr>
          <p:cNvPr id="379" name="Google Shape;379;p55"/>
          <p:cNvGraphicFramePr/>
          <p:nvPr/>
        </p:nvGraphicFramePr>
        <p:xfrm>
          <a:off x="460638" y="2571750"/>
          <a:ext cx="3000000" cy="3000000"/>
        </p:xfrm>
        <a:graphic>
          <a:graphicData uri="http://schemas.openxmlformats.org/drawingml/2006/table">
            <a:tbl>
              <a:tblPr>
                <a:noFill/>
                <a:tableStyleId>{B919AB72-B1D8-40D2-A9E9-02AD8994AEB8}</a:tableStyleId>
              </a:tblPr>
              <a:tblGrid>
                <a:gridCol w="8326650"/>
              </a:tblGrid>
              <a:tr h="12700">
                <a:tc>
                  <a:txBody>
                    <a:bodyPr>
                      <a:noAutofit/>
                    </a:bodyPr>
                    <a:lstStyle/>
                    <a:p>
                      <a:pPr indent="0" lvl="0" marL="0" rtl="0" algn="l">
                        <a:lnSpc>
                          <a:spcPct val="115000"/>
                        </a:lnSpc>
                        <a:spcBef>
                          <a:spcPts val="0"/>
                        </a:spcBef>
                        <a:spcAft>
                          <a:spcPts val="0"/>
                        </a:spcAft>
                        <a:buNone/>
                      </a:pPr>
                      <a:r>
                        <a:rPr lang="en" sz="1000">
                          <a:solidFill>
                            <a:srgbClr val="9C27B0"/>
                          </a:solidFill>
                          <a:highlight>
                            <a:srgbClr val="FFFFFF"/>
                          </a:highlight>
                          <a:latin typeface="Consolas"/>
                          <a:ea typeface="Consolas"/>
                          <a:cs typeface="Consolas"/>
                          <a:sym typeface="Consolas"/>
                        </a:rPr>
                        <a:t>from</a:t>
                      </a:r>
                      <a:r>
                        <a:rPr lang="en" sz="1000">
                          <a:highlight>
                            <a:srgbClr val="FFFFFF"/>
                          </a:highlight>
                          <a:latin typeface="Consolas"/>
                          <a:ea typeface="Consolas"/>
                          <a:cs typeface="Consolas"/>
                          <a:sym typeface="Consolas"/>
                        </a:rPr>
                        <a:t> keras </a:t>
                      </a:r>
                      <a:r>
                        <a:rPr lang="en" sz="1000">
                          <a:solidFill>
                            <a:srgbClr val="9C27B0"/>
                          </a:solidFill>
                          <a:highlight>
                            <a:srgbClr val="FFFFFF"/>
                          </a:highlight>
                          <a:latin typeface="Consolas"/>
                          <a:ea typeface="Consolas"/>
                          <a:cs typeface="Consolas"/>
                          <a:sym typeface="Consolas"/>
                        </a:rPr>
                        <a:t>import</a:t>
                      </a:r>
                      <a:r>
                        <a:rPr lang="en" sz="1000">
                          <a:highlight>
                            <a:srgbClr val="FFFFFF"/>
                          </a:highlight>
                          <a:latin typeface="Consolas"/>
                          <a:ea typeface="Consolas"/>
                          <a:cs typeface="Consolas"/>
                          <a:sym typeface="Consolas"/>
                        </a:rPr>
                        <a:t> </a:t>
                      </a:r>
                      <a:r>
                        <a:rPr lang="en" sz="1000">
                          <a:solidFill>
                            <a:srgbClr val="3367D6"/>
                          </a:solidFill>
                          <a:highlight>
                            <a:srgbClr val="FFFFFF"/>
                          </a:highlight>
                          <a:latin typeface="Consolas"/>
                          <a:ea typeface="Consolas"/>
                          <a:cs typeface="Consolas"/>
                          <a:sym typeface="Consolas"/>
                        </a:rPr>
                        <a:t>Sequential</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highlight>
                            <a:srgbClr val="FFFFFF"/>
                          </a:highlight>
                          <a:latin typeface="Consolas"/>
                          <a:ea typeface="Consolas"/>
                          <a:cs typeface="Consolas"/>
                          <a:sym typeface="Consolas"/>
                        </a:rPr>
                        <a:t>from</a:t>
                      </a:r>
                      <a:r>
                        <a:rPr lang="en" sz="1000">
                          <a:highlight>
                            <a:srgbClr val="FFFFFF"/>
                          </a:highlight>
                          <a:latin typeface="Consolas"/>
                          <a:ea typeface="Consolas"/>
                          <a:cs typeface="Consolas"/>
                          <a:sym typeface="Consolas"/>
                        </a:rPr>
                        <a:t> keras</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layers </a:t>
                      </a:r>
                      <a:r>
                        <a:rPr lang="en" sz="1000">
                          <a:solidFill>
                            <a:srgbClr val="9C27B0"/>
                          </a:solidFill>
                          <a:highlight>
                            <a:srgbClr val="FFFFFF"/>
                          </a:highlight>
                          <a:latin typeface="Consolas"/>
                          <a:ea typeface="Consolas"/>
                          <a:cs typeface="Consolas"/>
                          <a:sym typeface="Consolas"/>
                        </a:rPr>
                        <a:t>import</a:t>
                      </a:r>
                      <a:r>
                        <a:rPr lang="en" sz="1000">
                          <a:highlight>
                            <a:srgbClr val="FFFFFF"/>
                          </a:highlight>
                          <a:latin typeface="Consolas"/>
                          <a:ea typeface="Consolas"/>
                          <a:cs typeface="Consolas"/>
                          <a:sym typeface="Consolas"/>
                        </a:rPr>
                        <a:t> </a:t>
                      </a:r>
                      <a:r>
                        <a:rPr lang="en" sz="1000">
                          <a:solidFill>
                            <a:srgbClr val="3367D6"/>
                          </a:solidFill>
                          <a:highlight>
                            <a:srgbClr val="FFFFFF"/>
                          </a:highlight>
                          <a:latin typeface="Consolas"/>
                          <a:ea typeface="Consolas"/>
                          <a:cs typeface="Consolas"/>
                          <a:sym typeface="Consolas"/>
                        </a:rPr>
                        <a:t>Dense</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3367D6"/>
                          </a:solidFill>
                          <a:highlight>
                            <a:srgbClr val="FFFFFF"/>
                          </a:highlight>
                          <a:latin typeface="Consolas"/>
                          <a:ea typeface="Consolas"/>
                          <a:cs typeface="Consolas"/>
                          <a:sym typeface="Consolas"/>
                        </a:rPr>
                        <a:t>Flatten</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3367D6"/>
                          </a:solidFill>
                          <a:highlight>
                            <a:srgbClr val="FFFFFF"/>
                          </a:highlight>
                          <a:latin typeface="Consolas"/>
                          <a:ea typeface="Consolas"/>
                          <a:cs typeface="Consolas"/>
                          <a:sym typeface="Consolas"/>
                        </a:rPr>
                        <a:t>ReLU</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3367D6"/>
                          </a:solidFill>
                          <a:highlight>
                            <a:srgbClr val="FFFFFF"/>
                          </a:highlight>
                          <a:latin typeface="Consolas"/>
                          <a:ea typeface="Consolas"/>
                          <a:cs typeface="Consolas"/>
                          <a:sym typeface="Consolas"/>
                        </a:rPr>
                        <a:t>Activation</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3367D6"/>
                          </a:solidFill>
                          <a:highlight>
                            <a:srgbClr val="FFFFFF"/>
                          </a:highlight>
                          <a:latin typeface="Consolas"/>
                          <a:ea typeface="Consolas"/>
                          <a:cs typeface="Consolas"/>
                          <a:sym typeface="Consolas"/>
                        </a:rPr>
                        <a:t>Dropout</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highlight>
                            <a:srgbClr val="FFFFFF"/>
                          </a:highlight>
                          <a:latin typeface="Consolas"/>
                          <a:ea typeface="Consolas"/>
                          <a:cs typeface="Consolas"/>
                          <a:sym typeface="Consolas"/>
                        </a:rPr>
                        <a:t>model </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3367D6"/>
                          </a:solidFill>
                          <a:highlight>
                            <a:srgbClr val="FFFFFF"/>
                          </a:highlight>
                          <a:latin typeface="Consolas"/>
                          <a:ea typeface="Consolas"/>
                          <a:cs typeface="Consolas"/>
                          <a:sym typeface="Consolas"/>
                        </a:rPr>
                        <a:t>Sequential</a:t>
                      </a:r>
                      <a:r>
                        <a:rPr lang="en" sz="1000">
                          <a:solidFill>
                            <a:srgbClr val="616161"/>
                          </a:solidFill>
                          <a:highlight>
                            <a:srgbClr val="FFFFFF"/>
                          </a:highlight>
                          <a:latin typeface="Consolas"/>
                          <a:ea typeface="Consolas"/>
                          <a:cs typeface="Consolas"/>
                          <a:sym typeface="Consolas"/>
                        </a:rPr>
                        <a:t>()</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highlight>
                            <a:srgbClr val="FFFFFF"/>
                          </a:highlight>
                          <a:latin typeface="Consolas"/>
                          <a:ea typeface="Consolas"/>
                          <a:cs typeface="Consolas"/>
                          <a:sym typeface="Consolas"/>
                        </a:rPr>
                        <a:t>model</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add</a:t>
                      </a:r>
                      <a:r>
                        <a:rPr lang="en" sz="1000">
                          <a:solidFill>
                            <a:srgbClr val="616161"/>
                          </a:solidFill>
                          <a:highlight>
                            <a:srgbClr val="FFFFFF"/>
                          </a:highlight>
                          <a:latin typeface="Consolas"/>
                          <a:ea typeface="Consolas"/>
                          <a:cs typeface="Consolas"/>
                          <a:sym typeface="Consolas"/>
                        </a:rPr>
                        <a:t>(</a:t>
                      </a:r>
                      <a:r>
                        <a:rPr lang="en" sz="1000">
                          <a:solidFill>
                            <a:srgbClr val="3367D6"/>
                          </a:solidFill>
                          <a:highlight>
                            <a:srgbClr val="FFFFFF"/>
                          </a:highlight>
                          <a:latin typeface="Consolas"/>
                          <a:ea typeface="Consolas"/>
                          <a:cs typeface="Consolas"/>
                          <a:sym typeface="Consolas"/>
                        </a:rPr>
                        <a:t>Flatten</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input_shape</a:t>
                      </a:r>
                      <a:r>
                        <a:rPr lang="en" sz="1000">
                          <a:solidFill>
                            <a:srgbClr val="616161"/>
                          </a:solidFill>
                          <a:highlight>
                            <a:srgbClr val="FFFFFF"/>
                          </a:highlight>
                          <a:latin typeface="Consolas"/>
                          <a:ea typeface="Consolas"/>
                          <a:cs typeface="Consolas"/>
                          <a:sym typeface="Consolas"/>
                        </a:rPr>
                        <a:t>=(</a:t>
                      </a:r>
                      <a:r>
                        <a:rPr lang="en" sz="1000">
                          <a:solidFill>
                            <a:srgbClr val="C53929"/>
                          </a:solidFill>
                          <a:highlight>
                            <a:srgbClr val="FFFFFF"/>
                          </a:highlight>
                          <a:latin typeface="Consolas"/>
                          <a:ea typeface="Consolas"/>
                          <a:cs typeface="Consolas"/>
                          <a:sym typeface="Consolas"/>
                        </a:rPr>
                        <a:t>28</a:t>
                      </a:r>
                      <a:r>
                        <a:rPr lang="en" sz="1000">
                          <a:solidFill>
                            <a:srgbClr val="616161"/>
                          </a:solidFill>
                          <a:highlight>
                            <a:srgbClr val="FFFFFF"/>
                          </a:highlight>
                          <a:latin typeface="Consolas"/>
                          <a:ea typeface="Consolas"/>
                          <a:cs typeface="Consolas"/>
                          <a:sym typeface="Consolas"/>
                        </a:rPr>
                        <a:t>,</a:t>
                      </a:r>
                      <a:r>
                        <a:rPr lang="en" sz="1000">
                          <a:solidFill>
                            <a:srgbClr val="C53929"/>
                          </a:solidFill>
                          <a:highlight>
                            <a:srgbClr val="FFFFFF"/>
                          </a:highlight>
                          <a:latin typeface="Consolas"/>
                          <a:ea typeface="Consolas"/>
                          <a:cs typeface="Consolas"/>
                          <a:sym typeface="Consolas"/>
                        </a:rPr>
                        <a:t>28</a:t>
                      </a:r>
                      <a:r>
                        <a:rPr lang="en" sz="1000">
                          <a:solidFill>
                            <a:srgbClr val="616161"/>
                          </a:solidFill>
                          <a:highlight>
                            <a:srgbClr val="FFFFFF"/>
                          </a:highlight>
                          <a:latin typeface="Consolas"/>
                          <a:ea typeface="Consolas"/>
                          <a:cs typeface="Consolas"/>
                          <a:sym typeface="Consolas"/>
                        </a:rPr>
                        <a:t>)))</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highlight>
                            <a:srgbClr val="FFFFFF"/>
                          </a:highlight>
                          <a:latin typeface="Consolas"/>
                          <a:ea typeface="Consolas"/>
                          <a:cs typeface="Consolas"/>
                          <a:sym typeface="Consolas"/>
                        </a:rPr>
                        <a:t>model</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add</a:t>
                      </a:r>
                      <a:r>
                        <a:rPr lang="en" sz="1000">
                          <a:solidFill>
                            <a:srgbClr val="616161"/>
                          </a:solidFill>
                          <a:highlight>
                            <a:srgbClr val="FFFFFF"/>
                          </a:highlight>
                          <a:latin typeface="Consolas"/>
                          <a:ea typeface="Consolas"/>
                          <a:cs typeface="Consolas"/>
                          <a:sym typeface="Consolas"/>
                        </a:rPr>
                        <a:t>(</a:t>
                      </a:r>
                      <a:r>
                        <a:rPr lang="en" sz="1000">
                          <a:solidFill>
                            <a:srgbClr val="3367D6"/>
                          </a:solidFill>
                          <a:highlight>
                            <a:srgbClr val="FFFFFF"/>
                          </a:highlight>
                          <a:latin typeface="Consolas"/>
                          <a:ea typeface="Consolas"/>
                          <a:cs typeface="Consolas"/>
                          <a:sym typeface="Consolas"/>
                        </a:rPr>
                        <a:t>Dense</a:t>
                      </a:r>
                      <a:r>
                        <a:rPr lang="en" sz="1000">
                          <a:solidFill>
                            <a:srgbClr val="616161"/>
                          </a:solidFill>
                          <a:highlight>
                            <a:srgbClr val="FFFFFF"/>
                          </a:highlight>
                          <a:latin typeface="Consolas"/>
                          <a:ea typeface="Consolas"/>
                          <a:cs typeface="Consolas"/>
                          <a:sym typeface="Consolas"/>
                        </a:rPr>
                        <a:t>(</a:t>
                      </a:r>
                      <a:r>
                        <a:rPr lang="en" sz="1000">
                          <a:solidFill>
                            <a:srgbClr val="C53929"/>
                          </a:solidFill>
                          <a:highlight>
                            <a:srgbClr val="FFFFFF"/>
                          </a:highlight>
                          <a:latin typeface="Consolas"/>
                          <a:ea typeface="Consolas"/>
                          <a:cs typeface="Consolas"/>
                          <a:sym typeface="Consolas"/>
                        </a:rPr>
                        <a:t>512</a:t>
                      </a:r>
                      <a:r>
                        <a:rPr lang="en" sz="1000">
                          <a:solidFill>
                            <a:srgbClr val="616161"/>
                          </a:solidFill>
                          <a:highlight>
                            <a:srgbClr val="FFFFFF"/>
                          </a:highlight>
                          <a:latin typeface="Consolas"/>
                          <a:ea typeface="Consolas"/>
                          <a:cs typeface="Consolas"/>
                          <a:sym typeface="Consolas"/>
                        </a:rPr>
                        <a:t>))</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highlight>
                            <a:srgbClr val="FFFFFF"/>
                          </a:highlight>
                          <a:latin typeface="Consolas"/>
                          <a:ea typeface="Consolas"/>
                          <a:cs typeface="Consolas"/>
                          <a:sym typeface="Consolas"/>
                        </a:rPr>
                        <a:t># Add dropout of 50% at the input layer.</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highlight>
                            <a:srgbClr val="FFFFFF"/>
                          </a:highlight>
                          <a:latin typeface="Consolas"/>
                          <a:ea typeface="Consolas"/>
                          <a:cs typeface="Consolas"/>
                          <a:sym typeface="Consolas"/>
                        </a:rPr>
                        <a:t>model</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add</a:t>
                      </a:r>
                      <a:r>
                        <a:rPr lang="en" sz="1000">
                          <a:solidFill>
                            <a:srgbClr val="616161"/>
                          </a:solidFill>
                          <a:highlight>
                            <a:srgbClr val="FFFFFF"/>
                          </a:highlight>
                          <a:latin typeface="Consolas"/>
                          <a:ea typeface="Consolas"/>
                          <a:cs typeface="Consolas"/>
                          <a:sym typeface="Consolas"/>
                        </a:rPr>
                        <a:t>(</a:t>
                      </a:r>
                      <a:r>
                        <a:rPr lang="en" sz="1000">
                          <a:solidFill>
                            <a:srgbClr val="3367D6"/>
                          </a:solidFill>
                          <a:highlight>
                            <a:srgbClr val="FFFFFF"/>
                          </a:highlight>
                          <a:latin typeface="Consolas"/>
                          <a:ea typeface="Consolas"/>
                          <a:cs typeface="Consolas"/>
                          <a:sym typeface="Consolas"/>
                        </a:rPr>
                        <a:t>Dropout</a:t>
                      </a:r>
                      <a:r>
                        <a:rPr lang="en" sz="1000">
                          <a:solidFill>
                            <a:srgbClr val="616161"/>
                          </a:solidFill>
                          <a:highlight>
                            <a:srgbClr val="FFFFFF"/>
                          </a:highlight>
                          <a:latin typeface="Consolas"/>
                          <a:ea typeface="Consolas"/>
                          <a:cs typeface="Consolas"/>
                          <a:sym typeface="Consolas"/>
                        </a:rPr>
                        <a:t>(</a:t>
                      </a:r>
                      <a:r>
                        <a:rPr lang="en" sz="1000">
                          <a:solidFill>
                            <a:srgbClr val="C53929"/>
                          </a:solidFill>
                          <a:highlight>
                            <a:srgbClr val="FFFFFF"/>
                          </a:highlight>
                          <a:latin typeface="Consolas"/>
                          <a:ea typeface="Consolas"/>
                          <a:cs typeface="Consolas"/>
                          <a:sym typeface="Consolas"/>
                        </a:rPr>
                        <a:t>0.5</a:t>
                      </a:r>
                      <a:r>
                        <a:rPr lang="en" sz="1000">
                          <a:solidFill>
                            <a:srgbClr val="616161"/>
                          </a:solidFill>
                          <a:highlight>
                            <a:srgbClr val="FFFFFF"/>
                          </a:highlight>
                          <a:latin typeface="Consolas"/>
                          <a:ea typeface="Consolas"/>
                          <a:cs typeface="Consolas"/>
                          <a:sym typeface="Consolas"/>
                        </a:rPr>
                        <a:t>))</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highlight>
                            <a:srgbClr val="FFFFFF"/>
                          </a:highlight>
                          <a:latin typeface="Consolas"/>
                          <a:ea typeface="Consolas"/>
                          <a:cs typeface="Consolas"/>
                          <a:sym typeface="Consolas"/>
                        </a:rPr>
                        <a:t>model</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add</a:t>
                      </a:r>
                      <a:r>
                        <a:rPr lang="en" sz="1000">
                          <a:solidFill>
                            <a:srgbClr val="616161"/>
                          </a:solidFill>
                          <a:highlight>
                            <a:srgbClr val="FFFFFF"/>
                          </a:highlight>
                          <a:latin typeface="Consolas"/>
                          <a:ea typeface="Consolas"/>
                          <a:cs typeface="Consolas"/>
                          <a:sym typeface="Consolas"/>
                        </a:rPr>
                        <a:t>(</a:t>
                      </a:r>
                      <a:r>
                        <a:rPr lang="en" sz="1000">
                          <a:solidFill>
                            <a:srgbClr val="3367D6"/>
                          </a:solidFill>
                          <a:highlight>
                            <a:srgbClr val="FFFFFF"/>
                          </a:highlight>
                          <a:latin typeface="Consolas"/>
                          <a:ea typeface="Consolas"/>
                          <a:cs typeface="Consolas"/>
                          <a:sym typeface="Consolas"/>
                        </a:rPr>
                        <a:t>ReLU</a:t>
                      </a:r>
                      <a:r>
                        <a:rPr lang="en" sz="1000">
                          <a:solidFill>
                            <a:srgbClr val="616161"/>
                          </a:solidFill>
                          <a:highlight>
                            <a:srgbClr val="FFFFFF"/>
                          </a:highlight>
                          <a:latin typeface="Consolas"/>
                          <a:ea typeface="Consolas"/>
                          <a:cs typeface="Consolas"/>
                          <a:sym typeface="Consolas"/>
                        </a:rPr>
                        <a:t>())</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highlight>
                            <a:srgbClr val="FFFFFF"/>
                          </a:highlight>
                          <a:latin typeface="Consolas"/>
                          <a:ea typeface="Consolas"/>
                          <a:cs typeface="Consolas"/>
                          <a:sym typeface="Consolas"/>
                        </a:rPr>
                        <a:t>model</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add</a:t>
                      </a:r>
                      <a:r>
                        <a:rPr lang="en" sz="1000">
                          <a:solidFill>
                            <a:srgbClr val="616161"/>
                          </a:solidFill>
                          <a:highlight>
                            <a:srgbClr val="FFFFFF"/>
                          </a:highlight>
                          <a:latin typeface="Consolas"/>
                          <a:ea typeface="Consolas"/>
                          <a:cs typeface="Consolas"/>
                          <a:sym typeface="Consolas"/>
                        </a:rPr>
                        <a:t>(</a:t>
                      </a:r>
                      <a:r>
                        <a:rPr lang="en" sz="1000">
                          <a:solidFill>
                            <a:srgbClr val="3367D6"/>
                          </a:solidFill>
                          <a:highlight>
                            <a:srgbClr val="FFFFFF"/>
                          </a:highlight>
                          <a:latin typeface="Consolas"/>
                          <a:ea typeface="Consolas"/>
                          <a:cs typeface="Consolas"/>
                          <a:sym typeface="Consolas"/>
                        </a:rPr>
                        <a:t>Dense</a:t>
                      </a:r>
                      <a:r>
                        <a:rPr lang="en" sz="1000">
                          <a:solidFill>
                            <a:srgbClr val="616161"/>
                          </a:solidFill>
                          <a:highlight>
                            <a:srgbClr val="FFFFFF"/>
                          </a:highlight>
                          <a:latin typeface="Consolas"/>
                          <a:ea typeface="Consolas"/>
                          <a:cs typeface="Consolas"/>
                          <a:sym typeface="Consolas"/>
                        </a:rPr>
                        <a:t>(</a:t>
                      </a:r>
                      <a:r>
                        <a:rPr lang="en" sz="1000">
                          <a:solidFill>
                            <a:srgbClr val="C53929"/>
                          </a:solidFill>
                          <a:highlight>
                            <a:srgbClr val="FFFFFF"/>
                          </a:highlight>
                          <a:latin typeface="Consolas"/>
                          <a:ea typeface="Consolas"/>
                          <a:cs typeface="Consolas"/>
                          <a:sym typeface="Consolas"/>
                        </a:rPr>
                        <a:t>512</a:t>
                      </a:r>
                      <a:r>
                        <a:rPr lang="en" sz="1000">
                          <a:solidFill>
                            <a:srgbClr val="616161"/>
                          </a:solidFill>
                          <a:highlight>
                            <a:srgbClr val="FFFFFF"/>
                          </a:highlight>
                          <a:latin typeface="Consolas"/>
                          <a:ea typeface="Consolas"/>
                          <a:cs typeface="Consolas"/>
                          <a:sym typeface="Consolas"/>
                        </a:rPr>
                        <a:t>))</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highlight>
                            <a:srgbClr val="FFFFFF"/>
                          </a:highlight>
                          <a:latin typeface="Consolas"/>
                          <a:ea typeface="Consolas"/>
                          <a:cs typeface="Consolas"/>
                          <a:sym typeface="Consolas"/>
                        </a:rPr>
                        <a:t># Add dropout of 50% at the hidden layer.</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highlight>
                            <a:srgbClr val="FFFFFF"/>
                          </a:highlight>
                          <a:latin typeface="Consolas"/>
                          <a:ea typeface="Consolas"/>
                          <a:cs typeface="Consolas"/>
                          <a:sym typeface="Consolas"/>
                        </a:rPr>
                        <a:t>model</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add</a:t>
                      </a:r>
                      <a:r>
                        <a:rPr lang="en" sz="1000">
                          <a:solidFill>
                            <a:srgbClr val="616161"/>
                          </a:solidFill>
                          <a:highlight>
                            <a:srgbClr val="FFFFFF"/>
                          </a:highlight>
                          <a:latin typeface="Consolas"/>
                          <a:ea typeface="Consolas"/>
                          <a:cs typeface="Consolas"/>
                          <a:sym typeface="Consolas"/>
                        </a:rPr>
                        <a:t>(</a:t>
                      </a:r>
                      <a:r>
                        <a:rPr lang="en" sz="1000">
                          <a:solidFill>
                            <a:srgbClr val="3367D6"/>
                          </a:solidFill>
                          <a:highlight>
                            <a:srgbClr val="FFFFFF"/>
                          </a:highlight>
                          <a:latin typeface="Consolas"/>
                          <a:ea typeface="Consolas"/>
                          <a:cs typeface="Consolas"/>
                          <a:sym typeface="Consolas"/>
                        </a:rPr>
                        <a:t>Dropout</a:t>
                      </a:r>
                      <a:r>
                        <a:rPr lang="en" sz="1000">
                          <a:solidFill>
                            <a:srgbClr val="616161"/>
                          </a:solidFill>
                          <a:highlight>
                            <a:srgbClr val="FFFFFF"/>
                          </a:highlight>
                          <a:latin typeface="Consolas"/>
                          <a:ea typeface="Consolas"/>
                          <a:cs typeface="Consolas"/>
                          <a:sym typeface="Consolas"/>
                        </a:rPr>
                        <a:t>(</a:t>
                      </a:r>
                      <a:r>
                        <a:rPr lang="en" sz="1000">
                          <a:solidFill>
                            <a:srgbClr val="C53929"/>
                          </a:solidFill>
                          <a:highlight>
                            <a:srgbClr val="FFFFFF"/>
                          </a:highlight>
                          <a:latin typeface="Consolas"/>
                          <a:ea typeface="Consolas"/>
                          <a:cs typeface="Consolas"/>
                          <a:sym typeface="Consolas"/>
                        </a:rPr>
                        <a:t>0.5</a:t>
                      </a:r>
                      <a:r>
                        <a:rPr lang="en" sz="1000">
                          <a:solidFill>
                            <a:srgbClr val="616161"/>
                          </a:solidFill>
                          <a:highlight>
                            <a:srgbClr val="FFFFFF"/>
                          </a:highlight>
                          <a:latin typeface="Consolas"/>
                          <a:ea typeface="Consolas"/>
                          <a:cs typeface="Consolas"/>
                          <a:sym typeface="Consolas"/>
                        </a:rPr>
                        <a:t>))</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highlight>
                            <a:srgbClr val="FFFFFF"/>
                          </a:highlight>
                          <a:latin typeface="Consolas"/>
                          <a:ea typeface="Consolas"/>
                          <a:cs typeface="Consolas"/>
                          <a:sym typeface="Consolas"/>
                        </a:rPr>
                        <a:t>model</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add</a:t>
                      </a:r>
                      <a:r>
                        <a:rPr lang="en" sz="1000">
                          <a:solidFill>
                            <a:srgbClr val="616161"/>
                          </a:solidFill>
                          <a:highlight>
                            <a:srgbClr val="FFFFFF"/>
                          </a:highlight>
                          <a:latin typeface="Consolas"/>
                          <a:ea typeface="Consolas"/>
                          <a:cs typeface="Consolas"/>
                          <a:sym typeface="Consolas"/>
                        </a:rPr>
                        <a:t>(</a:t>
                      </a:r>
                      <a:r>
                        <a:rPr lang="en" sz="1000">
                          <a:solidFill>
                            <a:srgbClr val="3367D6"/>
                          </a:solidFill>
                          <a:highlight>
                            <a:srgbClr val="FFFFFF"/>
                          </a:highlight>
                          <a:latin typeface="Consolas"/>
                          <a:ea typeface="Consolas"/>
                          <a:cs typeface="Consolas"/>
                          <a:sym typeface="Consolas"/>
                        </a:rPr>
                        <a:t>ReLU</a:t>
                      </a:r>
                      <a:r>
                        <a:rPr lang="en" sz="1000">
                          <a:solidFill>
                            <a:srgbClr val="616161"/>
                          </a:solidFill>
                          <a:highlight>
                            <a:srgbClr val="FFFFFF"/>
                          </a:highlight>
                          <a:latin typeface="Consolas"/>
                          <a:ea typeface="Consolas"/>
                          <a:cs typeface="Consolas"/>
                          <a:sym typeface="Consolas"/>
                        </a:rPr>
                        <a:t>())</a:t>
                      </a:r>
                      <a:endParaRPr sz="1000">
                        <a:highlight>
                          <a:srgbClr val="FFFFFF"/>
                        </a:highlight>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3" name="Shape 383"/>
        <p:cNvGrpSpPr/>
        <p:nvPr/>
      </p:nvGrpSpPr>
      <p:grpSpPr>
        <a:xfrm>
          <a:off x="0" y="0"/>
          <a:ext cx="0" cy="0"/>
          <a:chOff x="0" y="0"/>
          <a:chExt cx="0" cy="0"/>
        </a:xfrm>
      </p:grpSpPr>
      <p:sp>
        <p:nvSpPr>
          <p:cNvPr id="384" name="Google Shape;384;p56"/>
          <p:cNvSpPr txBox="1"/>
          <p:nvPr>
            <p:ph idx="1" type="subTitle"/>
          </p:nvPr>
        </p:nvSpPr>
        <p:spPr>
          <a:xfrm>
            <a:off x="6826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Neural Networks - Code Lab #1</a:t>
            </a:r>
            <a:endParaRPr>
              <a:solidFill>
                <a:srgbClr val="38761D"/>
              </a:solidFill>
            </a:endParaRPr>
          </a:p>
        </p:txBody>
      </p:sp>
      <p:pic>
        <p:nvPicPr>
          <p:cNvPr id="385" name="Google Shape;385;p56"/>
          <p:cNvPicPr preferRelativeResize="0"/>
          <p:nvPr/>
        </p:nvPicPr>
        <p:blipFill>
          <a:blip r:embed="rId3">
            <a:alphaModFix/>
          </a:blip>
          <a:stretch>
            <a:fillRect/>
          </a:stretch>
        </p:blipFill>
        <p:spPr>
          <a:xfrm>
            <a:off x="0" y="0"/>
            <a:ext cx="1466275" cy="730575"/>
          </a:xfrm>
          <a:prstGeom prst="rect">
            <a:avLst/>
          </a:prstGeom>
          <a:noFill/>
          <a:ln>
            <a:noFill/>
          </a:ln>
        </p:spPr>
      </p:pic>
      <p:sp>
        <p:nvSpPr>
          <p:cNvPr id="386" name="Google Shape;386;p56"/>
          <p:cNvSpPr txBox="1"/>
          <p:nvPr/>
        </p:nvSpPr>
        <p:spPr>
          <a:xfrm>
            <a:off x="356700"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spcBef>
                <a:spcPts val="1100"/>
              </a:spcBef>
              <a:spcAft>
                <a:spcPts val="0"/>
              </a:spcAft>
              <a:buNone/>
            </a:pPr>
            <a:r>
              <a:rPr b="1" lang="en" sz="1200">
                <a:solidFill>
                  <a:schemeClr val="dk1"/>
                </a:solidFill>
                <a:highlight>
                  <a:srgbClr val="FFFFFF"/>
                </a:highlight>
              </a:rPr>
              <a:t>Optional Code Lab - </a:t>
            </a:r>
            <a:r>
              <a:rPr b="1" lang="en" sz="1200">
                <a:solidFill>
                  <a:srgbClr val="0000FF"/>
                </a:solidFill>
                <a:highlight>
                  <a:srgbClr val="FFFFFF"/>
                </a:highlight>
              </a:rPr>
              <a:t>G</a:t>
            </a:r>
            <a:r>
              <a:rPr b="1" lang="en" sz="1200">
                <a:solidFill>
                  <a:srgbClr val="0000FF"/>
                </a:solidFill>
                <a:highlight>
                  <a:srgbClr val="FFFFFF"/>
                </a:highlight>
              </a:rPr>
              <a:t>et Started with a Deep Neural Network (DNN)</a:t>
            </a:r>
            <a:r>
              <a:rPr b="1" lang="en" sz="1650">
                <a:solidFill>
                  <a:srgbClr val="337AB7"/>
                </a:solidFill>
                <a:highlight>
                  <a:srgbClr val="FFFFFF"/>
                </a:highlight>
                <a:uFill>
                  <a:noFill/>
                </a:uFill>
                <a:hlinkClick r:id="rId4"/>
              </a:rPr>
              <a:t>¶</a:t>
            </a:r>
            <a:endParaRPr b="1" sz="1650">
              <a:solidFill>
                <a:srgbClr val="337AB7"/>
              </a:solidFill>
              <a:highlight>
                <a:srgbClr val="FFFFFF"/>
              </a:highlight>
            </a:endParaRPr>
          </a:p>
          <a:p>
            <a:pPr indent="0" lvl="0" marL="0" rtl="0" algn="l">
              <a:lnSpc>
                <a:spcPct val="115000"/>
              </a:lnSpc>
              <a:spcBef>
                <a:spcPts val="0"/>
              </a:spcBef>
              <a:spcAft>
                <a:spcPts val="0"/>
              </a:spcAft>
              <a:buClr>
                <a:schemeClr val="dk1"/>
              </a:buClr>
              <a:buSzPts val="1100"/>
              <a:buFont typeface="Arial"/>
              <a:buNone/>
            </a:pPr>
            <a:r>
              <a:t/>
            </a:r>
            <a:endParaRPr sz="11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a:p>
            <a:pPr indent="0" lvl="0" marL="0" rtl="0" algn="l">
              <a:lnSpc>
                <a:spcPct val="115000"/>
              </a:lnSpc>
              <a:spcBef>
                <a:spcPts val="1100"/>
              </a:spcBef>
              <a:spcAft>
                <a:spcPts val="0"/>
              </a:spcAft>
              <a:buNone/>
            </a:pPr>
            <a:r>
              <a:rPr lang="en" sz="1200">
                <a:solidFill>
                  <a:schemeClr val="dk1"/>
                </a:solidFill>
                <a:highlight>
                  <a:srgbClr val="FFFFFF"/>
                </a:highlight>
              </a:rPr>
              <a:t>						</a:t>
            </a:r>
            <a:r>
              <a:rPr lang="en" sz="1000">
                <a:solidFill>
                  <a:srgbClr val="337AB7"/>
                </a:solidFill>
                <a:highlight>
                  <a:srgbClr val="FAFAFA"/>
                </a:highlight>
                <a:uFill>
                  <a:noFill/>
                </a:uFill>
                <a:hlinkClick r:id="rId5"/>
              </a:rPr>
              <a:t>Idiomatic Programmer - handbook 1 - Codelab 1.ipynb</a:t>
            </a:r>
            <a:endParaRPr sz="1200">
              <a:solidFill>
                <a:schemeClr val="dk1"/>
              </a:solidFill>
              <a:highlight>
                <a:srgbClr val="FFFFFF"/>
              </a:highlight>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0" name="Shape 390"/>
        <p:cNvGrpSpPr/>
        <p:nvPr/>
      </p:nvGrpSpPr>
      <p:grpSpPr>
        <a:xfrm>
          <a:off x="0" y="0"/>
          <a:ext cx="0" cy="0"/>
          <a:chOff x="0" y="0"/>
          <a:chExt cx="0" cy="0"/>
        </a:xfrm>
      </p:grpSpPr>
      <p:sp>
        <p:nvSpPr>
          <p:cNvPr id="391" name="Google Shape;391;p57"/>
          <p:cNvSpPr txBox="1"/>
          <p:nvPr>
            <p:ph idx="1" type="subTitle"/>
          </p:nvPr>
        </p:nvSpPr>
        <p:spPr>
          <a:xfrm>
            <a:off x="6826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Convolutional Neural Networks</a:t>
            </a:r>
            <a:endParaRPr>
              <a:solidFill>
                <a:srgbClr val="38761D"/>
              </a:solidFill>
            </a:endParaRPr>
          </a:p>
        </p:txBody>
      </p:sp>
      <p:pic>
        <p:nvPicPr>
          <p:cNvPr id="392" name="Google Shape;392;p57"/>
          <p:cNvPicPr preferRelativeResize="0"/>
          <p:nvPr/>
        </p:nvPicPr>
        <p:blipFill>
          <a:blip r:embed="rId3">
            <a:alphaModFix/>
          </a:blip>
          <a:stretch>
            <a:fillRect/>
          </a:stretch>
        </p:blipFill>
        <p:spPr>
          <a:xfrm>
            <a:off x="0" y="0"/>
            <a:ext cx="1466275" cy="730575"/>
          </a:xfrm>
          <a:prstGeom prst="rect">
            <a:avLst/>
          </a:prstGeom>
          <a:noFill/>
          <a:ln>
            <a:noFill/>
          </a:ln>
        </p:spPr>
      </p:pic>
      <p:sp>
        <p:nvSpPr>
          <p:cNvPr id="393" name="Google Shape;393;p57"/>
          <p:cNvSpPr txBox="1"/>
          <p:nvPr/>
        </p:nvSpPr>
        <p:spPr>
          <a:xfrm>
            <a:off x="356700"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spcBef>
                <a:spcPts val="1100"/>
              </a:spcBef>
              <a:spcAft>
                <a:spcPts val="0"/>
              </a:spcAft>
              <a:buClr>
                <a:schemeClr val="dk1"/>
              </a:buClr>
              <a:buSzPts val="1100"/>
              <a:buFont typeface="Arial"/>
              <a:buNone/>
            </a:pPr>
            <a:r>
              <a:rPr b="1" lang="en" sz="1200">
                <a:solidFill>
                  <a:srgbClr val="434343"/>
                </a:solidFill>
              </a:rPr>
              <a:t>Convolutional Neural Networks (CNN)</a:t>
            </a:r>
            <a:endParaRPr b="1" sz="1200">
              <a:solidFill>
                <a:srgbClr val="434343"/>
              </a:solidFill>
            </a:endParaRPr>
          </a:p>
          <a:p>
            <a:pPr indent="0" lvl="0" marL="0" rtl="0" algn="l">
              <a:lnSpc>
                <a:spcPct val="115000"/>
              </a:lnSpc>
              <a:spcBef>
                <a:spcPts val="1100"/>
              </a:spcBef>
              <a:spcAft>
                <a:spcPts val="0"/>
              </a:spcAft>
              <a:buNone/>
            </a:pPr>
            <a:r>
              <a:rPr lang="en" sz="1200">
                <a:solidFill>
                  <a:schemeClr val="dk1"/>
                </a:solidFill>
              </a:rPr>
              <a:t>Convolutional Neural Networks (</a:t>
            </a:r>
            <a:r>
              <a:rPr b="1" lang="en" sz="1200">
                <a:solidFill>
                  <a:schemeClr val="dk1"/>
                </a:solidFill>
              </a:rPr>
              <a:t>CNN</a:t>
            </a:r>
            <a:r>
              <a:rPr lang="en" sz="1200">
                <a:solidFill>
                  <a:schemeClr val="dk1"/>
                </a:solidFill>
              </a:rPr>
              <a:t>) are a type of neural network that can be viewed as </a:t>
            </a:r>
            <a:r>
              <a:rPr b="1" lang="en" sz="1200">
                <a:solidFill>
                  <a:srgbClr val="0000FF"/>
                </a:solidFill>
              </a:rPr>
              <a:t>consisting of two parts, a frontend and a backend</a:t>
            </a:r>
            <a:r>
              <a:rPr lang="en" sz="1200">
                <a:solidFill>
                  <a:schemeClr val="dk1"/>
                </a:solidFill>
              </a:rPr>
              <a:t>. The backend is a deep neural network (DNN). The name convolutional neural network comes from the frontend, referred to as a convolutional layer(s). The frontend acts as a preprocessor. </a:t>
            </a:r>
            <a:endParaRPr sz="1200">
              <a:solidFill>
                <a:schemeClr val="dk1"/>
              </a:solidFill>
            </a:endParaRPr>
          </a:p>
          <a:p>
            <a:pPr indent="0" lvl="0" marL="0" rtl="0" algn="l">
              <a:lnSpc>
                <a:spcPct val="115000"/>
              </a:lnSpc>
              <a:spcBef>
                <a:spcPts val="1100"/>
              </a:spcBef>
              <a:spcAft>
                <a:spcPts val="0"/>
              </a:spcAft>
              <a:buClr>
                <a:schemeClr val="dk1"/>
              </a:buClr>
              <a:buSzPts val="1100"/>
              <a:buFont typeface="Arial"/>
              <a:buNone/>
            </a:pPr>
            <a:r>
              <a:rPr lang="en" sz="1200">
                <a:solidFill>
                  <a:schemeClr val="dk1"/>
                </a:solidFill>
              </a:rPr>
              <a:t>The </a:t>
            </a:r>
            <a:r>
              <a:rPr b="1" lang="en" sz="1200">
                <a:solidFill>
                  <a:srgbClr val="0000FF"/>
                </a:solidFill>
              </a:rPr>
              <a:t>DNN backend does the "classification learning"</a:t>
            </a:r>
            <a:r>
              <a:rPr lang="en" sz="1200">
                <a:solidFill>
                  <a:schemeClr val="dk1"/>
                </a:solidFill>
              </a:rPr>
              <a:t>. The CNN frontend preprocesses the image data into a form which is computationally practical for the DNN to learn from.</a:t>
            </a:r>
            <a:r>
              <a:rPr b="1" lang="en" sz="1200">
                <a:solidFill>
                  <a:srgbClr val="0000FF"/>
                </a:solidFill>
              </a:rPr>
              <a:t> The CNN frontend does the "feature learning"</a:t>
            </a:r>
            <a:r>
              <a:rPr lang="en" sz="1200">
                <a:solidFill>
                  <a:schemeClr val="dk1"/>
                </a:solidFill>
              </a:rPr>
              <a:t>.</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highlight>
                <a:srgbClr val="FFFFFF"/>
              </a:highlight>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pic>
        <p:nvPicPr>
          <p:cNvPr id="394" name="Google Shape;394;p57"/>
          <p:cNvPicPr preferRelativeResize="0"/>
          <p:nvPr/>
        </p:nvPicPr>
        <p:blipFill>
          <a:blip r:embed="rId4">
            <a:alphaModFix/>
          </a:blip>
          <a:stretch>
            <a:fillRect/>
          </a:stretch>
        </p:blipFill>
        <p:spPr>
          <a:xfrm>
            <a:off x="1466275" y="2647525"/>
            <a:ext cx="6143204" cy="232027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8" name="Shape 398"/>
        <p:cNvGrpSpPr/>
        <p:nvPr/>
      </p:nvGrpSpPr>
      <p:grpSpPr>
        <a:xfrm>
          <a:off x="0" y="0"/>
          <a:ext cx="0" cy="0"/>
          <a:chOff x="0" y="0"/>
          <a:chExt cx="0" cy="0"/>
        </a:xfrm>
      </p:grpSpPr>
      <p:sp>
        <p:nvSpPr>
          <p:cNvPr id="399" name="Google Shape;399;p58"/>
          <p:cNvSpPr txBox="1"/>
          <p:nvPr>
            <p:ph idx="1" type="subTitle"/>
          </p:nvPr>
        </p:nvSpPr>
        <p:spPr>
          <a:xfrm>
            <a:off x="6826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Convolutional Neural Networks - Classifier</a:t>
            </a:r>
            <a:endParaRPr>
              <a:solidFill>
                <a:srgbClr val="38761D"/>
              </a:solidFill>
            </a:endParaRPr>
          </a:p>
        </p:txBody>
      </p:sp>
      <p:pic>
        <p:nvPicPr>
          <p:cNvPr id="400" name="Google Shape;400;p58"/>
          <p:cNvPicPr preferRelativeResize="0"/>
          <p:nvPr/>
        </p:nvPicPr>
        <p:blipFill>
          <a:blip r:embed="rId3">
            <a:alphaModFix/>
          </a:blip>
          <a:stretch>
            <a:fillRect/>
          </a:stretch>
        </p:blipFill>
        <p:spPr>
          <a:xfrm>
            <a:off x="0" y="0"/>
            <a:ext cx="1466275" cy="730575"/>
          </a:xfrm>
          <a:prstGeom prst="rect">
            <a:avLst/>
          </a:prstGeom>
          <a:noFill/>
          <a:ln>
            <a:noFill/>
          </a:ln>
        </p:spPr>
      </p:pic>
      <p:sp>
        <p:nvSpPr>
          <p:cNvPr id="401" name="Google Shape;401;p58"/>
          <p:cNvSpPr txBox="1"/>
          <p:nvPr/>
        </p:nvSpPr>
        <p:spPr>
          <a:xfrm>
            <a:off x="356700"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spcBef>
                <a:spcPts val="1000"/>
              </a:spcBef>
              <a:spcAft>
                <a:spcPts val="0"/>
              </a:spcAft>
              <a:buNone/>
            </a:pPr>
            <a:r>
              <a:rPr b="1" lang="en" sz="1350">
                <a:solidFill>
                  <a:schemeClr val="dk1"/>
                </a:solidFill>
              </a:rPr>
              <a:t>CNN Classifier</a:t>
            </a:r>
            <a:endParaRPr b="1" sz="1350">
              <a:solidFill>
                <a:schemeClr val="dk1"/>
              </a:solidFill>
            </a:endParaRPr>
          </a:p>
          <a:p>
            <a:pPr indent="0" lvl="0" marL="0" rtl="0" algn="l">
              <a:lnSpc>
                <a:spcPct val="115000"/>
              </a:lnSpc>
              <a:spcBef>
                <a:spcPts val="1100"/>
              </a:spcBef>
              <a:spcAft>
                <a:spcPts val="0"/>
              </a:spcAft>
              <a:buNone/>
            </a:pPr>
            <a:r>
              <a:rPr lang="en" sz="1200">
                <a:solidFill>
                  <a:schemeClr val="dk1"/>
                </a:solidFill>
              </a:rPr>
              <a:t>Once we get to larger image sizes, the number of pixels for a DNN becomes computationally too expensive to be feasible. Presume you have a 1MB image, where each pixel is represented by a single byte (0..255 value). </a:t>
            </a:r>
            <a:r>
              <a:rPr b="1" lang="en" sz="1200">
                <a:solidFill>
                  <a:srgbClr val="0000FF"/>
                </a:solidFill>
              </a:rPr>
              <a:t>At 1MB you have one million pixels. That would require an input vector of 1,000,000 elements.</a:t>
            </a:r>
            <a:r>
              <a:rPr lang="en" sz="1200">
                <a:solidFill>
                  <a:schemeClr val="dk1"/>
                </a:solidFill>
              </a:rPr>
              <a:t> And let's assume that input layer has 1024 nodes. The number of weights to </a:t>
            </a:r>
            <a:r>
              <a:rPr i="1" lang="en" sz="1200">
                <a:solidFill>
                  <a:schemeClr val="dk1"/>
                </a:solidFill>
              </a:rPr>
              <a:t>"update and learn"</a:t>
            </a:r>
            <a:r>
              <a:rPr lang="en" sz="1200">
                <a:solidFill>
                  <a:schemeClr val="dk1"/>
                </a:solidFill>
              </a:rPr>
              <a:t> learn </a:t>
            </a:r>
            <a:r>
              <a:rPr b="1" lang="en" sz="1200">
                <a:solidFill>
                  <a:srgbClr val="0000FF"/>
                </a:solidFill>
              </a:rPr>
              <a:t>would be over a billion (1 million x 1024) at just the input layer! </a:t>
            </a:r>
            <a:endParaRPr b="1" sz="1200">
              <a:solidFill>
                <a:srgbClr val="0000FF"/>
              </a:solidFill>
            </a:endParaRPr>
          </a:p>
          <a:p>
            <a:pPr indent="0" lvl="0" marL="0" rtl="0" algn="l">
              <a:lnSpc>
                <a:spcPct val="115000"/>
              </a:lnSpc>
              <a:spcBef>
                <a:spcPts val="1100"/>
              </a:spcBef>
              <a:spcAft>
                <a:spcPts val="0"/>
              </a:spcAft>
              <a:buNone/>
            </a:pPr>
            <a:r>
              <a:t/>
            </a:r>
            <a:endParaRPr b="1" sz="1200">
              <a:solidFill>
                <a:srgbClr val="0000FF"/>
              </a:solidFill>
            </a:endParaRPr>
          </a:p>
          <a:p>
            <a:pPr indent="0" lvl="0" marL="0" rtl="0" algn="l">
              <a:lnSpc>
                <a:spcPct val="115000"/>
              </a:lnSpc>
              <a:spcBef>
                <a:spcPts val="1100"/>
              </a:spcBef>
              <a:spcAft>
                <a:spcPts val="0"/>
              </a:spcAft>
              <a:buClr>
                <a:schemeClr val="dk1"/>
              </a:buClr>
              <a:buSzPts val="1100"/>
              <a:buFont typeface="Arial"/>
              <a:buNone/>
            </a:pPr>
            <a:r>
              <a:rPr lang="en" sz="1200">
                <a:solidFill>
                  <a:schemeClr val="dk1"/>
                </a:solidFill>
              </a:rPr>
              <a:t>Contrast this to the MNIST example where we had 784 pixels times 512 nodes on our input layer. </a:t>
            </a:r>
            <a:r>
              <a:rPr b="1" lang="en" sz="1200">
                <a:solidFill>
                  <a:srgbClr val="0000FF"/>
                </a:solidFill>
              </a:rPr>
              <a:t>That's 400,000 weights to learn, which is considerably smaller than 1 billion.</a:t>
            </a:r>
            <a:r>
              <a:rPr lang="en" sz="1200">
                <a:solidFill>
                  <a:schemeClr val="dk1"/>
                </a:solidFill>
              </a:rPr>
              <a:t> </a:t>
            </a:r>
            <a:endParaRPr sz="1200">
              <a:solidFill>
                <a:schemeClr val="dk1"/>
              </a:solidFill>
              <a:highlight>
                <a:srgbClr val="FFFFFF"/>
              </a:highlight>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5" name="Shape 405"/>
        <p:cNvGrpSpPr/>
        <p:nvPr/>
      </p:nvGrpSpPr>
      <p:grpSpPr>
        <a:xfrm>
          <a:off x="0" y="0"/>
          <a:ext cx="0" cy="0"/>
          <a:chOff x="0" y="0"/>
          <a:chExt cx="0" cy="0"/>
        </a:xfrm>
      </p:grpSpPr>
      <p:sp>
        <p:nvSpPr>
          <p:cNvPr id="406" name="Google Shape;406;p59"/>
          <p:cNvSpPr txBox="1"/>
          <p:nvPr>
            <p:ph idx="1" type="subTitle"/>
          </p:nvPr>
        </p:nvSpPr>
        <p:spPr>
          <a:xfrm>
            <a:off x="6826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Convolutional Neural Networks - Resize</a:t>
            </a:r>
            <a:endParaRPr>
              <a:solidFill>
                <a:srgbClr val="38761D"/>
              </a:solidFill>
            </a:endParaRPr>
          </a:p>
        </p:txBody>
      </p:sp>
      <p:pic>
        <p:nvPicPr>
          <p:cNvPr id="407" name="Google Shape;407;p59"/>
          <p:cNvPicPr preferRelativeResize="0"/>
          <p:nvPr/>
        </p:nvPicPr>
        <p:blipFill>
          <a:blip r:embed="rId3">
            <a:alphaModFix/>
          </a:blip>
          <a:stretch>
            <a:fillRect/>
          </a:stretch>
        </p:blipFill>
        <p:spPr>
          <a:xfrm>
            <a:off x="0" y="0"/>
            <a:ext cx="1466275" cy="730575"/>
          </a:xfrm>
          <a:prstGeom prst="rect">
            <a:avLst/>
          </a:prstGeom>
          <a:noFill/>
          <a:ln>
            <a:noFill/>
          </a:ln>
        </p:spPr>
      </p:pic>
      <p:sp>
        <p:nvSpPr>
          <p:cNvPr id="408" name="Google Shape;408;p59"/>
          <p:cNvSpPr txBox="1"/>
          <p:nvPr/>
        </p:nvSpPr>
        <p:spPr>
          <a:xfrm>
            <a:off x="356700"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Downsampling (Resize)</a:t>
            </a:r>
            <a:endParaRPr sz="1200">
              <a:solidFill>
                <a:schemeClr val="dk1"/>
              </a:solidFill>
            </a:endParaRPr>
          </a:p>
          <a:p>
            <a:pPr indent="0" lvl="0" marL="0" rtl="0" algn="l">
              <a:lnSpc>
                <a:spcPct val="115000"/>
              </a:lnSpc>
              <a:spcBef>
                <a:spcPts val="1100"/>
              </a:spcBef>
              <a:spcAft>
                <a:spcPts val="0"/>
              </a:spcAft>
              <a:buNone/>
            </a:pPr>
            <a:r>
              <a:rPr lang="en" sz="1200">
                <a:solidFill>
                  <a:schemeClr val="dk1"/>
                </a:solidFill>
              </a:rPr>
              <a:t>One approach is to reduce the resolution of the image (</a:t>
            </a:r>
            <a:r>
              <a:rPr b="1" lang="en" sz="1200">
                <a:solidFill>
                  <a:schemeClr val="dk1"/>
                </a:solidFill>
              </a:rPr>
              <a:t>downsampling</a:t>
            </a:r>
            <a:r>
              <a:rPr lang="en" sz="1200">
                <a:solidFill>
                  <a:schemeClr val="dk1"/>
                </a:solidFill>
              </a:rPr>
              <a:t>). At some point if we reduce too far we lose the ability to distinguish clearly what's in the image - it becomes fuzzy and/or has artifacts. So, the first step is to reduce the resolution down to the level that we still have enough details. The </a:t>
            </a:r>
            <a:r>
              <a:rPr b="1" lang="en" sz="1200">
                <a:solidFill>
                  <a:srgbClr val="0000FF"/>
                </a:solidFill>
              </a:rPr>
              <a:t>common convention for everyday computer vision is around 224 x 224</a:t>
            </a:r>
            <a:r>
              <a:rPr lang="en" sz="1200">
                <a:solidFill>
                  <a:schemeClr val="dk1"/>
                </a:solidFill>
              </a:rPr>
              <a:t>.  </a:t>
            </a:r>
            <a:r>
              <a:rPr b="1" lang="en" sz="1200">
                <a:solidFill>
                  <a:srgbClr val="0000FF"/>
                </a:solidFill>
              </a:rPr>
              <a:t>We do this by resizing</a:t>
            </a:r>
            <a:r>
              <a:rPr lang="en" sz="1200">
                <a:solidFill>
                  <a:schemeClr val="dk1"/>
                </a:solidFill>
              </a:rPr>
              <a:t>. Even at this lower resolution and three channels for color images, and an input layer of 1024 nodes, we still have 154 million weights to </a:t>
            </a:r>
            <a:r>
              <a:rPr i="1" lang="en" sz="1200">
                <a:solidFill>
                  <a:schemeClr val="dk1"/>
                </a:solidFill>
              </a:rPr>
              <a:t>"update and learn"</a:t>
            </a:r>
            <a:r>
              <a:rPr lang="en" sz="1200">
                <a:solidFill>
                  <a:schemeClr val="dk1"/>
                </a:solidFill>
              </a:rPr>
              <a:t> (224 x 224 x 3 x 1024).</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pic>
        <p:nvPicPr>
          <p:cNvPr id="409" name="Google Shape;409;p59"/>
          <p:cNvPicPr preferRelativeResize="0"/>
          <p:nvPr/>
        </p:nvPicPr>
        <p:blipFill>
          <a:blip r:embed="rId4">
            <a:alphaModFix/>
          </a:blip>
          <a:stretch>
            <a:fillRect/>
          </a:stretch>
        </p:blipFill>
        <p:spPr>
          <a:xfrm>
            <a:off x="2429475" y="2324050"/>
            <a:ext cx="5114324" cy="281945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3" name="Shape 413"/>
        <p:cNvGrpSpPr/>
        <p:nvPr/>
      </p:nvGrpSpPr>
      <p:grpSpPr>
        <a:xfrm>
          <a:off x="0" y="0"/>
          <a:ext cx="0" cy="0"/>
          <a:chOff x="0" y="0"/>
          <a:chExt cx="0" cy="0"/>
        </a:xfrm>
      </p:grpSpPr>
      <p:sp>
        <p:nvSpPr>
          <p:cNvPr id="414" name="Google Shape;414;p60"/>
          <p:cNvSpPr txBox="1"/>
          <p:nvPr>
            <p:ph idx="1" type="subTitle"/>
          </p:nvPr>
        </p:nvSpPr>
        <p:spPr>
          <a:xfrm>
            <a:off x="6826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Convolutional Neural Networks - Layers</a:t>
            </a:r>
            <a:endParaRPr>
              <a:solidFill>
                <a:srgbClr val="38761D"/>
              </a:solidFill>
            </a:endParaRPr>
          </a:p>
        </p:txBody>
      </p:sp>
      <p:pic>
        <p:nvPicPr>
          <p:cNvPr id="415" name="Google Shape;415;p60"/>
          <p:cNvPicPr preferRelativeResize="0"/>
          <p:nvPr/>
        </p:nvPicPr>
        <p:blipFill>
          <a:blip r:embed="rId3">
            <a:alphaModFix/>
          </a:blip>
          <a:stretch>
            <a:fillRect/>
          </a:stretch>
        </p:blipFill>
        <p:spPr>
          <a:xfrm>
            <a:off x="0" y="0"/>
            <a:ext cx="1466275" cy="730575"/>
          </a:xfrm>
          <a:prstGeom prst="rect">
            <a:avLst/>
          </a:prstGeom>
          <a:noFill/>
          <a:ln>
            <a:noFill/>
          </a:ln>
        </p:spPr>
      </p:pic>
      <p:sp>
        <p:nvSpPr>
          <p:cNvPr id="416" name="Google Shape;416;p60"/>
          <p:cNvSpPr txBox="1"/>
          <p:nvPr/>
        </p:nvSpPr>
        <p:spPr>
          <a:xfrm>
            <a:off x="356700"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Convolutional Layers</a:t>
            </a:r>
            <a:endParaRPr sz="1200">
              <a:solidFill>
                <a:schemeClr val="dk1"/>
              </a:solidFill>
            </a:endParaRPr>
          </a:p>
          <a:p>
            <a:pPr indent="0" lvl="0" marL="0" rtl="0" algn="l">
              <a:lnSpc>
                <a:spcPct val="115000"/>
              </a:lnSpc>
              <a:spcBef>
                <a:spcPts val="1100"/>
              </a:spcBef>
              <a:spcAft>
                <a:spcPts val="0"/>
              </a:spcAft>
              <a:buNone/>
            </a:pPr>
            <a:r>
              <a:rPr lang="en" sz="1200">
                <a:solidFill>
                  <a:schemeClr val="dk1"/>
                </a:solidFill>
              </a:rPr>
              <a:t>So training on real-world images was out of reach with neural networks until the </a:t>
            </a:r>
            <a:r>
              <a:rPr b="1" lang="en" sz="1200">
                <a:solidFill>
                  <a:srgbClr val="0000FF"/>
                </a:solidFill>
              </a:rPr>
              <a:t>discovery of using convolutional layers</a:t>
            </a:r>
            <a:r>
              <a:rPr lang="en" sz="1200">
                <a:solidFill>
                  <a:schemeClr val="dk1"/>
                </a:solidFill>
              </a:rPr>
              <a:t>. To begin with, a convolutional layer is a frontend to a neural network, which </a:t>
            </a:r>
            <a:r>
              <a:rPr b="1" lang="en" sz="1200">
                <a:solidFill>
                  <a:srgbClr val="0000FF"/>
                </a:solidFill>
              </a:rPr>
              <a:t>transforms the images from a high dimensional pixel based image to a substantially lower dimensionality feature based image</a:t>
            </a:r>
            <a:r>
              <a:rPr lang="en" sz="1200">
                <a:solidFill>
                  <a:schemeClr val="dk1"/>
                </a:solidFill>
              </a:rPr>
              <a:t>. </a:t>
            </a:r>
            <a:endParaRPr sz="1200">
              <a:solidFill>
                <a:schemeClr val="dk1"/>
              </a:solidFill>
            </a:endParaRPr>
          </a:p>
          <a:p>
            <a:pPr indent="-317500" lvl="0" marL="457200" rtl="0" algn="l">
              <a:lnSpc>
                <a:spcPct val="115000"/>
              </a:lnSpc>
              <a:spcBef>
                <a:spcPts val="1100"/>
              </a:spcBef>
              <a:spcAft>
                <a:spcPts val="0"/>
              </a:spcAft>
              <a:buClr>
                <a:schemeClr val="dk1"/>
              </a:buClr>
              <a:buSzPts val="1400"/>
              <a:buChar char="●"/>
            </a:pPr>
            <a:r>
              <a:rPr lang="en">
                <a:solidFill>
                  <a:schemeClr val="dk1"/>
                </a:solidFill>
              </a:rPr>
              <a:t>The substantially lower dimensionality features can then be inputted as the input vector to a DNN.</a:t>
            </a:r>
            <a:endParaRPr>
              <a:solidFill>
                <a:schemeClr val="dk1"/>
              </a:solidFill>
            </a:endParaRPr>
          </a:p>
          <a:p>
            <a:pPr indent="-317500" lvl="0" marL="457200" rtl="0" algn="l">
              <a:lnSpc>
                <a:spcPct val="115000"/>
              </a:lnSpc>
              <a:spcBef>
                <a:spcPts val="0"/>
              </a:spcBef>
              <a:spcAft>
                <a:spcPts val="0"/>
              </a:spcAft>
              <a:buClr>
                <a:schemeClr val="dk1"/>
              </a:buClr>
              <a:buSzPts val="1400"/>
              <a:buChar char="●"/>
            </a:pPr>
            <a:r>
              <a:rPr lang="en">
                <a:solidFill>
                  <a:schemeClr val="dk1"/>
                </a:solidFill>
              </a:rPr>
              <a:t>Thus, a convolutional frontend is a frontend between the image data and the DNN.</a:t>
            </a:r>
            <a:endParaRPr>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0" name="Shape 420"/>
        <p:cNvGrpSpPr/>
        <p:nvPr/>
      </p:nvGrpSpPr>
      <p:grpSpPr>
        <a:xfrm>
          <a:off x="0" y="0"/>
          <a:ext cx="0" cy="0"/>
          <a:chOff x="0" y="0"/>
          <a:chExt cx="0" cy="0"/>
        </a:xfrm>
      </p:grpSpPr>
      <p:sp>
        <p:nvSpPr>
          <p:cNvPr id="421" name="Google Shape;421;p61"/>
          <p:cNvSpPr txBox="1"/>
          <p:nvPr>
            <p:ph idx="1" type="subTitle"/>
          </p:nvPr>
        </p:nvSpPr>
        <p:spPr>
          <a:xfrm>
            <a:off x="6826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CNN - Feature Detection</a:t>
            </a:r>
            <a:endParaRPr>
              <a:solidFill>
                <a:srgbClr val="38761D"/>
              </a:solidFill>
            </a:endParaRPr>
          </a:p>
        </p:txBody>
      </p:sp>
      <p:pic>
        <p:nvPicPr>
          <p:cNvPr id="422" name="Google Shape;422;p61"/>
          <p:cNvPicPr preferRelativeResize="0"/>
          <p:nvPr/>
        </p:nvPicPr>
        <p:blipFill>
          <a:blip r:embed="rId3">
            <a:alphaModFix/>
          </a:blip>
          <a:stretch>
            <a:fillRect/>
          </a:stretch>
        </p:blipFill>
        <p:spPr>
          <a:xfrm>
            <a:off x="0" y="0"/>
            <a:ext cx="1466275" cy="730575"/>
          </a:xfrm>
          <a:prstGeom prst="rect">
            <a:avLst/>
          </a:prstGeom>
          <a:noFill/>
          <a:ln>
            <a:noFill/>
          </a:ln>
        </p:spPr>
      </p:pic>
      <p:sp>
        <p:nvSpPr>
          <p:cNvPr id="423" name="Google Shape;423;p61"/>
          <p:cNvSpPr txBox="1"/>
          <p:nvPr/>
        </p:nvSpPr>
        <p:spPr>
          <a:xfrm>
            <a:off x="356700"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spcBef>
                <a:spcPts val="1100"/>
              </a:spcBef>
              <a:spcAft>
                <a:spcPts val="0"/>
              </a:spcAft>
              <a:buClr>
                <a:schemeClr val="dk1"/>
              </a:buClr>
              <a:buSzPts val="1100"/>
              <a:buFont typeface="Arial"/>
              <a:buNone/>
            </a:pPr>
            <a:r>
              <a:rPr b="1" lang="en" sz="1200">
                <a:solidFill>
                  <a:schemeClr val="dk1"/>
                </a:solidFill>
              </a:rPr>
              <a:t>Feature Detection (Human)</a:t>
            </a:r>
            <a:endParaRPr b="1" sz="1200">
              <a:solidFill>
                <a:schemeClr val="dk1"/>
              </a:solidFill>
            </a:endParaRPr>
          </a:p>
          <a:p>
            <a:pPr indent="0" lvl="0" marL="0" rtl="0" algn="l">
              <a:lnSpc>
                <a:spcPct val="115000"/>
              </a:lnSpc>
              <a:spcBef>
                <a:spcPts val="1100"/>
              </a:spcBef>
              <a:spcAft>
                <a:spcPts val="0"/>
              </a:spcAft>
              <a:buNone/>
            </a:pPr>
            <a:r>
              <a:rPr lang="en" sz="1200">
                <a:solidFill>
                  <a:schemeClr val="dk1"/>
                </a:solidFill>
              </a:rPr>
              <a:t>For these higher resolution and more complex images, we do recognition by detecting and </a:t>
            </a:r>
            <a:r>
              <a:rPr b="1" lang="en" sz="1200">
                <a:solidFill>
                  <a:srgbClr val="0000FF"/>
                </a:solidFill>
              </a:rPr>
              <a:t>classifying features instead of classifying pixel positions</a:t>
            </a:r>
            <a:r>
              <a:rPr lang="en" sz="1200">
                <a:solidFill>
                  <a:schemeClr val="dk1"/>
                </a:solidFill>
              </a:rPr>
              <a:t>. Visualize an image, and ask yourself what makes you recognize what's there? Go beyond the high level of asking is that a person, a cat, a building, but ask why can you seperate in a picture a person standing in front of a building, or a person holding a cat. </a:t>
            </a:r>
            <a:endParaRPr sz="1200">
              <a:solidFill>
                <a:schemeClr val="dk1"/>
              </a:solidFill>
            </a:endParaRPr>
          </a:p>
          <a:p>
            <a:pPr indent="0" lvl="0" marL="0" rtl="0" algn="l">
              <a:lnSpc>
                <a:spcPct val="115000"/>
              </a:lnSpc>
              <a:spcBef>
                <a:spcPts val="1100"/>
              </a:spcBef>
              <a:spcAft>
                <a:spcPts val="0"/>
              </a:spcAft>
              <a:buClr>
                <a:schemeClr val="dk1"/>
              </a:buClr>
              <a:buSzPts val="1100"/>
              <a:buFont typeface="Arial"/>
              <a:buNone/>
            </a:pPr>
            <a:r>
              <a:rPr lang="en" sz="1200">
                <a:solidFill>
                  <a:schemeClr val="dk1"/>
                </a:solidFill>
              </a:rPr>
              <a:t>Your eyes are recognizing low-level features, such as edges, blurs, contrast, etc. These</a:t>
            </a:r>
            <a:r>
              <a:rPr b="1" lang="en" sz="1200">
                <a:solidFill>
                  <a:srgbClr val="0000FF"/>
                </a:solidFill>
              </a:rPr>
              <a:t> low-level features are built up into contours and then spatial relationships</a:t>
            </a:r>
            <a:r>
              <a:rPr lang="en" sz="1200">
                <a:solidFill>
                  <a:schemeClr val="dk1"/>
                </a:solidFill>
              </a:rPr>
              <a:t>. Suddenly, the eye/brain have the ability to recognize nose, ears, eyes - that's a cat face, that's a human face.</a:t>
            </a:r>
            <a:endParaRPr sz="1200">
              <a:solidFill>
                <a:schemeClr val="dk1"/>
              </a:solidFill>
            </a:endParaRPr>
          </a:p>
          <a:p>
            <a:pPr indent="0" lvl="0" marL="45720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pic>
        <p:nvPicPr>
          <p:cNvPr id="424" name="Google Shape;424;p61"/>
          <p:cNvPicPr preferRelativeResize="0"/>
          <p:nvPr/>
        </p:nvPicPr>
        <p:blipFill>
          <a:blip r:embed="rId4">
            <a:alphaModFix/>
          </a:blip>
          <a:stretch>
            <a:fillRect/>
          </a:stretch>
        </p:blipFill>
        <p:spPr>
          <a:xfrm>
            <a:off x="2176950" y="2975850"/>
            <a:ext cx="4595525" cy="19925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 name="Shape 83"/>
        <p:cNvGrpSpPr/>
        <p:nvPr/>
      </p:nvGrpSpPr>
      <p:grpSpPr>
        <a:xfrm>
          <a:off x="0" y="0"/>
          <a:ext cx="0" cy="0"/>
          <a:chOff x="0" y="0"/>
          <a:chExt cx="0" cy="0"/>
        </a:xfrm>
      </p:grpSpPr>
      <p:sp>
        <p:nvSpPr>
          <p:cNvPr id="84" name="Google Shape;84;p17"/>
          <p:cNvSpPr txBox="1"/>
          <p:nvPr>
            <p:ph idx="1" type="subTitle"/>
          </p:nvPr>
        </p:nvSpPr>
        <p:spPr>
          <a:xfrm>
            <a:off x="13495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Neural Networks - Model Types</a:t>
            </a:r>
            <a:endParaRPr>
              <a:solidFill>
                <a:srgbClr val="38761D"/>
              </a:solidFill>
            </a:endParaRPr>
          </a:p>
        </p:txBody>
      </p:sp>
      <p:pic>
        <p:nvPicPr>
          <p:cNvPr id="85" name="Google Shape;85;p17"/>
          <p:cNvPicPr preferRelativeResize="0"/>
          <p:nvPr/>
        </p:nvPicPr>
        <p:blipFill>
          <a:blip r:embed="rId3">
            <a:alphaModFix/>
          </a:blip>
          <a:stretch>
            <a:fillRect/>
          </a:stretch>
        </p:blipFill>
        <p:spPr>
          <a:xfrm>
            <a:off x="0" y="0"/>
            <a:ext cx="1466275" cy="730575"/>
          </a:xfrm>
          <a:prstGeom prst="rect">
            <a:avLst/>
          </a:prstGeom>
          <a:noFill/>
          <a:ln>
            <a:noFill/>
          </a:ln>
        </p:spPr>
      </p:pic>
      <p:sp>
        <p:nvSpPr>
          <p:cNvPr id="86" name="Google Shape;86;p17"/>
          <p:cNvSpPr txBox="1"/>
          <p:nvPr/>
        </p:nvSpPr>
        <p:spPr>
          <a:xfrm>
            <a:off x="824850" y="910725"/>
            <a:ext cx="7070100" cy="3609000"/>
          </a:xfrm>
          <a:prstGeom prst="rect">
            <a:avLst/>
          </a:prstGeom>
          <a:noFill/>
          <a:ln>
            <a:noFill/>
          </a:ln>
        </p:spPr>
        <p:txBody>
          <a:bodyPr anchorCtr="0" anchor="t" bIns="91425" lIns="91425" spcFirstLastPara="1" rIns="91425" wrap="square" tIns="91425">
            <a:noAutofit/>
          </a:bodyPr>
          <a:lstStyle/>
          <a:p>
            <a:pPr indent="0" lvl="0" marL="0" rtl="0" algn="ctr">
              <a:spcBef>
                <a:spcPts val="1000"/>
              </a:spcBef>
              <a:spcAft>
                <a:spcPts val="0"/>
              </a:spcAft>
              <a:buClr>
                <a:schemeClr val="dk1"/>
              </a:buClr>
              <a:buSzPts val="1100"/>
              <a:buFont typeface="Arial"/>
              <a:buNone/>
            </a:pPr>
            <a:r>
              <a:rPr b="1" lang="en" sz="1350">
                <a:solidFill>
                  <a:schemeClr val="dk1"/>
                </a:solidFill>
              </a:rPr>
              <a:t>Identify the Type of Model for the Problem</a:t>
            </a:r>
            <a:endParaRPr b="1" sz="1350">
              <a:solidFill>
                <a:schemeClr val="dk1"/>
              </a:solidFill>
            </a:endParaRPr>
          </a:p>
          <a:p>
            <a:pPr indent="0" lvl="0" marL="0" rtl="0" algn="l">
              <a:lnSpc>
                <a:spcPct val="115000"/>
              </a:lnSpc>
              <a:spcBef>
                <a:spcPts val="1100"/>
              </a:spcBef>
              <a:spcAft>
                <a:spcPts val="0"/>
              </a:spcAft>
              <a:buNone/>
            </a:pPr>
            <a:r>
              <a:rPr lang="en" sz="1200">
                <a:solidFill>
                  <a:schemeClr val="dk1"/>
                </a:solidFill>
              </a:rPr>
              <a:t>The </a:t>
            </a:r>
            <a:r>
              <a:rPr b="1" lang="en" sz="1200">
                <a:solidFill>
                  <a:schemeClr val="dk1"/>
                </a:solidFill>
              </a:rPr>
              <a:t>Keras</a:t>
            </a:r>
            <a:r>
              <a:rPr lang="en" sz="1200">
                <a:solidFill>
                  <a:schemeClr val="dk1"/>
                </a:solidFill>
              </a:rPr>
              <a:t> framework is about building neural network models. </a:t>
            </a:r>
            <a:endParaRPr sz="1200"/>
          </a:p>
          <a:p>
            <a:pPr indent="0" lvl="0" marL="0" rtl="0" algn="l">
              <a:lnSpc>
                <a:spcPct val="115000"/>
              </a:lnSpc>
              <a:spcBef>
                <a:spcPts val="1100"/>
              </a:spcBef>
              <a:spcAft>
                <a:spcPts val="0"/>
              </a:spcAft>
              <a:buClr>
                <a:schemeClr val="dk1"/>
              </a:buClr>
              <a:buSzPts val="1100"/>
              <a:buFont typeface="Arial"/>
              <a:buNone/>
            </a:pPr>
            <a:r>
              <a:rPr lang="en" sz="1200">
                <a:solidFill>
                  <a:schemeClr val="dk1"/>
                </a:solidFill>
              </a:rPr>
              <a:t>Neural Network layouts fall into four primary categories:</a:t>
            </a:r>
            <a:br>
              <a:rPr lang="en" sz="1200">
                <a:solidFill>
                  <a:schemeClr val="dk1"/>
                </a:solidFill>
              </a:rPr>
            </a:br>
            <a:endParaRPr sz="1200">
              <a:solidFill>
                <a:schemeClr val="dk1"/>
              </a:solidFill>
            </a:endParaRPr>
          </a:p>
          <a:p>
            <a:pPr indent="457200" lvl="0" marL="0" rtl="0" algn="l">
              <a:lnSpc>
                <a:spcPct val="115000"/>
              </a:lnSpc>
              <a:spcBef>
                <a:spcPts val="0"/>
              </a:spcBef>
              <a:spcAft>
                <a:spcPts val="0"/>
              </a:spcAft>
              <a:buNone/>
            </a:pPr>
            <a:r>
              <a:rPr lang="en" sz="1200">
                <a:solidFill>
                  <a:schemeClr val="dk1"/>
                </a:solidFill>
                <a:highlight>
                  <a:srgbClr val="FFFFFF"/>
                </a:highlight>
              </a:rPr>
              <a:t>1. DNN (Deep Neural Networks) - These are good for numerical solutions.</a:t>
            </a:r>
            <a:endParaRPr sz="1200">
              <a:solidFill>
                <a:schemeClr val="dk1"/>
              </a:solidFill>
              <a:highlight>
                <a:srgbClr val="FFFFFF"/>
              </a:highlight>
            </a:endParaRPr>
          </a:p>
          <a:p>
            <a:pPr indent="457200" lvl="0" marL="0" rtl="0" algn="l">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endParaRPr>
          </a:p>
          <a:p>
            <a:pPr indent="457200" lvl="0" marL="0" rtl="0" algn="l">
              <a:lnSpc>
                <a:spcPct val="115000"/>
              </a:lnSpc>
              <a:spcBef>
                <a:spcPts val="0"/>
              </a:spcBef>
              <a:spcAft>
                <a:spcPts val="0"/>
              </a:spcAft>
              <a:buNone/>
            </a:pPr>
            <a:r>
              <a:rPr lang="en" sz="1200">
                <a:solidFill>
                  <a:srgbClr val="0000FF"/>
                </a:solidFill>
                <a:highlight>
                  <a:srgbClr val="FFFFFF"/>
                </a:highlight>
              </a:rPr>
              <a:t>2. CNN (Convolutional Neural Networks) - These are good for computer vision solutions and  </a:t>
            </a:r>
            <a:br>
              <a:rPr lang="en" sz="1200">
                <a:solidFill>
                  <a:srgbClr val="0000FF"/>
                </a:solidFill>
                <a:highlight>
                  <a:srgbClr val="FFFFFF"/>
                </a:highlight>
              </a:rPr>
            </a:br>
            <a:r>
              <a:rPr lang="en" sz="1200">
                <a:solidFill>
                  <a:srgbClr val="0000FF"/>
                </a:solidFill>
                <a:highlight>
                  <a:srgbClr val="FFFFFF"/>
                </a:highlight>
              </a:rPr>
              <a:t>                (audio) signal processing.</a:t>
            </a:r>
            <a:endParaRPr sz="1200">
              <a:solidFill>
                <a:srgbClr val="0000FF"/>
              </a:solidFill>
              <a:highlight>
                <a:srgbClr val="FFFFFF"/>
              </a:highlight>
            </a:endParaRPr>
          </a:p>
          <a:p>
            <a:pPr indent="457200" lvl="0" marL="0" rtl="0" algn="l">
              <a:lnSpc>
                <a:spcPct val="115000"/>
              </a:lnSpc>
              <a:spcBef>
                <a:spcPts val="0"/>
              </a:spcBef>
              <a:spcAft>
                <a:spcPts val="0"/>
              </a:spcAft>
              <a:buNone/>
            </a:pPr>
            <a:br>
              <a:rPr lang="en" sz="1200">
                <a:solidFill>
                  <a:srgbClr val="0000FF"/>
                </a:solidFill>
                <a:highlight>
                  <a:srgbClr val="FFFFFF"/>
                </a:highlight>
              </a:rPr>
            </a:br>
            <a:r>
              <a:rPr lang="en" sz="1200">
                <a:solidFill>
                  <a:schemeClr val="dk1"/>
                </a:solidFill>
                <a:highlight>
                  <a:srgbClr val="FFFFFF"/>
                </a:highlight>
              </a:rPr>
              <a:t>	3. RNN (Recurrent Neural Networks) - These are good for text and speech recognition, and </a:t>
            </a:r>
            <a:br>
              <a:rPr lang="en" sz="1200">
                <a:solidFill>
                  <a:schemeClr val="dk1"/>
                </a:solidFill>
                <a:highlight>
                  <a:srgbClr val="FFFFFF"/>
                </a:highlight>
              </a:rPr>
            </a:br>
            <a:r>
              <a:rPr lang="en" sz="1200">
                <a:solidFill>
                  <a:schemeClr val="dk1"/>
                </a:solidFill>
                <a:highlight>
                  <a:srgbClr val="FFFFFF"/>
                </a:highlight>
              </a:rPr>
              <a:t>                anything else that has a time sequence nature to it.</a:t>
            </a:r>
            <a:endParaRPr sz="1200">
              <a:solidFill>
                <a:schemeClr val="dk1"/>
              </a:solidFill>
              <a:highlight>
                <a:srgbClr val="FFFFFF"/>
              </a:highlight>
            </a:endParaRPr>
          </a:p>
          <a:p>
            <a:pPr indent="457200" lvl="0" marL="0" rtl="0" algn="l">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endParaRPr>
          </a:p>
          <a:p>
            <a:pPr indent="457200" lvl="0" marL="0" rtl="0" algn="l">
              <a:lnSpc>
                <a:spcPct val="115000"/>
              </a:lnSpc>
              <a:spcBef>
                <a:spcPts val="0"/>
              </a:spcBef>
              <a:spcAft>
                <a:spcPts val="0"/>
              </a:spcAft>
              <a:buClr>
                <a:schemeClr val="dk1"/>
              </a:buClr>
              <a:buSzPts val="1100"/>
              <a:buFont typeface="Arial"/>
              <a:buNone/>
            </a:pPr>
            <a:r>
              <a:rPr lang="en" sz="1200">
                <a:solidFill>
                  <a:schemeClr val="dk1"/>
                </a:solidFill>
                <a:highlight>
                  <a:srgbClr val="FFFFFF"/>
                </a:highlight>
              </a:rPr>
              <a:t>4. GAN (Generative Adversarial Networks) - These are good for synthesizing creative </a:t>
            </a:r>
            <a:br>
              <a:rPr lang="en" sz="1200">
                <a:solidFill>
                  <a:schemeClr val="dk1"/>
                </a:solidFill>
                <a:highlight>
                  <a:srgbClr val="FFFFFF"/>
                </a:highlight>
              </a:rPr>
            </a:br>
            <a:r>
              <a:rPr lang="en" sz="1200">
                <a:solidFill>
                  <a:schemeClr val="dk1"/>
                </a:solidFill>
                <a:highlight>
                  <a:srgbClr val="FFFFFF"/>
                </a:highlight>
              </a:rPr>
              <a:t>               works, and reconstruction.</a:t>
            </a:r>
            <a:endParaRPr sz="1200">
              <a:solidFill>
                <a:schemeClr val="dk1"/>
              </a:solidFill>
              <a:highlight>
                <a:srgbClr val="FFFFFF"/>
              </a:highlight>
            </a:endParaRPr>
          </a:p>
          <a:p>
            <a:pPr indent="0" lvl="0" marL="1371600" rtl="0" algn="l">
              <a:spcBef>
                <a:spcPts val="0"/>
              </a:spcBef>
              <a:spcAft>
                <a:spcPts val="0"/>
              </a:spcAft>
              <a:buNone/>
            </a:pPr>
            <a:r>
              <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8" name="Shape 428"/>
        <p:cNvGrpSpPr/>
        <p:nvPr/>
      </p:nvGrpSpPr>
      <p:grpSpPr>
        <a:xfrm>
          <a:off x="0" y="0"/>
          <a:ext cx="0" cy="0"/>
          <a:chOff x="0" y="0"/>
          <a:chExt cx="0" cy="0"/>
        </a:xfrm>
      </p:grpSpPr>
      <p:sp>
        <p:nvSpPr>
          <p:cNvPr id="429" name="Google Shape;429;p62"/>
          <p:cNvSpPr txBox="1"/>
          <p:nvPr>
            <p:ph idx="1" type="subTitle"/>
          </p:nvPr>
        </p:nvSpPr>
        <p:spPr>
          <a:xfrm>
            <a:off x="6826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CNN - Feature Detection</a:t>
            </a:r>
            <a:endParaRPr>
              <a:solidFill>
                <a:srgbClr val="38761D"/>
              </a:solidFill>
            </a:endParaRPr>
          </a:p>
        </p:txBody>
      </p:sp>
      <p:pic>
        <p:nvPicPr>
          <p:cNvPr id="430" name="Google Shape;430;p62"/>
          <p:cNvPicPr preferRelativeResize="0"/>
          <p:nvPr/>
        </p:nvPicPr>
        <p:blipFill>
          <a:blip r:embed="rId3">
            <a:alphaModFix/>
          </a:blip>
          <a:stretch>
            <a:fillRect/>
          </a:stretch>
        </p:blipFill>
        <p:spPr>
          <a:xfrm>
            <a:off x="0" y="0"/>
            <a:ext cx="1466275" cy="730575"/>
          </a:xfrm>
          <a:prstGeom prst="rect">
            <a:avLst/>
          </a:prstGeom>
          <a:noFill/>
          <a:ln>
            <a:noFill/>
          </a:ln>
        </p:spPr>
      </p:pic>
      <p:sp>
        <p:nvSpPr>
          <p:cNvPr id="431" name="Google Shape;431;p62"/>
          <p:cNvSpPr txBox="1"/>
          <p:nvPr/>
        </p:nvSpPr>
        <p:spPr>
          <a:xfrm>
            <a:off x="356700"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spcBef>
                <a:spcPts val="1100"/>
              </a:spcBef>
              <a:spcAft>
                <a:spcPts val="0"/>
              </a:spcAft>
              <a:buNone/>
            </a:pPr>
            <a:r>
              <a:rPr b="1" lang="en" sz="1200">
                <a:solidFill>
                  <a:schemeClr val="dk1"/>
                </a:solidFill>
              </a:rPr>
              <a:t>Feature Detection (Convolution)</a:t>
            </a:r>
            <a:endParaRPr b="1"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A c</a:t>
            </a:r>
            <a:r>
              <a:rPr b="1" lang="en" sz="1200">
                <a:solidFill>
                  <a:srgbClr val="0000FF"/>
                </a:solidFill>
              </a:rPr>
              <a:t>onvolutional layer performs the task of feature detection within an image</a:t>
            </a:r>
            <a:r>
              <a:rPr lang="en" sz="1200">
                <a:solidFill>
                  <a:schemeClr val="dk1"/>
                </a:solidFill>
              </a:rPr>
              <a:t>. Each convolution consists of a set of filters. These </a:t>
            </a:r>
            <a:r>
              <a:rPr b="1" lang="en" sz="1200">
                <a:solidFill>
                  <a:srgbClr val="0000FF"/>
                </a:solidFill>
              </a:rPr>
              <a:t>filters are NxM matrices of values that are used to detect the likely presence (detection) of a feature</a:t>
            </a:r>
            <a:r>
              <a:rPr lang="en" sz="1200">
                <a:solidFill>
                  <a:schemeClr val="dk1"/>
                </a:solidFill>
              </a:rPr>
              <a:t>.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They are </a:t>
            </a:r>
            <a:r>
              <a:rPr b="1" lang="en" sz="1200">
                <a:solidFill>
                  <a:srgbClr val="0000FF"/>
                </a:solidFill>
              </a:rPr>
              <a:t>slid across the image, and at each location a comparison is made between the filter and the pixel values at that location</a:t>
            </a:r>
            <a:r>
              <a:rPr lang="en" sz="1200">
                <a:solidFill>
                  <a:schemeClr val="dk1"/>
                </a:solidFill>
              </a:rPr>
              <a:t>. That comparison is done with a matrix dot product.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What's important, is the result of this operation will</a:t>
            </a:r>
            <a:r>
              <a:rPr b="1" lang="en" sz="1200">
                <a:solidFill>
                  <a:srgbClr val="0000FF"/>
                </a:solidFill>
              </a:rPr>
              <a:t> generate a value that indicates how strongly the feature was detected at that location in the image</a:t>
            </a:r>
            <a:r>
              <a:rPr lang="en" sz="1200">
                <a:solidFill>
                  <a:schemeClr val="dk1"/>
                </a:solidFill>
              </a:rPr>
              <a:t>. For example, a value of 4 would indicate a stronger presence of the feature than the value of 1.</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45720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5" name="Shape 435"/>
        <p:cNvGrpSpPr/>
        <p:nvPr/>
      </p:nvGrpSpPr>
      <p:grpSpPr>
        <a:xfrm>
          <a:off x="0" y="0"/>
          <a:ext cx="0" cy="0"/>
          <a:chOff x="0" y="0"/>
          <a:chExt cx="0" cy="0"/>
        </a:xfrm>
      </p:grpSpPr>
      <p:sp>
        <p:nvSpPr>
          <p:cNvPr id="436" name="Google Shape;436;p63"/>
          <p:cNvSpPr txBox="1"/>
          <p:nvPr>
            <p:ph idx="1" type="subTitle"/>
          </p:nvPr>
        </p:nvSpPr>
        <p:spPr>
          <a:xfrm>
            <a:off x="6826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Convolutional Neural Networks - Filters</a:t>
            </a:r>
            <a:endParaRPr>
              <a:solidFill>
                <a:srgbClr val="38761D"/>
              </a:solidFill>
            </a:endParaRPr>
          </a:p>
        </p:txBody>
      </p:sp>
      <p:pic>
        <p:nvPicPr>
          <p:cNvPr id="437" name="Google Shape;437;p63"/>
          <p:cNvPicPr preferRelativeResize="0"/>
          <p:nvPr/>
        </p:nvPicPr>
        <p:blipFill>
          <a:blip r:embed="rId3">
            <a:alphaModFix/>
          </a:blip>
          <a:stretch>
            <a:fillRect/>
          </a:stretch>
        </p:blipFill>
        <p:spPr>
          <a:xfrm>
            <a:off x="0" y="0"/>
            <a:ext cx="1466275" cy="730575"/>
          </a:xfrm>
          <a:prstGeom prst="rect">
            <a:avLst/>
          </a:prstGeom>
          <a:noFill/>
          <a:ln>
            <a:noFill/>
          </a:ln>
        </p:spPr>
      </p:pic>
      <p:sp>
        <p:nvSpPr>
          <p:cNvPr id="438" name="Google Shape;438;p63"/>
          <p:cNvSpPr txBox="1"/>
          <p:nvPr/>
        </p:nvSpPr>
        <p:spPr>
          <a:xfrm>
            <a:off x="356700"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spcBef>
                <a:spcPts val="1100"/>
              </a:spcBef>
              <a:spcAft>
                <a:spcPts val="0"/>
              </a:spcAft>
              <a:buNone/>
            </a:pPr>
            <a:r>
              <a:rPr b="1" lang="en" sz="1200">
                <a:solidFill>
                  <a:schemeClr val="dk1"/>
                </a:solidFill>
              </a:rPr>
              <a:t>Filters are Learned</a:t>
            </a:r>
            <a:endParaRPr b="1"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Prior to neural networks, imaging scientists hand designed these filters. Today, the filters along with the weights in the neural network are </a:t>
            </a:r>
            <a:r>
              <a:rPr i="1" lang="en" sz="1200">
                <a:solidFill>
                  <a:schemeClr val="dk1"/>
                </a:solidFill>
              </a:rPr>
              <a:t>"learned"</a:t>
            </a:r>
            <a:r>
              <a:rPr lang="en" sz="1200">
                <a:solidFill>
                  <a:schemeClr val="dk1"/>
                </a:solidFill>
              </a:rPr>
              <a:t>.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In a convolutional layer, one specifies the size of the filter and the number of filters. Typical filter sizes are 3x3 and 5x5, with </a:t>
            </a:r>
            <a:r>
              <a:rPr b="1" lang="en" sz="1200">
                <a:solidFill>
                  <a:srgbClr val="0000FF"/>
                </a:solidFill>
              </a:rPr>
              <a:t>3x3 the most common</a:t>
            </a:r>
            <a:r>
              <a:rPr lang="en" sz="1200">
                <a:solidFill>
                  <a:schemeClr val="dk1"/>
                </a:solidFill>
              </a:rPr>
              <a:t>.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b="1" lang="en" sz="1200">
                <a:solidFill>
                  <a:srgbClr val="0000FF"/>
                </a:solidFill>
              </a:rPr>
              <a:t>The number of filters varies more, but they are typically multiples of 16, such as 16, 32 or 64</a:t>
            </a:r>
            <a:r>
              <a:rPr lang="en" sz="1200">
                <a:solidFill>
                  <a:schemeClr val="dk1"/>
                </a:solidFill>
              </a:rPr>
              <a:t> are the most common.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45720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2" name="Shape 442"/>
        <p:cNvGrpSpPr/>
        <p:nvPr/>
      </p:nvGrpSpPr>
      <p:grpSpPr>
        <a:xfrm>
          <a:off x="0" y="0"/>
          <a:ext cx="0" cy="0"/>
          <a:chOff x="0" y="0"/>
          <a:chExt cx="0" cy="0"/>
        </a:xfrm>
      </p:grpSpPr>
      <p:sp>
        <p:nvSpPr>
          <p:cNvPr id="443" name="Google Shape;443;p64"/>
          <p:cNvSpPr txBox="1"/>
          <p:nvPr>
            <p:ph idx="1" type="subTitle"/>
          </p:nvPr>
        </p:nvSpPr>
        <p:spPr>
          <a:xfrm>
            <a:off x="6826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CNN - Feature Maps</a:t>
            </a:r>
            <a:endParaRPr>
              <a:solidFill>
                <a:srgbClr val="38761D"/>
              </a:solidFill>
            </a:endParaRPr>
          </a:p>
        </p:txBody>
      </p:sp>
      <p:pic>
        <p:nvPicPr>
          <p:cNvPr id="444" name="Google Shape;444;p64"/>
          <p:cNvPicPr preferRelativeResize="0"/>
          <p:nvPr/>
        </p:nvPicPr>
        <p:blipFill>
          <a:blip r:embed="rId3">
            <a:alphaModFix/>
          </a:blip>
          <a:stretch>
            <a:fillRect/>
          </a:stretch>
        </p:blipFill>
        <p:spPr>
          <a:xfrm>
            <a:off x="0" y="0"/>
            <a:ext cx="1466275" cy="730575"/>
          </a:xfrm>
          <a:prstGeom prst="rect">
            <a:avLst/>
          </a:prstGeom>
          <a:noFill/>
          <a:ln>
            <a:noFill/>
          </a:ln>
        </p:spPr>
      </p:pic>
      <p:sp>
        <p:nvSpPr>
          <p:cNvPr id="445" name="Google Shape;445;p64"/>
          <p:cNvSpPr txBox="1"/>
          <p:nvPr/>
        </p:nvSpPr>
        <p:spPr>
          <a:xfrm>
            <a:off x="356700"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spcBef>
                <a:spcPts val="1100"/>
              </a:spcBef>
              <a:spcAft>
                <a:spcPts val="0"/>
              </a:spcAft>
              <a:buNone/>
            </a:pPr>
            <a:r>
              <a:rPr b="1" lang="en" sz="1200">
                <a:solidFill>
                  <a:schemeClr val="dk1"/>
                </a:solidFill>
              </a:rPr>
              <a:t>Feature Maps</a:t>
            </a:r>
            <a:endParaRPr b="1"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Additionally, one specifies a stride. </a:t>
            </a:r>
            <a:r>
              <a:rPr b="1" lang="en" sz="1200">
                <a:solidFill>
                  <a:srgbClr val="0000FF"/>
                </a:solidFill>
              </a:rPr>
              <a:t>The stride is the rate that the filter is slid across the image</a:t>
            </a:r>
            <a:r>
              <a:rPr lang="en" sz="1200">
                <a:solidFill>
                  <a:schemeClr val="dk1"/>
                </a:solidFill>
              </a:rPr>
              <a:t>. For example, if the stride is one, the filter advances one pixel at a time, thus the filter would partially overlap with the previous step in a 3x3 filter (and consequently so would a stride of 2). In a stride of 3, there would be no overlap. Most common practice is to use strides of 1 and 2.</a:t>
            </a:r>
            <a:r>
              <a:rPr b="1" lang="en" sz="1200">
                <a:solidFill>
                  <a:srgbClr val="0000FF"/>
                </a:solidFill>
              </a:rPr>
              <a:t> Each filter that is </a:t>
            </a:r>
            <a:r>
              <a:rPr b="1" i="1" lang="en" sz="1200">
                <a:solidFill>
                  <a:srgbClr val="0000FF"/>
                </a:solidFill>
              </a:rPr>
              <a:t>"learned"</a:t>
            </a:r>
            <a:r>
              <a:rPr b="1" lang="en" sz="1200">
                <a:solidFill>
                  <a:srgbClr val="0000FF"/>
                </a:solidFill>
              </a:rPr>
              <a:t> produces a feature map</a:t>
            </a:r>
            <a:r>
              <a:rPr lang="en" sz="1200">
                <a:solidFill>
                  <a:schemeClr val="dk1"/>
                </a:solidFill>
              </a:rPr>
              <a:t>, which is a mapping (where) on how strongly the feature is detected in the image.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45720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pic>
        <p:nvPicPr>
          <p:cNvPr id="446" name="Google Shape;446;p64"/>
          <p:cNvPicPr preferRelativeResize="0"/>
          <p:nvPr/>
        </p:nvPicPr>
        <p:blipFill>
          <a:blip r:embed="rId4">
            <a:alphaModFix/>
          </a:blip>
          <a:stretch>
            <a:fillRect/>
          </a:stretch>
        </p:blipFill>
        <p:spPr>
          <a:xfrm>
            <a:off x="1947849" y="2388925"/>
            <a:ext cx="5784226" cy="264455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0" name="Shape 450"/>
        <p:cNvGrpSpPr/>
        <p:nvPr/>
      </p:nvGrpSpPr>
      <p:grpSpPr>
        <a:xfrm>
          <a:off x="0" y="0"/>
          <a:ext cx="0" cy="0"/>
          <a:chOff x="0" y="0"/>
          <a:chExt cx="0" cy="0"/>
        </a:xfrm>
      </p:grpSpPr>
      <p:sp>
        <p:nvSpPr>
          <p:cNvPr id="451" name="Google Shape;451;p65"/>
          <p:cNvSpPr txBox="1"/>
          <p:nvPr>
            <p:ph idx="1" type="subTitle"/>
          </p:nvPr>
        </p:nvSpPr>
        <p:spPr>
          <a:xfrm>
            <a:off x="6826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CNN - Filters &amp; Strides</a:t>
            </a:r>
            <a:endParaRPr>
              <a:solidFill>
                <a:srgbClr val="38761D"/>
              </a:solidFill>
            </a:endParaRPr>
          </a:p>
        </p:txBody>
      </p:sp>
      <p:pic>
        <p:nvPicPr>
          <p:cNvPr id="452" name="Google Shape;452;p65"/>
          <p:cNvPicPr preferRelativeResize="0"/>
          <p:nvPr/>
        </p:nvPicPr>
        <p:blipFill>
          <a:blip r:embed="rId3">
            <a:alphaModFix/>
          </a:blip>
          <a:stretch>
            <a:fillRect/>
          </a:stretch>
        </p:blipFill>
        <p:spPr>
          <a:xfrm>
            <a:off x="0" y="0"/>
            <a:ext cx="1466275" cy="730575"/>
          </a:xfrm>
          <a:prstGeom prst="rect">
            <a:avLst/>
          </a:prstGeom>
          <a:noFill/>
          <a:ln>
            <a:noFill/>
          </a:ln>
        </p:spPr>
      </p:pic>
      <p:sp>
        <p:nvSpPr>
          <p:cNvPr id="453" name="Google Shape;453;p65"/>
          <p:cNvSpPr txBox="1"/>
          <p:nvPr/>
        </p:nvSpPr>
        <p:spPr>
          <a:xfrm>
            <a:off x="356700"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spcBef>
                <a:spcPts val="1100"/>
              </a:spcBef>
              <a:spcAft>
                <a:spcPts val="0"/>
              </a:spcAft>
              <a:buNone/>
            </a:pPr>
            <a:r>
              <a:rPr b="1" lang="en" sz="1200">
                <a:solidFill>
                  <a:schemeClr val="dk1"/>
                </a:solidFill>
              </a:rPr>
              <a:t>Filters and Strides</a:t>
            </a:r>
            <a:endParaRPr b="1"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When there are multiple convolutional layers, the common practice is to keep the same or increase the number of filters on deeper layers, and to use stride of 1 on the first layer and 2 on deeper layers.</a:t>
            </a:r>
            <a:r>
              <a:rPr b="1" lang="en" sz="1200">
                <a:solidFill>
                  <a:schemeClr val="dk1"/>
                </a:solidFill>
              </a:rPr>
              <a:t> </a:t>
            </a:r>
            <a:endParaRPr b="1"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The increase in filters provides the means to go from coarse detection of features to more detailed detection within coarse features, while the increase in stride offsets the increase in size of retained data.</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					</a:t>
            </a:r>
            <a:endParaRPr sz="1200">
              <a:solidFill>
                <a:schemeClr val="dk1"/>
              </a:solidFill>
            </a:endParaRPr>
          </a:p>
          <a:p>
            <a:pPr indent="457200" lvl="0" marL="1828800" rtl="0" algn="l">
              <a:lnSpc>
                <a:spcPct val="115000"/>
              </a:lnSpc>
              <a:spcBef>
                <a:spcPts val="0"/>
              </a:spcBef>
              <a:spcAft>
                <a:spcPts val="0"/>
              </a:spcAft>
              <a:buNone/>
            </a:pPr>
            <a:r>
              <a:rPr b="1" lang="en">
                <a:solidFill>
                  <a:srgbClr val="0000FF"/>
                </a:solidFill>
              </a:rPr>
              <a:t>More Filters     =&gt; More Data</a:t>
            </a:r>
            <a:endParaRPr b="1">
              <a:solidFill>
                <a:srgbClr val="0000FF"/>
              </a:solidFill>
            </a:endParaRPr>
          </a:p>
          <a:p>
            <a:pPr indent="0" lvl="0" marL="0" rtl="0" algn="l">
              <a:lnSpc>
                <a:spcPct val="115000"/>
              </a:lnSpc>
              <a:spcBef>
                <a:spcPts val="0"/>
              </a:spcBef>
              <a:spcAft>
                <a:spcPts val="0"/>
              </a:spcAft>
              <a:buNone/>
            </a:pPr>
            <a:br>
              <a:rPr b="1" lang="en">
                <a:solidFill>
                  <a:srgbClr val="0000FF"/>
                </a:solidFill>
              </a:rPr>
            </a:br>
            <a:r>
              <a:rPr b="1" lang="en">
                <a:solidFill>
                  <a:srgbClr val="0000FF"/>
                </a:solidFill>
              </a:rPr>
              <a:t>					Bigger Strides =&gt; Less Data</a:t>
            </a:r>
            <a:endParaRPr b="1">
              <a:solidFill>
                <a:srgbClr val="0000FF"/>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45720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7" name="Shape 457"/>
        <p:cNvGrpSpPr/>
        <p:nvPr/>
      </p:nvGrpSpPr>
      <p:grpSpPr>
        <a:xfrm>
          <a:off x="0" y="0"/>
          <a:ext cx="0" cy="0"/>
          <a:chOff x="0" y="0"/>
          <a:chExt cx="0" cy="0"/>
        </a:xfrm>
      </p:grpSpPr>
      <p:sp>
        <p:nvSpPr>
          <p:cNvPr id="458" name="Google Shape;458;p66"/>
          <p:cNvSpPr txBox="1"/>
          <p:nvPr>
            <p:ph idx="1" type="subTitle"/>
          </p:nvPr>
        </p:nvSpPr>
        <p:spPr>
          <a:xfrm>
            <a:off x="6826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Convolutional Neural Networks - Pooling</a:t>
            </a:r>
            <a:endParaRPr>
              <a:solidFill>
                <a:srgbClr val="38761D"/>
              </a:solidFill>
            </a:endParaRPr>
          </a:p>
        </p:txBody>
      </p:sp>
      <p:pic>
        <p:nvPicPr>
          <p:cNvPr id="459" name="Google Shape;459;p66"/>
          <p:cNvPicPr preferRelativeResize="0"/>
          <p:nvPr/>
        </p:nvPicPr>
        <p:blipFill>
          <a:blip r:embed="rId3">
            <a:alphaModFix/>
          </a:blip>
          <a:stretch>
            <a:fillRect/>
          </a:stretch>
        </p:blipFill>
        <p:spPr>
          <a:xfrm>
            <a:off x="0" y="0"/>
            <a:ext cx="1466275" cy="730575"/>
          </a:xfrm>
          <a:prstGeom prst="rect">
            <a:avLst/>
          </a:prstGeom>
          <a:noFill/>
          <a:ln>
            <a:noFill/>
          </a:ln>
        </p:spPr>
      </p:pic>
      <p:sp>
        <p:nvSpPr>
          <p:cNvPr id="460" name="Google Shape;460;p66"/>
          <p:cNvSpPr txBox="1"/>
          <p:nvPr/>
        </p:nvSpPr>
        <p:spPr>
          <a:xfrm>
            <a:off x="356700"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spcBef>
                <a:spcPts val="1100"/>
              </a:spcBef>
              <a:spcAft>
                <a:spcPts val="0"/>
              </a:spcAft>
              <a:buNone/>
            </a:pPr>
            <a:r>
              <a:rPr b="1" lang="en" sz="1200">
                <a:solidFill>
                  <a:schemeClr val="dk1"/>
                </a:solidFill>
              </a:rPr>
              <a:t>Pooling</a:t>
            </a:r>
            <a:endParaRPr b="1" sz="1050">
              <a:solidFill>
                <a:schemeClr val="dk1"/>
              </a:solidFill>
            </a:endParaRPr>
          </a:p>
          <a:p>
            <a:pPr indent="0" lvl="0" marL="0" rtl="0" algn="l">
              <a:lnSpc>
                <a:spcPct val="115000"/>
              </a:lnSpc>
              <a:spcBef>
                <a:spcPts val="0"/>
              </a:spcBef>
              <a:spcAft>
                <a:spcPts val="0"/>
              </a:spcAft>
              <a:buNone/>
            </a:pPr>
            <a:br>
              <a:rPr lang="en" sz="1050">
                <a:solidFill>
                  <a:schemeClr val="dk1"/>
                </a:solidFill>
              </a:rPr>
            </a:br>
            <a:r>
              <a:rPr lang="en" sz="1200">
                <a:solidFill>
                  <a:schemeClr val="dk1"/>
                </a:solidFill>
              </a:rPr>
              <a:t>Even though each feature map generated is less than the size of the image (e.g., ~75% to 90% reduction),</a:t>
            </a:r>
            <a:r>
              <a:rPr b="1" lang="en" sz="1200">
                <a:solidFill>
                  <a:srgbClr val="0000FF"/>
                </a:solidFill>
              </a:rPr>
              <a:t> because we generate multiple feature maps (e.g., 16), the total data size has gone up</a:t>
            </a:r>
            <a:r>
              <a:rPr lang="en" sz="1200">
                <a:solidFill>
                  <a:schemeClr val="dk1"/>
                </a:solidFill>
              </a:rPr>
              <a:t>. The next step is to reduce the total amount of data, while retaining the features detected and corresponding spatial relationship between the detected features.</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This step is referred to as pooling. </a:t>
            </a:r>
            <a:r>
              <a:rPr b="1" lang="en" sz="1200">
                <a:solidFill>
                  <a:srgbClr val="0000FF"/>
                </a:solidFill>
              </a:rPr>
              <a:t>Pooling is the same as downsampling (or sub-sampling); whereby the feature maps are resized to a smaller dimension </a:t>
            </a:r>
            <a:r>
              <a:rPr lang="en" sz="1200">
                <a:solidFill>
                  <a:schemeClr val="dk1"/>
                </a:solidFill>
              </a:rPr>
              <a:t>using either max (downsampling) or mean (sub-sampling) pixel average within the feature map.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45720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4" name="Shape 464"/>
        <p:cNvGrpSpPr/>
        <p:nvPr/>
      </p:nvGrpSpPr>
      <p:grpSpPr>
        <a:xfrm>
          <a:off x="0" y="0"/>
          <a:ext cx="0" cy="0"/>
          <a:chOff x="0" y="0"/>
          <a:chExt cx="0" cy="0"/>
        </a:xfrm>
      </p:grpSpPr>
      <p:sp>
        <p:nvSpPr>
          <p:cNvPr id="465" name="Google Shape;465;p67"/>
          <p:cNvSpPr txBox="1"/>
          <p:nvPr>
            <p:ph idx="1" type="subTitle"/>
          </p:nvPr>
        </p:nvSpPr>
        <p:spPr>
          <a:xfrm>
            <a:off x="6826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Convolutional Neural Networks - Pooling</a:t>
            </a:r>
            <a:endParaRPr>
              <a:solidFill>
                <a:srgbClr val="38761D"/>
              </a:solidFill>
            </a:endParaRPr>
          </a:p>
        </p:txBody>
      </p:sp>
      <p:pic>
        <p:nvPicPr>
          <p:cNvPr id="466" name="Google Shape;466;p67"/>
          <p:cNvPicPr preferRelativeResize="0"/>
          <p:nvPr/>
        </p:nvPicPr>
        <p:blipFill>
          <a:blip r:embed="rId3">
            <a:alphaModFix/>
          </a:blip>
          <a:stretch>
            <a:fillRect/>
          </a:stretch>
        </p:blipFill>
        <p:spPr>
          <a:xfrm>
            <a:off x="0" y="0"/>
            <a:ext cx="1466275" cy="730575"/>
          </a:xfrm>
          <a:prstGeom prst="rect">
            <a:avLst/>
          </a:prstGeom>
          <a:noFill/>
          <a:ln>
            <a:noFill/>
          </a:ln>
        </p:spPr>
      </p:pic>
      <p:sp>
        <p:nvSpPr>
          <p:cNvPr id="467" name="Google Shape;467;p67"/>
          <p:cNvSpPr txBox="1"/>
          <p:nvPr/>
        </p:nvSpPr>
        <p:spPr>
          <a:xfrm>
            <a:off x="356700"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spcBef>
                <a:spcPts val="1100"/>
              </a:spcBef>
              <a:spcAft>
                <a:spcPts val="0"/>
              </a:spcAft>
              <a:buNone/>
            </a:pPr>
            <a:r>
              <a:rPr b="1" lang="en" sz="1200">
                <a:solidFill>
                  <a:schemeClr val="dk1"/>
                </a:solidFill>
              </a:rPr>
              <a:t>Pooling</a:t>
            </a:r>
            <a:endParaRPr b="1" sz="1050">
              <a:solidFill>
                <a:schemeClr val="dk1"/>
              </a:solidFill>
            </a:endParaRPr>
          </a:p>
          <a:p>
            <a:pPr indent="0" lvl="0" marL="0" rtl="0" algn="l">
              <a:lnSpc>
                <a:spcPct val="115000"/>
              </a:lnSpc>
              <a:spcBef>
                <a:spcPts val="0"/>
              </a:spcBef>
              <a:spcAft>
                <a:spcPts val="0"/>
              </a:spcAft>
              <a:buNone/>
            </a:pPr>
            <a:br>
              <a:rPr lang="en" sz="1050">
                <a:solidFill>
                  <a:schemeClr val="dk1"/>
                </a:solidFill>
              </a:rPr>
            </a:br>
            <a:r>
              <a:rPr lang="en" sz="1200">
                <a:solidFill>
                  <a:schemeClr val="dk1"/>
                </a:solidFill>
              </a:rPr>
              <a:t>In pooling, we set the size of the area to pool as a NxM matrix as well as a stride. The common practice is a 2x2 pool size with a stride of 2. This will result in a 75% reduction in pixel data, while still preserving enough resolution that the detected features are not lost through pooling.</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45720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pic>
        <p:nvPicPr>
          <p:cNvPr id="468" name="Google Shape;468;p67"/>
          <p:cNvPicPr preferRelativeResize="0"/>
          <p:nvPr/>
        </p:nvPicPr>
        <p:blipFill>
          <a:blip r:embed="rId4">
            <a:alphaModFix/>
          </a:blip>
          <a:stretch>
            <a:fillRect/>
          </a:stretch>
        </p:blipFill>
        <p:spPr>
          <a:xfrm>
            <a:off x="3018400" y="2078450"/>
            <a:ext cx="3363775" cy="2725075"/>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2" name="Shape 472"/>
        <p:cNvGrpSpPr/>
        <p:nvPr/>
      </p:nvGrpSpPr>
      <p:grpSpPr>
        <a:xfrm>
          <a:off x="0" y="0"/>
          <a:ext cx="0" cy="0"/>
          <a:chOff x="0" y="0"/>
          <a:chExt cx="0" cy="0"/>
        </a:xfrm>
      </p:grpSpPr>
      <p:sp>
        <p:nvSpPr>
          <p:cNvPr id="473" name="Google Shape;473;p68"/>
          <p:cNvSpPr txBox="1"/>
          <p:nvPr>
            <p:ph idx="1" type="subTitle"/>
          </p:nvPr>
        </p:nvSpPr>
        <p:spPr>
          <a:xfrm>
            <a:off x="6826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Convolutional Neural Networks - Flattening</a:t>
            </a:r>
            <a:endParaRPr>
              <a:solidFill>
                <a:srgbClr val="38761D"/>
              </a:solidFill>
            </a:endParaRPr>
          </a:p>
        </p:txBody>
      </p:sp>
      <p:pic>
        <p:nvPicPr>
          <p:cNvPr id="474" name="Google Shape;474;p68"/>
          <p:cNvPicPr preferRelativeResize="0"/>
          <p:nvPr/>
        </p:nvPicPr>
        <p:blipFill>
          <a:blip r:embed="rId3">
            <a:alphaModFix/>
          </a:blip>
          <a:stretch>
            <a:fillRect/>
          </a:stretch>
        </p:blipFill>
        <p:spPr>
          <a:xfrm>
            <a:off x="0" y="0"/>
            <a:ext cx="1466275" cy="730575"/>
          </a:xfrm>
          <a:prstGeom prst="rect">
            <a:avLst/>
          </a:prstGeom>
          <a:noFill/>
          <a:ln>
            <a:noFill/>
          </a:ln>
        </p:spPr>
      </p:pic>
      <p:sp>
        <p:nvSpPr>
          <p:cNvPr id="475" name="Google Shape;475;p68"/>
          <p:cNvSpPr txBox="1"/>
          <p:nvPr/>
        </p:nvSpPr>
        <p:spPr>
          <a:xfrm>
            <a:off x="356700"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spcBef>
                <a:spcPts val="1100"/>
              </a:spcBef>
              <a:spcAft>
                <a:spcPts val="0"/>
              </a:spcAft>
              <a:buNone/>
            </a:pPr>
            <a:r>
              <a:rPr b="1" lang="en" sz="1200">
                <a:solidFill>
                  <a:schemeClr val="dk1"/>
                </a:solidFill>
              </a:rPr>
              <a:t>Flattening</a:t>
            </a:r>
            <a:endParaRPr b="1"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Deep neural networks take </a:t>
            </a:r>
            <a:r>
              <a:rPr b="1" lang="en" sz="1200">
                <a:solidFill>
                  <a:srgbClr val="0000FF"/>
                </a:solidFill>
              </a:rPr>
              <a:t>vectors as input, that’s one dimensional arrays of numbers</a:t>
            </a:r>
            <a:r>
              <a:rPr lang="en" sz="1200">
                <a:solidFill>
                  <a:schemeClr val="dk1"/>
                </a:solidFill>
              </a:rPr>
              <a:t>. In the case of the pooled maps, we have a list (plurality) of 2D matrices, so we </a:t>
            </a:r>
            <a:r>
              <a:rPr b="1" lang="en" sz="1200">
                <a:solidFill>
                  <a:srgbClr val="0000FF"/>
                </a:solidFill>
              </a:rPr>
              <a:t>need to transform these into a single 1D vector which then becomes the input vector to the DNN</a:t>
            </a:r>
            <a:r>
              <a:rPr lang="en" sz="1200">
                <a:solidFill>
                  <a:schemeClr val="dk1"/>
                </a:solidFill>
              </a:rPr>
              <a:t>.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This process is called</a:t>
            </a:r>
            <a:r>
              <a:rPr b="1" lang="en" sz="1200">
                <a:solidFill>
                  <a:schemeClr val="dk1"/>
                </a:solidFill>
              </a:rPr>
              <a:t> flattening</a:t>
            </a:r>
            <a:r>
              <a:rPr lang="en" sz="1200">
                <a:solidFill>
                  <a:schemeClr val="dk1"/>
                </a:solidFill>
              </a:rPr>
              <a:t>; that is, we flatten the list of 2D matrices into a single 1D vector. We start with the first row of the first pooled map as the beginning of the 1D vector. We then take the 2nd row and append it to the end, and then the 3rd row, and so forth. We then proceed to the second pooled map and do the same process, continuously appending each row, until we’ve completed the last pooled map. As long as we follow the same sequencing through pooled maps, the </a:t>
            </a:r>
            <a:r>
              <a:rPr b="1" lang="en" sz="1200">
                <a:solidFill>
                  <a:srgbClr val="0000FF"/>
                </a:solidFill>
              </a:rPr>
              <a:t>spatial relationship between detected features will be maintained</a:t>
            </a:r>
            <a:r>
              <a:rPr lang="en" sz="1200">
                <a:solidFill>
                  <a:schemeClr val="dk1"/>
                </a:solidFill>
              </a:rPr>
              <a:t> across images for training and inference (prediction).</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45720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pic>
        <p:nvPicPr>
          <p:cNvPr id="476" name="Google Shape;476;p68"/>
          <p:cNvPicPr preferRelativeResize="0"/>
          <p:nvPr/>
        </p:nvPicPr>
        <p:blipFill>
          <a:blip r:embed="rId4">
            <a:alphaModFix/>
          </a:blip>
          <a:stretch>
            <a:fillRect/>
          </a:stretch>
        </p:blipFill>
        <p:spPr>
          <a:xfrm>
            <a:off x="2505275" y="3271325"/>
            <a:ext cx="3922925" cy="1718225"/>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0" name="Shape 480"/>
        <p:cNvGrpSpPr/>
        <p:nvPr/>
      </p:nvGrpSpPr>
      <p:grpSpPr>
        <a:xfrm>
          <a:off x="0" y="0"/>
          <a:ext cx="0" cy="0"/>
          <a:chOff x="0" y="0"/>
          <a:chExt cx="0" cy="0"/>
        </a:xfrm>
      </p:grpSpPr>
      <p:sp>
        <p:nvSpPr>
          <p:cNvPr id="481" name="Google Shape;481;p69"/>
          <p:cNvSpPr txBox="1"/>
          <p:nvPr>
            <p:ph idx="1" type="subTitle"/>
          </p:nvPr>
        </p:nvSpPr>
        <p:spPr>
          <a:xfrm>
            <a:off x="6826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CNN - Basic Sequential Model</a:t>
            </a:r>
            <a:endParaRPr>
              <a:solidFill>
                <a:srgbClr val="38761D"/>
              </a:solidFill>
            </a:endParaRPr>
          </a:p>
        </p:txBody>
      </p:sp>
      <p:pic>
        <p:nvPicPr>
          <p:cNvPr id="482" name="Google Shape;482;p69"/>
          <p:cNvPicPr preferRelativeResize="0"/>
          <p:nvPr/>
        </p:nvPicPr>
        <p:blipFill>
          <a:blip r:embed="rId3">
            <a:alphaModFix/>
          </a:blip>
          <a:stretch>
            <a:fillRect/>
          </a:stretch>
        </p:blipFill>
        <p:spPr>
          <a:xfrm>
            <a:off x="0" y="0"/>
            <a:ext cx="1466275" cy="730575"/>
          </a:xfrm>
          <a:prstGeom prst="rect">
            <a:avLst/>
          </a:prstGeom>
          <a:noFill/>
          <a:ln>
            <a:noFill/>
          </a:ln>
        </p:spPr>
      </p:pic>
      <p:sp>
        <p:nvSpPr>
          <p:cNvPr id="483" name="Google Shape;483;p69"/>
          <p:cNvSpPr txBox="1"/>
          <p:nvPr/>
        </p:nvSpPr>
        <p:spPr>
          <a:xfrm>
            <a:off x="356700"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spcBef>
                <a:spcPts val="1100"/>
              </a:spcBef>
              <a:spcAft>
                <a:spcPts val="0"/>
              </a:spcAft>
              <a:buNone/>
            </a:pPr>
            <a:r>
              <a:rPr b="1" lang="en" sz="1200">
                <a:solidFill>
                  <a:schemeClr val="dk1"/>
                </a:solidFill>
              </a:rPr>
              <a:t>Basic Sequential CNN - Conv2D</a:t>
            </a:r>
            <a:endParaRPr b="1"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We will design a basic sequential model in two parts, the convolutional frontend and the DNN backend. We start by adding a convolutional layer of 16 filters as the first layer using the</a:t>
            </a:r>
            <a:r>
              <a:rPr lang="en" sz="1200">
                <a:solidFill>
                  <a:srgbClr val="434343"/>
                </a:solidFill>
              </a:rPr>
              <a:t> </a:t>
            </a:r>
            <a:r>
              <a:rPr lang="en" sz="1200">
                <a:solidFill>
                  <a:srgbClr val="0D904F"/>
                </a:solidFill>
                <a:latin typeface="Consolas"/>
                <a:ea typeface="Consolas"/>
                <a:cs typeface="Consolas"/>
                <a:sym typeface="Consolas"/>
              </a:rPr>
              <a:t>Conv2D</a:t>
            </a:r>
            <a:r>
              <a:rPr lang="en" sz="1200">
                <a:solidFill>
                  <a:srgbClr val="434343"/>
                </a:solidFill>
              </a:rPr>
              <a:t> </a:t>
            </a:r>
            <a:r>
              <a:rPr lang="en" sz="1200">
                <a:solidFill>
                  <a:schemeClr val="dk1"/>
                </a:solidFill>
              </a:rPr>
              <a:t>class object.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The size of each filter will be a 3x3, which is specified by the paramete</a:t>
            </a:r>
            <a:r>
              <a:rPr lang="en" sz="1200">
                <a:solidFill>
                  <a:srgbClr val="434343"/>
                </a:solidFill>
              </a:rPr>
              <a:t>r </a:t>
            </a:r>
            <a:r>
              <a:rPr lang="en" sz="1200">
                <a:solidFill>
                  <a:srgbClr val="0D904F"/>
                </a:solidFill>
                <a:latin typeface="Consolas"/>
                <a:ea typeface="Consolas"/>
                <a:cs typeface="Consolas"/>
                <a:sym typeface="Consolas"/>
              </a:rPr>
              <a:t>kernel_size</a:t>
            </a:r>
            <a:r>
              <a:rPr lang="en" sz="1200">
                <a:solidFill>
                  <a:srgbClr val="434343"/>
                </a:solidFill>
              </a:rPr>
              <a:t> </a:t>
            </a:r>
            <a:r>
              <a:rPr lang="en" sz="1200">
                <a:solidFill>
                  <a:schemeClr val="dk1"/>
                </a:solidFill>
              </a:rPr>
              <a:t>and a stride of 2 by the parameter</a:t>
            </a:r>
            <a:r>
              <a:rPr lang="en" sz="1200">
                <a:solidFill>
                  <a:srgbClr val="434343"/>
                </a:solidFill>
              </a:rPr>
              <a:t> </a:t>
            </a:r>
            <a:r>
              <a:rPr lang="en" sz="1200">
                <a:solidFill>
                  <a:srgbClr val="0D904F"/>
                </a:solidFill>
                <a:latin typeface="Consolas"/>
                <a:ea typeface="Consolas"/>
                <a:cs typeface="Consolas"/>
                <a:sym typeface="Consolas"/>
              </a:rPr>
              <a:t>strides</a:t>
            </a:r>
            <a:r>
              <a:rPr lang="en" sz="1200">
                <a:solidFill>
                  <a:srgbClr val="434343"/>
                </a:solidFill>
              </a:rPr>
              <a:t>. </a:t>
            </a:r>
            <a:r>
              <a:rPr lang="en" sz="1200">
                <a:solidFill>
                  <a:schemeClr val="dk1"/>
                </a:solidFill>
              </a:rPr>
              <a:t>Note that for strides a tuple of (2, 2) is specified instead of a single value 2. The first digit is the horizontal stride (across) and the second digit is the vertical stride (down). It’s a common convention for stride that the horizontal and vertical are the same;</a:t>
            </a:r>
            <a:r>
              <a:rPr b="1" lang="en" sz="1200">
                <a:solidFill>
                  <a:srgbClr val="0000FF"/>
                </a:solidFill>
              </a:rPr>
              <a:t> therefore one commonly says a “stride of 2” instead of “a 2x2 stride”</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None/>
            </a:pPr>
            <a:br>
              <a:rPr lang="en" sz="1200">
                <a:solidFill>
                  <a:srgbClr val="434343"/>
                </a:solidFill>
              </a:rPr>
            </a:br>
            <a:r>
              <a:rPr lang="en" sz="1200">
                <a:solidFill>
                  <a:srgbClr val="434343"/>
                </a:solidFill>
              </a:rPr>
              <a:t>We pick an input size for our images. We like to reduce the size to as small as possible without losing detection of the features. In this case, we choose 128 x 128 (grayscale). The </a:t>
            </a:r>
            <a:r>
              <a:rPr lang="en" sz="1200">
                <a:solidFill>
                  <a:srgbClr val="0D904F"/>
                </a:solidFill>
                <a:latin typeface="Consolas"/>
                <a:ea typeface="Consolas"/>
                <a:cs typeface="Consolas"/>
                <a:sym typeface="Consolas"/>
              </a:rPr>
              <a:t>Conv2D</a:t>
            </a:r>
            <a:r>
              <a:rPr lang="en" sz="1200">
                <a:solidFill>
                  <a:srgbClr val="434343"/>
                </a:solidFill>
              </a:rPr>
              <a:t> class always requires specifying the number of channels,</a:t>
            </a:r>
            <a:r>
              <a:rPr b="1" lang="en" sz="1200">
                <a:solidFill>
                  <a:srgbClr val="0000FF"/>
                </a:solidFill>
              </a:rPr>
              <a:t> instead of defaulting to one for grayscale;  we specified it as (128, 128, 1) instead of (128, 128)</a:t>
            </a:r>
            <a:r>
              <a:rPr lang="en" sz="1200">
                <a:solidFill>
                  <a:srgbClr val="434343"/>
                </a:solidFill>
              </a:rPr>
              <a:t>.</a:t>
            </a:r>
            <a:endParaRPr sz="1200">
              <a:solidFill>
                <a:srgbClr val="434343"/>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graphicFrame>
        <p:nvGraphicFramePr>
          <p:cNvPr id="484" name="Google Shape;484;p69"/>
          <p:cNvGraphicFramePr/>
          <p:nvPr/>
        </p:nvGraphicFramePr>
        <p:xfrm>
          <a:off x="433300" y="3743975"/>
          <a:ext cx="3000000" cy="3000000"/>
        </p:xfrm>
        <a:graphic>
          <a:graphicData uri="http://schemas.openxmlformats.org/drawingml/2006/table">
            <a:tbl>
              <a:tblPr>
                <a:noFill/>
                <a:tableStyleId>{B919AB72-B1D8-40D2-A9E9-02AD8994AEB8}</a:tableStyleId>
              </a:tblPr>
              <a:tblGrid>
                <a:gridCol w="8104550"/>
              </a:tblGrid>
              <a:tr h="1229175">
                <a:tc>
                  <a:txBody>
                    <a:bodyPr>
                      <a:noAutofit/>
                    </a:bodyPr>
                    <a:lstStyle/>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keras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models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Sequential, Conv2D, MaxPooling2D, Flatten</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keras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layers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Dense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ReLU</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Activation</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model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Sequential</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Create a convolutional layer with 16 3x3 filters and stride of two as the input layer</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add</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Conv2D</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16</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kernel_size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strides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padding</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"same"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input_shape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128</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128</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endParaRPr sz="1000">
                        <a:highlight>
                          <a:srgbClr val="FFFFFF"/>
                        </a:highlight>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8" name="Shape 488"/>
        <p:cNvGrpSpPr/>
        <p:nvPr/>
      </p:nvGrpSpPr>
      <p:grpSpPr>
        <a:xfrm>
          <a:off x="0" y="0"/>
          <a:ext cx="0" cy="0"/>
          <a:chOff x="0" y="0"/>
          <a:chExt cx="0" cy="0"/>
        </a:xfrm>
      </p:grpSpPr>
      <p:sp>
        <p:nvSpPr>
          <p:cNvPr id="489" name="Google Shape;489;p70"/>
          <p:cNvSpPr txBox="1"/>
          <p:nvPr>
            <p:ph idx="1" type="subTitle"/>
          </p:nvPr>
        </p:nvSpPr>
        <p:spPr>
          <a:xfrm>
            <a:off x="6826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CNN - Basic Sequential Model</a:t>
            </a:r>
            <a:endParaRPr>
              <a:solidFill>
                <a:srgbClr val="38761D"/>
              </a:solidFill>
            </a:endParaRPr>
          </a:p>
        </p:txBody>
      </p:sp>
      <p:pic>
        <p:nvPicPr>
          <p:cNvPr id="490" name="Google Shape;490;p70"/>
          <p:cNvPicPr preferRelativeResize="0"/>
          <p:nvPr/>
        </p:nvPicPr>
        <p:blipFill>
          <a:blip r:embed="rId3">
            <a:alphaModFix/>
          </a:blip>
          <a:stretch>
            <a:fillRect/>
          </a:stretch>
        </p:blipFill>
        <p:spPr>
          <a:xfrm>
            <a:off x="0" y="0"/>
            <a:ext cx="1466275" cy="730575"/>
          </a:xfrm>
          <a:prstGeom prst="rect">
            <a:avLst/>
          </a:prstGeom>
          <a:noFill/>
          <a:ln>
            <a:noFill/>
          </a:ln>
        </p:spPr>
      </p:pic>
      <p:sp>
        <p:nvSpPr>
          <p:cNvPr id="491" name="Google Shape;491;p70"/>
          <p:cNvSpPr txBox="1"/>
          <p:nvPr/>
        </p:nvSpPr>
        <p:spPr>
          <a:xfrm>
            <a:off x="356700"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spcBef>
                <a:spcPts val="1100"/>
              </a:spcBef>
              <a:spcAft>
                <a:spcPts val="0"/>
              </a:spcAft>
              <a:buNone/>
            </a:pPr>
            <a:r>
              <a:rPr b="1" lang="en" sz="1200">
                <a:solidFill>
                  <a:schemeClr val="dk1"/>
                </a:solidFill>
              </a:rPr>
              <a:t>Basic Sequential CNN - MaxPooling2D - Flatten</a:t>
            </a:r>
            <a:endParaRPr b="1"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rgbClr val="434343"/>
                </a:solidFill>
              </a:rPr>
              <a:t>The output from the convolution layer is passed through a rectified linear unit activation, which is then passed to the max pooling layer, using the </a:t>
            </a:r>
            <a:r>
              <a:rPr lang="en" sz="1200">
                <a:solidFill>
                  <a:srgbClr val="0D904F"/>
                </a:solidFill>
                <a:latin typeface="Consolas"/>
                <a:ea typeface="Consolas"/>
                <a:cs typeface="Consolas"/>
                <a:sym typeface="Consolas"/>
              </a:rPr>
              <a:t>MaxPool2D</a:t>
            </a:r>
            <a:r>
              <a:rPr lang="en" sz="1200">
                <a:solidFill>
                  <a:srgbClr val="434343"/>
                </a:solidFill>
              </a:rPr>
              <a:t> class object. The size of the pooling region will be 2x2, specified by the parameter </a:t>
            </a:r>
            <a:r>
              <a:rPr lang="en" sz="1200">
                <a:solidFill>
                  <a:srgbClr val="0D904F"/>
                </a:solidFill>
                <a:latin typeface="Consolas"/>
                <a:ea typeface="Consolas"/>
                <a:cs typeface="Consolas"/>
                <a:sym typeface="Consolas"/>
              </a:rPr>
              <a:t>pool_size</a:t>
            </a:r>
            <a:r>
              <a:rPr lang="en" sz="1200">
                <a:solidFill>
                  <a:srgbClr val="434343"/>
                </a:solidFill>
              </a:rPr>
              <a:t>, with a stride of 2 by the parameter </a:t>
            </a:r>
            <a:r>
              <a:rPr lang="en" sz="1200">
                <a:solidFill>
                  <a:srgbClr val="0D904F"/>
                </a:solidFill>
                <a:latin typeface="Consolas"/>
                <a:ea typeface="Consolas"/>
                <a:cs typeface="Consolas"/>
                <a:sym typeface="Consolas"/>
              </a:rPr>
              <a:t>strides</a:t>
            </a:r>
            <a:r>
              <a:rPr lang="en" sz="1200">
                <a:solidFill>
                  <a:srgbClr val="434343"/>
                </a:solidFill>
              </a:rPr>
              <a:t>. The pooling layer will reduce the feature maps by 75% into pooled feature maps. The pooled feature maps are then flattened, using the </a:t>
            </a:r>
            <a:r>
              <a:rPr lang="en" sz="1200">
                <a:solidFill>
                  <a:srgbClr val="0D904F"/>
                </a:solidFill>
                <a:latin typeface="Consolas"/>
                <a:ea typeface="Consolas"/>
                <a:cs typeface="Consolas"/>
                <a:sym typeface="Consolas"/>
              </a:rPr>
              <a:t>Flatten</a:t>
            </a:r>
            <a:r>
              <a:rPr lang="en" sz="1200">
                <a:solidFill>
                  <a:srgbClr val="434343"/>
                </a:solidFill>
              </a:rPr>
              <a:t> class object, into a 1D vector for input into the DNN. We will glance over the parameter </a:t>
            </a:r>
            <a:r>
              <a:rPr lang="en" sz="1200">
                <a:solidFill>
                  <a:srgbClr val="0D904F"/>
                </a:solidFill>
                <a:latin typeface="Consolas"/>
                <a:ea typeface="Consolas"/>
                <a:cs typeface="Consolas"/>
                <a:sym typeface="Consolas"/>
              </a:rPr>
              <a:t>padding</a:t>
            </a:r>
            <a:r>
              <a:rPr lang="en" sz="1200">
                <a:solidFill>
                  <a:srgbClr val="434343"/>
                </a:solidFill>
              </a:rPr>
              <a:t>. It is suffice for our purposes to say that in almost all cases, you will use the value </a:t>
            </a:r>
            <a:r>
              <a:rPr lang="en" sz="1200">
                <a:solidFill>
                  <a:srgbClr val="0D904F"/>
                </a:solidFill>
                <a:latin typeface="Consolas"/>
                <a:ea typeface="Consolas"/>
                <a:cs typeface="Consolas"/>
                <a:sym typeface="Consolas"/>
              </a:rPr>
              <a:t>same</a:t>
            </a:r>
            <a:r>
              <a:rPr lang="en" sz="1200">
                <a:solidFill>
                  <a:srgbClr val="434343"/>
                </a:solidFill>
              </a:rPr>
              <a:t>; it’s just that the default is </a:t>
            </a:r>
            <a:r>
              <a:rPr lang="en" sz="1200">
                <a:solidFill>
                  <a:srgbClr val="0D904F"/>
                </a:solidFill>
                <a:latin typeface="Consolas"/>
                <a:ea typeface="Consolas"/>
                <a:cs typeface="Consolas"/>
                <a:sym typeface="Consolas"/>
              </a:rPr>
              <a:t>not</a:t>
            </a:r>
            <a:r>
              <a:rPr lang="en" sz="1200">
                <a:solidFill>
                  <a:srgbClr val="434343"/>
                </a:solidFill>
              </a:rPr>
              <a:t> </a:t>
            </a:r>
            <a:r>
              <a:rPr lang="en" sz="1200">
                <a:solidFill>
                  <a:srgbClr val="0D904F"/>
                </a:solidFill>
                <a:latin typeface="Consolas"/>
                <a:ea typeface="Consolas"/>
                <a:cs typeface="Consolas"/>
                <a:sym typeface="Consolas"/>
              </a:rPr>
              <a:t>same</a:t>
            </a:r>
            <a:r>
              <a:rPr lang="en" sz="1200">
                <a:solidFill>
                  <a:srgbClr val="434343"/>
                </a:solidFill>
              </a:rPr>
              <a:t> and therefore you need to explicitly add it.</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graphicFrame>
        <p:nvGraphicFramePr>
          <p:cNvPr id="492" name="Google Shape;492;p70"/>
          <p:cNvGraphicFramePr/>
          <p:nvPr/>
        </p:nvGraphicFramePr>
        <p:xfrm>
          <a:off x="422350" y="2921150"/>
          <a:ext cx="3000000" cy="3000000"/>
        </p:xfrm>
        <a:graphic>
          <a:graphicData uri="http://schemas.openxmlformats.org/drawingml/2006/table">
            <a:tbl>
              <a:tblPr>
                <a:noFill/>
                <a:tableStyleId>{B919AB72-B1D8-40D2-A9E9-02AD8994AEB8}</a:tableStyleId>
              </a:tblPr>
              <a:tblGrid>
                <a:gridCol w="8104550"/>
              </a:tblGrid>
              <a:tr h="1372175">
                <a:tc>
                  <a:txBody>
                    <a:bodyPr>
                      <a:noAutofit/>
                    </a:bodyPr>
                    <a:lstStyle/>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Pass the output (feature maps) from the input layer (convolution) through a rectified linear unit activation function.</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add</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ReLU</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Add a pooling layer to max pool (downsample) the feature maps into smaller pooled feature maps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add</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MaxPooling2D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pool_size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strides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Add a flattening layer to flatten the pooled feature maps to a 1D input vector for the DNN classifier</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add</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Flatten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endParaRPr sz="1000">
                        <a:solidFill>
                          <a:srgbClr val="9C27B0"/>
                        </a:solidFill>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6" name="Shape 496"/>
        <p:cNvGrpSpPr/>
        <p:nvPr/>
      </p:nvGrpSpPr>
      <p:grpSpPr>
        <a:xfrm>
          <a:off x="0" y="0"/>
          <a:ext cx="0" cy="0"/>
          <a:chOff x="0" y="0"/>
          <a:chExt cx="0" cy="0"/>
        </a:xfrm>
      </p:grpSpPr>
      <p:sp>
        <p:nvSpPr>
          <p:cNvPr id="497" name="Google Shape;497;p71"/>
          <p:cNvSpPr txBox="1"/>
          <p:nvPr>
            <p:ph idx="1" type="subTitle"/>
          </p:nvPr>
        </p:nvSpPr>
        <p:spPr>
          <a:xfrm>
            <a:off x="6826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CNN - Basic Sequential Model</a:t>
            </a:r>
            <a:endParaRPr>
              <a:solidFill>
                <a:srgbClr val="38761D"/>
              </a:solidFill>
            </a:endParaRPr>
          </a:p>
        </p:txBody>
      </p:sp>
      <p:pic>
        <p:nvPicPr>
          <p:cNvPr id="498" name="Google Shape;498;p71"/>
          <p:cNvPicPr preferRelativeResize="0"/>
          <p:nvPr/>
        </p:nvPicPr>
        <p:blipFill>
          <a:blip r:embed="rId3">
            <a:alphaModFix/>
          </a:blip>
          <a:stretch>
            <a:fillRect/>
          </a:stretch>
        </p:blipFill>
        <p:spPr>
          <a:xfrm>
            <a:off x="0" y="0"/>
            <a:ext cx="1466275" cy="730575"/>
          </a:xfrm>
          <a:prstGeom prst="rect">
            <a:avLst/>
          </a:prstGeom>
          <a:noFill/>
          <a:ln>
            <a:noFill/>
          </a:ln>
        </p:spPr>
      </p:pic>
      <p:sp>
        <p:nvSpPr>
          <p:cNvPr id="499" name="Google Shape;499;p71"/>
          <p:cNvSpPr txBox="1"/>
          <p:nvPr/>
        </p:nvSpPr>
        <p:spPr>
          <a:xfrm>
            <a:off x="356700"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spcBef>
                <a:spcPts val="1100"/>
              </a:spcBef>
              <a:spcAft>
                <a:spcPts val="0"/>
              </a:spcAft>
              <a:buNone/>
            </a:pPr>
            <a:r>
              <a:rPr b="1" lang="en" sz="1200">
                <a:solidFill>
                  <a:schemeClr val="dk1"/>
                </a:solidFill>
              </a:rPr>
              <a:t>Basic Sequential CNN - Attaching the DNN Classifier</a:t>
            </a:r>
            <a:endParaRPr b="1"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rgbClr val="434343"/>
              </a:solidFill>
            </a:endParaRPr>
          </a:p>
          <a:p>
            <a:pPr indent="0" lvl="0" marL="0" rtl="0" algn="l">
              <a:lnSpc>
                <a:spcPct val="115000"/>
              </a:lnSpc>
              <a:spcBef>
                <a:spcPts val="0"/>
              </a:spcBef>
              <a:spcAft>
                <a:spcPts val="0"/>
              </a:spcAft>
              <a:buNone/>
            </a:pPr>
            <a:r>
              <a:rPr lang="en" sz="1200">
                <a:solidFill>
                  <a:srgbClr val="434343"/>
                </a:solidFill>
              </a:rPr>
              <a:t>Finally, we attach the DNN classifier. In this example, we assume the classifier will be trained for recognizing 26 handwritten lowercase (or hand-signed) characters of the English alphabet.</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graphicFrame>
        <p:nvGraphicFramePr>
          <p:cNvPr id="500" name="Google Shape;500;p71"/>
          <p:cNvGraphicFramePr/>
          <p:nvPr/>
        </p:nvGraphicFramePr>
        <p:xfrm>
          <a:off x="444225" y="2658500"/>
          <a:ext cx="3000000" cy="3000000"/>
        </p:xfrm>
        <a:graphic>
          <a:graphicData uri="http://schemas.openxmlformats.org/drawingml/2006/table">
            <a:tbl>
              <a:tblPr>
                <a:noFill/>
                <a:tableStyleId>{B919AB72-B1D8-40D2-A9E9-02AD8994AEB8}</a:tableStyleId>
              </a:tblPr>
              <a:tblGrid>
                <a:gridCol w="8104550"/>
              </a:tblGrid>
              <a:tr h="1565350">
                <a:tc>
                  <a:txBody>
                    <a:bodyPr>
                      <a:noAutofit/>
                    </a:bodyPr>
                    <a:lstStyle/>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Add the input layer for the DNN, which is connected to the flattening layer of the convolutional frontend</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add</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Dense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512</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add</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ReLU</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Add the output layer for classifying the 26 hand signed letters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add</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Dense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26</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add</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Activation</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'softmax'</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Use the Categorical Cross Entropy loss function for a Multi-Class Classifier.</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compile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loss</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'categorical_crossentropy'</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optimizer</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'adam'</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metrics</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'accuracy'</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rgbClr val="455A64"/>
                        </a:solidFill>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 name="Shape 90"/>
        <p:cNvGrpSpPr/>
        <p:nvPr/>
      </p:nvGrpSpPr>
      <p:grpSpPr>
        <a:xfrm>
          <a:off x="0" y="0"/>
          <a:ext cx="0" cy="0"/>
          <a:chOff x="0" y="0"/>
          <a:chExt cx="0" cy="0"/>
        </a:xfrm>
      </p:grpSpPr>
      <p:sp>
        <p:nvSpPr>
          <p:cNvPr id="91" name="Google Shape;91;p18"/>
          <p:cNvSpPr txBox="1"/>
          <p:nvPr>
            <p:ph idx="1" type="subTitle"/>
          </p:nvPr>
        </p:nvSpPr>
        <p:spPr>
          <a:xfrm>
            <a:off x="13495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Neural Networks - Install</a:t>
            </a:r>
            <a:endParaRPr>
              <a:solidFill>
                <a:srgbClr val="38761D"/>
              </a:solidFill>
            </a:endParaRPr>
          </a:p>
        </p:txBody>
      </p:sp>
      <p:pic>
        <p:nvPicPr>
          <p:cNvPr id="92" name="Google Shape;92;p18"/>
          <p:cNvPicPr preferRelativeResize="0"/>
          <p:nvPr/>
        </p:nvPicPr>
        <p:blipFill>
          <a:blip r:embed="rId3">
            <a:alphaModFix/>
          </a:blip>
          <a:stretch>
            <a:fillRect/>
          </a:stretch>
        </p:blipFill>
        <p:spPr>
          <a:xfrm>
            <a:off x="0" y="0"/>
            <a:ext cx="1466275" cy="730575"/>
          </a:xfrm>
          <a:prstGeom prst="rect">
            <a:avLst/>
          </a:prstGeom>
          <a:noFill/>
          <a:ln>
            <a:noFill/>
          </a:ln>
        </p:spPr>
      </p:pic>
      <p:sp>
        <p:nvSpPr>
          <p:cNvPr id="93" name="Google Shape;93;p18"/>
          <p:cNvSpPr txBox="1"/>
          <p:nvPr/>
        </p:nvSpPr>
        <p:spPr>
          <a:xfrm>
            <a:off x="824850" y="910725"/>
            <a:ext cx="7070100" cy="3609000"/>
          </a:xfrm>
          <a:prstGeom prst="rect">
            <a:avLst/>
          </a:prstGeom>
          <a:noFill/>
          <a:ln>
            <a:noFill/>
          </a:ln>
        </p:spPr>
        <p:txBody>
          <a:bodyPr anchorCtr="0" anchor="t" bIns="91425" lIns="91425" spcFirstLastPara="1" rIns="91425" wrap="square" tIns="91425">
            <a:noAutofit/>
          </a:bodyPr>
          <a:lstStyle/>
          <a:p>
            <a:pPr indent="0" lvl="0" marL="0" rtl="0" algn="ctr">
              <a:spcBef>
                <a:spcPts val="1000"/>
              </a:spcBef>
              <a:spcAft>
                <a:spcPts val="0"/>
              </a:spcAft>
              <a:buNone/>
            </a:pPr>
            <a:r>
              <a:rPr b="1" lang="en">
                <a:solidFill>
                  <a:schemeClr val="dk1"/>
                </a:solidFill>
              </a:rPr>
              <a:t>Packages to Install</a:t>
            </a:r>
            <a:endParaRPr b="1">
              <a:solidFill>
                <a:schemeClr val="dk1"/>
              </a:solidFill>
            </a:endParaRPr>
          </a:p>
          <a:p>
            <a:pPr indent="0" lvl="0" marL="0" rtl="0" algn="l">
              <a:lnSpc>
                <a:spcPct val="115000"/>
              </a:lnSpc>
              <a:spcBef>
                <a:spcPts val="1100"/>
              </a:spcBef>
              <a:spcAft>
                <a:spcPts val="0"/>
              </a:spcAft>
              <a:buNone/>
            </a:pPr>
            <a:r>
              <a:rPr lang="en" sz="1200">
                <a:solidFill>
                  <a:schemeClr val="dk1"/>
                </a:solidFill>
              </a:rPr>
              <a:t>I assume you have Python installed (preferably version 3). Whether you directly installed it, or it got installed as part of a larger package, like Anaconda, you got with it a nifty command like tool called </a:t>
            </a:r>
            <a:r>
              <a:rPr lang="en" sz="1200">
                <a:solidFill>
                  <a:schemeClr val="dk1"/>
                </a:solidFill>
                <a:highlight>
                  <a:srgbClr val="EFF0F1"/>
                </a:highlight>
              </a:rPr>
              <a:t>pip</a:t>
            </a:r>
            <a:r>
              <a:rPr lang="en" sz="1200">
                <a:solidFill>
                  <a:schemeClr val="dk1"/>
                </a:solidFill>
              </a:rPr>
              <a:t>. This tool is used to install any Python package you will ever need again from a single command invocation. You go </a:t>
            </a:r>
            <a:r>
              <a:rPr lang="en" sz="1200">
                <a:solidFill>
                  <a:schemeClr val="dk1"/>
                </a:solidFill>
                <a:highlight>
                  <a:srgbClr val="EFF0F1"/>
                </a:highlight>
              </a:rPr>
              <a:t>pip install</a:t>
            </a:r>
            <a:r>
              <a:rPr lang="en" sz="1200">
                <a:solidFill>
                  <a:schemeClr val="dk1"/>
                </a:solidFill>
              </a:rPr>
              <a:t> and then the name of the package.</a:t>
            </a:r>
            <a:endParaRPr sz="1200">
              <a:solidFill>
                <a:schemeClr val="dk1"/>
              </a:solidFill>
            </a:endParaRPr>
          </a:p>
          <a:p>
            <a:pPr indent="0" lvl="0" marL="0" rtl="0" algn="l">
              <a:lnSpc>
                <a:spcPct val="115000"/>
              </a:lnSpc>
              <a:spcBef>
                <a:spcPts val="1100"/>
              </a:spcBef>
              <a:spcAft>
                <a:spcPts val="0"/>
              </a:spcAft>
              <a:buNone/>
            </a:pPr>
            <a:r>
              <a:t/>
            </a:r>
            <a:endParaRPr sz="1100">
              <a:solidFill>
                <a:schemeClr val="dk1"/>
              </a:solidFill>
            </a:endParaRPr>
          </a:p>
          <a:p>
            <a:pPr indent="0" lvl="0" marL="2286000" rtl="0" algn="l">
              <a:lnSpc>
                <a:spcPct val="115000"/>
              </a:lnSpc>
              <a:spcBef>
                <a:spcPts val="0"/>
              </a:spcBef>
              <a:spcAft>
                <a:spcPts val="0"/>
              </a:spcAft>
              <a:buNone/>
            </a:pPr>
            <a:r>
              <a:rPr b="1" lang="en" sz="1200">
                <a:highlight>
                  <a:srgbClr val="FCE5CD"/>
                </a:highlight>
                <a:latin typeface="Consolas"/>
                <a:ea typeface="Consolas"/>
                <a:cs typeface="Consolas"/>
                <a:sym typeface="Consolas"/>
              </a:rPr>
              <a:t>cmd</a:t>
            </a:r>
            <a:r>
              <a:rPr b="1" lang="en" sz="1200">
                <a:solidFill>
                  <a:srgbClr val="616161"/>
                </a:solidFill>
                <a:highlight>
                  <a:srgbClr val="FCE5CD"/>
                </a:highlight>
                <a:latin typeface="Consolas"/>
                <a:ea typeface="Consolas"/>
                <a:cs typeface="Consolas"/>
                <a:sym typeface="Consolas"/>
              </a:rPr>
              <a:t>&gt;</a:t>
            </a:r>
            <a:r>
              <a:rPr b="1" lang="en" sz="1200">
                <a:highlight>
                  <a:srgbClr val="FCE5CD"/>
                </a:highlight>
                <a:latin typeface="Consolas"/>
                <a:ea typeface="Consolas"/>
                <a:cs typeface="Consolas"/>
                <a:sym typeface="Consolas"/>
              </a:rPr>
              <a:t> pip install keras</a:t>
            </a:r>
            <a:endParaRPr b="1" sz="1200">
              <a:highlight>
                <a:srgbClr val="FCE5CD"/>
              </a:highlight>
              <a:latin typeface="Consolas"/>
              <a:ea typeface="Consolas"/>
              <a:cs typeface="Consolas"/>
              <a:sym typeface="Consolas"/>
            </a:endParaRPr>
          </a:p>
          <a:p>
            <a:pPr indent="0" lvl="0" marL="2286000" rtl="0" algn="l">
              <a:lnSpc>
                <a:spcPct val="115000"/>
              </a:lnSpc>
              <a:spcBef>
                <a:spcPts val="0"/>
              </a:spcBef>
              <a:spcAft>
                <a:spcPts val="0"/>
              </a:spcAft>
              <a:buNone/>
            </a:pPr>
            <a:r>
              <a:rPr b="1" lang="en" sz="1200">
                <a:highlight>
                  <a:srgbClr val="FCE5CD"/>
                </a:highlight>
                <a:latin typeface="Consolas"/>
                <a:ea typeface="Consolas"/>
                <a:cs typeface="Consolas"/>
                <a:sym typeface="Consolas"/>
              </a:rPr>
              <a:t>cmd</a:t>
            </a:r>
            <a:r>
              <a:rPr b="1" lang="en" sz="1200">
                <a:solidFill>
                  <a:srgbClr val="616161"/>
                </a:solidFill>
                <a:highlight>
                  <a:srgbClr val="FCE5CD"/>
                </a:highlight>
                <a:latin typeface="Consolas"/>
                <a:ea typeface="Consolas"/>
                <a:cs typeface="Consolas"/>
                <a:sym typeface="Consolas"/>
              </a:rPr>
              <a:t>&gt;</a:t>
            </a:r>
            <a:r>
              <a:rPr b="1" lang="en" sz="1200">
                <a:highlight>
                  <a:srgbClr val="FCE5CD"/>
                </a:highlight>
                <a:latin typeface="Consolas"/>
                <a:ea typeface="Consolas"/>
                <a:cs typeface="Consolas"/>
                <a:sym typeface="Consolas"/>
              </a:rPr>
              <a:t> pip install tensorflow</a:t>
            </a:r>
            <a:endParaRPr b="1" sz="1200">
              <a:highlight>
                <a:srgbClr val="FCE5CD"/>
              </a:highlight>
              <a:latin typeface="Consolas"/>
              <a:ea typeface="Consolas"/>
              <a:cs typeface="Consolas"/>
              <a:sym typeface="Consolas"/>
            </a:endParaRPr>
          </a:p>
          <a:p>
            <a:pPr indent="0" lvl="0" marL="2286000" rtl="0" algn="l">
              <a:lnSpc>
                <a:spcPct val="115000"/>
              </a:lnSpc>
              <a:spcBef>
                <a:spcPts val="0"/>
              </a:spcBef>
              <a:spcAft>
                <a:spcPts val="0"/>
              </a:spcAft>
              <a:buNone/>
            </a:pPr>
            <a:r>
              <a:rPr b="1" lang="en" sz="1200">
                <a:highlight>
                  <a:srgbClr val="FCE5CD"/>
                </a:highlight>
                <a:latin typeface="Consolas"/>
                <a:ea typeface="Consolas"/>
                <a:cs typeface="Consolas"/>
                <a:sym typeface="Consolas"/>
              </a:rPr>
              <a:t>cmd</a:t>
            </a:r>
            <a:r>
              <a:rPr b="1" lang="en" sz="1200">
                <a:solidFill>
                  <a:srgbClr val="616161"/>
                </a:solidFill>
                <a:highlight>
                  <a:srgbClr val="FCE5CD"/>
                </a:highlight>
                <a:latin typeface="Consolas"/>
                <a:ea typeface="Consolas"/>
                <a:cs typeface="Consolas"/>
                <a:sym typeface="Consolas"/>
              </a:rPr>
              <a:t>&gt;</a:t>
            </a:r>
            <a:r>
              <a:rPr b="1" lang="en" sz="1200">
                <a:highlight>
                  <a:srgbClr val="FCE5CD"/>
                </a:highlight>
                <a:latin typeface="Consolas"/>
                <a:ea typeface="Consolas"/>
                <a:cs typeface="Consolas"/>
                <a:sym typeface="Consolas"/>
              </a:rPr>
              <a:t> pip install numpy</a:t>
            </a:r>
            <a:endParaRPr b="1" sz="1200">
              <a:highlight>
                <a:srgbClr val="FCE5CD"/>
              </a:highlight>
              <a:latin typeface="Consolas"/>
              <a:ea typeface="Consolas"/>
              <a:cs typeface="Consolas"/>
              <a:sym typeface="Consolas"/>
            </a:endParaRPr>
          </a:p>
          <a:p>
            <a:pPr indent="0" lvl="0" marL="2286000" rtl="0" algn="l">
              <a:lnSpc>
                <a:spcPct val="115000"/>
              </a:lnSpc>
              <a:spcBef>
                <a:spcPts val="0"/>
              </a:spcBef>
              <a:spcAft>
                <a:spcPts val="0"/>
              </a:spcAft>
              <a:buNone/>
            </a:pPr>
            <a:r>
              <a:rPr b="1" lang="en" sz="1200">
                <a:highlight>
                  <a:srgbClr val="FCE5CD"/>
                </a:highlight>
                <a:latin typeface="Consolas"/>
                <a:ea typeface="Consolas"/>
                <a:cs typeface="Consolas"/>
                <a:sym typeface="Consolas"/>
              </a:rPr>
              <a:t>cmd&gt; pip install python-opencv</a:t>
            </a:r>
            <a:endParaRPr b="1" sz="1200">
              <a:highlight>
                <a:srgbClr val="FCE5CD"/>
              </a:highlight>
              <a:latin typeface="Consolas"/>
              <a:ea typeface="Consolas"/>
              <a:cs typeface="Consolas"/>
              <a:sym typeface="Consolas"/>
            </a:endParaRPr>
          </a:p>
          <a:p>
            <a:pPr indent="0" lvl="0" marL="0" rtl="0" algn="l">
              <a:lnSpc>
                <a:spcPct val="115000"/>
              </a:lnSpc>
              <a:spcBef>
                <a:spcPts val="1100"/>
              </a:spcBef>
              <a:spcAft>
                <a:spcPts val="0"/>
              </a:spcAft>
              <a:buNone/>
            </a:pPr>
            <a:r>
              <a:t/>
            </a:r>
            <a:endParaRPr>
              <a:solidFill>
                <a:srgbClr val="0000FF"/>
              </a:solidFill>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4" name="Shape 504"/>
        <p:cNvGrpSpPr/>
        <p:nvPr/>
      </p:nvGrpSpPr>
      <p:grpSpPr>
        <a:xfrm>
          <a:off x="0" y="0"/>
          <a:ext cx="0" cy="0"/>
          <a:chOff x="0" y="0"/>
          <a:chExt cx="0" cy="0"/>
        </a:xfrm>
      </p:grpSpPr>
      <p:sp>
        <p:nvSpPr>
          <p:cNvPr id="505" name="Google Shape;505;p72"/>
          <p:cNvSpPr txBox="1"/>
          <p:nvPr>
            <p:ph idx="1" type="subTitle"/>
          </p:nvPr>
        </p:nvSpPr>
        <p:spPr>
          <a:xfrm>
            <a:off x="6826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CNN - Basic Sequential Model</a:t>
            </a:r>
            <a:endParaRPr>
              <a:solidFill>
                <a:srgbClr val="38761D"/>
              </a:solidFill>
            </a:endParaRPr>
          </a:p>
        </p:txBody>
      </p:sp>
      <p:pic>
        <p:nvPicPr>
          <p:cNvPr id="506" name="Google Shape;506;p72"/>
          <p:cNvPicPr preferRelativeResize="0"/>
          <p:nvPr/>
        </p:nvPicPr>
        <p:blipFill>
          <a:blip r:embed="rId3">
            <a:alphaModFix/>
          </a:blip>
          <a:stretch>
            <a:fillRect/>
          </a:stretch>
        </p:blipFill>
        <p:spPr>
          <a:xfrm>
            <a:off x="0" y="0"/>
            <a:ext cx="1466275" cy="730575"/>
          </a:xfrm>
          <a:prstGeom prst="rect">
            <a:avLst/>
          </a:prstGeom>
          <a:noFill/>
          <a:ln>
            <a:noFill/>
          </a:ln>
        </p:spPr>
      </p:pic>
      <p:sp>
        <p:nvSpPr>
          <p:cNvPr id="507" name="Google Shape;507;p72"/>
          <p:cNvSpPr txBox="1"/>
          <p:nvPr/>
        </p:nvSpPr>
        <p:spPr>
          <a:xfrm>
            <a:off x="356700"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spcBef>
                <a:spcPts val="1100"/>
              </a:spcBef>
              <a:spcAft>
                <a:spcPts val="0"/>
              </a:spcAft>
              <a:buNone/>
            </a:pPr>
            <a:r>
              <a:rPr b="1" lang="en" sz="1200">
                <a:solidFill>
                  <a:schemeClr val="dk1"/>
                </a:solidFill>
              </a:rPr>
              <a:t>Basic Sequential CNN - Model Summary</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graphicFrame>
        <p:nvGraphicFramePr>
          <p:cNvPr id="508" name="Google Shape;508;p72"/>
          <p:cNvGraphicFramePr/>
          <p:nvPr/>
        </p:nvGraphicFramePr>
        <p:xfrm>
          <a:off x="519725" y="1306025"/>
          <a:ext cx="3000000" cy="3000000"/>
        </p:xfrm>
        <a:graphic>
          <a:graphicData uri="http://schemas.openxmlformats.org/drawingml/2006/table">
            <a:tbl>
              <a:tblPr>
                <a:noFill/>
                <a:tableStyleId>{B919AB72-B1D8-40D2-A9E9-02AD8994AEB8}</a:tableStyleId>
              </a:tblPr>
              <a:tblGrid>
                <a:gridCol w="8104550"/>
              </a:tblGrid>
              <a:tr h="1565350">
                <a:tc>
                  <a:txBody>
                    <a:bodyPr>
                      <a:noAutofit/>
                    </a:bodyPr>
                    <a:lstStyle/>
                    <a:p>
                      <a:pPr indent="0" lvl="0" marL="0" rtl="0" algn="l">
                        <a:lnSpc>
                          <a:spcPct val="115000"/>
                        </a:lnSpc>
                        <a:spcBef>
                          <a:spcPts val="0"/>
                        </a:spcBef>
                        <a:spcAft>
                          <a:spcPts val="0"/>
                        </a:spcAft>
                        <a:buNone/>
                      </a:pPr>
                      <a:r>
                        <a:rPr lang="en" sz="1000">
                          <a:solidFill>
                            <a:srgbClr val="3367D6"/>
                          </a:solidFill>
                          <a:latin typeface="Consolas"/>
                          <a:ea typeface="Consolas"/>
                          <a:cs typeface="Consolas"/>
                          <a:sym typeface="Consolas"/>
                        </a:rPr>
                        <a:t>Layer</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type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Output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Shape</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Param</a:t>
                      </a: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conv2d_1 </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Conv2D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9C27B0"/>
                          </a:solidFill>
                          <a:latin typeface="Consolas"/>
                          <a:ea typeface="Consolas"/>
                          <a:cs typeface="Consolas"/>
                          <a:sym typeface="Consolas"/>
                        </a:rPr>
                        <a:t>None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64</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64</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16</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160</a:t>
                      </a:r>
                      <a:r>
                        <a:rPr lang="en" sz="1000">
                          <a:solidFill>
                            <a:schemeClr val="dk1"/>
                          </a:solidFill>
                          <a:latin typeface="Consolas"/>
                          <a:ea typeface="Consolas"/>
                          <a:cs typeface="Consolas"/>
                          <a:sym typeface="Consolas"/>
                        </a:rPr>
                        <a:t>    _________________________________________________________________</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re_lu_1 </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ReLU</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9C27B0"/>
                          </a:solidFill>
                          <a:latin typeface="Consolas"/>
                          <a:ea typeface="Consolas"/>
                          <a:cs typeface="Consolas"/>
                          <a:sym typeface="Consolas"/>
                        </a:rPr>
                        <a:t>None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64</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64</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16</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0</a:t>
                      </a:r>
                      <a:r>
                        <a:rPr lang="en" sz="1000">
                          <a:solidFill>
                            <a:schemeClr val="dk1"/>
                          </a:solidFill>
                          <a:latin typeface="Consolas"/>
                          <a:ea typeface="Consolas"/>
                          <a:cs typeface="Consolas"/>
                          <a:sym typeface="Consolas"/>
                        </a:rPr>
                        <a:t>        _________________________________________________________________</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max_pooling2d_1 </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MaxPooling2</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9C27B0"/>
                          </a:solidFill>
                          <a:latin typeface="Consolas"/>
                          <a:ea typeface="Consolas"/>
                          <a:cs typeface="Consolas"/>
                          <a:sym typeface="Consolas"/>
                        </a:rPr>
                        <a:t>None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32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32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16</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0</a:t>
                      </a:r>
                      <a:r>
                        <a:rPr lang="en" sz="1000">
                          <a:solidFill>
                            <a:schemeClr val="dk1"/>
                          </a:solidFill>
                          <a:latin typeface="Consolas"/>
                          <a:ea typeface="Consolas"/>
                          <a:cs typeface="Consolas"/>
                          <a:sym typeface="Consolas"/>
                        </a:rPr>
                        <a:t>         _________________________________________________________________</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flatten_1 </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Flatten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9C27B0"/>
                          </a:solidFill>
                          <a:latin typeface="Consolas"/>
                          <a:ea typeface="Consolas"/>
                          <a:cs typeface="Consolas"/>
                          <a:sym typeface="Consolas"/>
                        </a:rPr>
                        <a:t>None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16384</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0</a:t>
                      </a:r>
                      <a:r>
                        <a:rPr lang="en" sz="1000">
                          <a:solidFill>
                            <a:schemeClr val="dk1"/>
                          </a:solidFill>
                          <a:latin typeface="Consolas"/>
                          <a:ea typeface="Consolas"/>
                          <a:cs typeface="Consolas"/>
                          <a:sym typeface="Consolas"/>
                        </a:rPr>
                        <a:t>         _________________________________________________________________</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dense_1 </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Dense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9C27B0"/>
                          </a:solidFill>
                          <a:latin typeface="Consolas"/>
                          <a:ea typeface="Consolas"/>
                          <a:cs typeface="Consolas"/>
                          <a:sym typeface="Consolas"/>
                        </a:rPr>
                        <a:t>None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512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8389120</a:t>
                      </a:r>
                      <a:r>
                        <a:rPr lang="en" sz="1000">
                          <a:solidFill>
                            <a:schemeClr val="dk1"/>
                          </a:solidFill>
                          <a:latin typeface="Consolas"/>
                          <a:ea typeface="Consolas"/>
                          <a:cs typeface="Consolas"/>
                          <a:sym typeface="Consolas"/>
                        </a:rPr>
                        <a:t>   _________________________________________________________________</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re_lu_2 </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ReLU</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9C27B0"/>
                          </a:solidFill>
                          <a:latin typeface="Consolas"/>
                          <a:ea typeface="Consolas"/>
                          <a:cs typeface="Consolas"/>
                          <a:sym typeface="Consolas"/>
                        </a:rPr>
                        <a:t>None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512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0</a:t>
                      </a:r>
                      <a:r>
                        <a:rPr lang="en" sz="1000">
                          <a:solidFill>
                            <a:schemeClr val="dk1"/>
                          </a:solidFill>
                          <a:latin typeface="Consolas"/>
                          <a:ea typeface="Consolas"/>
                          <a:cs typeface="Consolas"/>
                          <a:sym typeface="Consolas"/>
                        </a:rPr>
                        <a:t>         _________________________________________________________________</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dense_2 </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Dense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9C27B0"/>
                          </a:solidFill>
                          <a:latin typeface="Consolas"/>
                          <a:ea typeface="Consolas"/>
                          <a:cs typeface="Consolas"/>
                          <a:sym typeface="Consolas"/>
                        </a:rPr>
                        <a:t>None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26</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13338</a:t>
                      </a:r>
                      <a:r>
                        <a:rPr lang="en" sz="1000">
                          <a:solidFill>
                            <a:schemeClr val="dk1"/>
                          </a:solidFill>
                          <a:latin typeface="Consolas"/>
                          <a:ea typeface="Consolas"/>
                          <a:cs typeface="Consolas"/>
                          <a:sym typeface="Consolas"/>
                        </a:rPr>
                        <a:t>     </a:t>
                      </a:r>
                      <a:br>
                        <a:rPr lang="en" sz="1000">
                          <a:solidFill>
                            <a:schemeClr val="dk1"/>
                          </a:solidFill>
                          <a:latin typeface="Consolas"/>
                          <a:ea typeface="Consolas"/>
                          <a:cs typeface="Consolas"/>
                          <a:sym typeface="Consolas"/>
                        </a:rPr>
                      </a:br>
                      <a:r>
                        <a:rPr lang="en" sz="1000">
                          <a:solidFill>
                            <a:schemeClr val="dk1"/>
                          </a:solidFill>
                          <a:latin typeface="Consolas"/>
                          <a:ea typeface="Consolas"/>
                          <a:cs typeface="Consolas"/>
                          <a:sym typeface="Consolas"/>
                        </a:rPr>
                        <a:t>_________________________________________________________________</a:t>
                      </a:r>
                      <a:br>
                        <a:rPr lang="en" sz="1000">
                          <a:solidFill>
                            <a:schemeClr val="dk1"/>
                          </a:solidFill>
                          <a:latin typeface="Consolas"/>
                          <a:ea typeface="Consolas"/>
                          <a:cs typeface="Consolas"/>
                          <a:sym typeface="Consolas"/>
                        </a:rPr>
                      </a:br>
                      <a:r>
                        <a:rPr lang="en" sz="1000">
                          <a:solidFill>
                            <a:schemeClr val="dk1"/>
                          </a:solidFill>
                          <a:latin typeface="Consolas"/>
                          <a:ea typeface="Consolas"/>
                          <a:cs typeface="Consolas"/>
                          <a:sym typeface="Consolas"/>
                        </a:rPr>
                        <a:t>activation_1 </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Activation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9C27B0"/>
                          </a:solidFill>
                          <a:latin typeface="Consolas"/>
                          <a:ea typeface="Consolas"/>
                          <a:cs typeface="Consolas"/>
                          <a:sym typeface="Consolas"/>
                        </a:rPr>
                        <a:t>None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26</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0</a:t>
                      </a:r>
                      <a:r>
                        <a:rPr lang="en" sz="1000">
                          <a:solidFill>
                            <a:schemeClr val="dk1"/>
                          </a:solidFill>
                          <a:latin typeface="Consolas"/>
                          <a:ea typeface="Consolas"/>
                          <a:cs typeface="Consolas"/>
                          <a:sym typeface="Consolas"/>
                        </a:rPr>
                        <a:t>         </a:t>
                      </a:r>
                      <a:br>
                        <a:rPr lang="en" sz="1000">
                          <a:solidFill>
                            <a:schemeClr val="dk1"/>
                          </a:solidFill>
                          <a:latin typeface="Consolas"/>
                          <a:ea typeface="Consolas"/>
                          <a:cs typeface="Consolas"/>
                          <a:sym typeface="Consolas"/>
                        </a:rPr>
                      </a:br>
                      <a:r>
                        <a:rPr lang="en" sz="1000">
                          <a:solidFill>
                            <a:srgbClr val="616161"/>
                          </a:solidFill>
                          <a:latin typeface="Consolas"/>
                          <a:ea typeface="Consolas"/>
                          <a:cs typeface="Consolas"/>
                          <a:sym typeface="Consolas"/>
                        </a:rPr>
                        <a:t>=================================================================</a:t>
                      </a:r>
                      <a:br>
                        <a:rPr lang="en" sz="1000">
                          <a:solidFill>
                            <a:schemeClr val="dk1"/>
                          </a:solidFill>
                          <a:latin typeface="Consolas"/>
                          <a:ea typeface="Consolas"/>
                          <a:cs typeface="Consolas"/>
                          <a:sym typeface="Consolas"/>
                        </a:rPr>
                      </a:br>
                      <a:r>
                        <a:rPr lang="en" sz="1000">
                          <a:solidFill>
                            <a:srgbClr val="3367D6"/>
                          </a:solidFill>
                          <a:latin typeface="Consolas"/>
                          <a:ea typeface="Consolas"/>
                          <a:cs typeface="Consolas"/>
                          <a:sym typeface="Consolas"/>
                        </a:rPr>
                        <a:t>Total</a:t>
                      </a: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params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8</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402</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618</a:t>
                      </a:r>
                      <a:br>
                        <a:rPr lang="en" sz="1000">
                          <a:solidFill>
                            <a:schemeClr val="dk1"/>
                          </a:solidFill>
                          <a:latin typeface="Consolas"/>
                          <a:ea typeface="Consolas"/>
                          <a:cs typeface="Consolas"/>
                          <a:sym typeface="Consolas"/>
                        </a:rPr>
                      </a:br>
                      <a:r>
                        <a:rPr lang="en" sz="1000">
                          <a:solidFill>
                            <a:srgbClr val="3367D6"/>
                          </a:solidFill>
                          <a:latin typeface="Consolas"/>
                          <a:ea typeface="Consolas"/>
                          <a:cs typeface="Consolas"/>
                          <a:sym typeface="Consolas"/>
                        </a:rPr>
                        <a:t>Trainable</a:t>
                      </a: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params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8</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402</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618</a:t>
                      </a:r>
                      <a:br>
                        <a:rPr lang="en" sz="1000">
                          <a:solidFill>
                            <a:schemeClr val="dk1"/>
                          </a:solidFill>
                          <a:latin typeface="Consolas"/>
                          <a:ea typeface="Consolas"/>
                          <a:cs typeface="Consolas"/>
                          <a:sym typeface="Consolas"/>
                        </a:rPr>
                      </a:br>
                      <a:r>
                        <a:rPr lang="en" sz="1000">
                          <a:solidFill>
                            <a:srgbClr val="3367D6"/>
                          </a:solidFill>
                          <a:latin typeface="Consolas"/>
                          <a:ea typeface="Consolas"/>
                          <a:cs typeface="Consolas"/>
                          <a:sym typeface="Consolas"/>
                        </a:rPr>
                        <a:t>Non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trainable </a:t>
                      </a:r>
                      <a:r>
                        <a:rPr lang="en" sz="1000">
                          <a:solidFill>
                            <a:srgbClr val="9C27B0"/>
                          </a:solidFill>
                          <a:latin typeface="Consolas"/>
                          <a:ea typeface="Consolas"/>
                          <a:cs typeface="Consolas"/>
                          <a:sym typeface="Consolas"/>
                        </a:rPr>
                        <a:t>params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0</a:t>
                      </a:r>
                      <a:endParaRPr sz="1000">
                        <a:solidFill>
                          <a:srgbClr val="455A64"/>
                        </a:solidFill>
                        <a:latin typeface="Consolas"/>
                        <a:ea typeface="Consolas"/>
                        <a:cs typeface="Consolas"/>
                        <a:sym typeface="Consolas"/>
                      </a:endParaRPr>
                    </a:p>
                  </a:txBody>
                  <a:tcPr marT="63500" marB="63500" marR="63500" marL="63500">
                    <a:solidFill>
                      <a:srgbClr val="FAFAFA"/>
                    </a:solidFill>
                  </a:tcPr>
                </a:tc>
              </a:tr>
            </a:tbl>
          </a:graphicData>
        </a:graphic>
      </p:graphicFrame>
      <p:sp>
        <p:nvSpPr>
          <p:cNvPr id="509" name="Google Shape;509;p72"/>
          <p:cNvSpPr/>
          <p:nvPr/>
        </p:nvSpPr>
        <p:spPr>
          <a:xfrm>
            <a:off x="3852175" y="1520450"/>
            <a:ext cx="361200" cy="12696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72"/>
          <p:cNvSpPr/>
          <p:nvPr/>
        </p:nvSpPr>
        <p:spPr>
          <a:xfrm>
            <a:off x="4572000" y="1991000"/>
            <a:ext cx="361200" cy="9414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72"/>
          <p:cNvSpPr/>
          <p:nvPr/>
        </p:nvSpPr>
        <p:spPr>
          <a:xfrm>
            <a:off x="3314325" y="2663925"/>
            <a:ext cx="537900" cy="436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72"/>
          <p:cNvSpPr/>
          <p:nvPr/>
        </p:nvSpPr>
        <p:spPr>
          <a:xfrm>
            <a:off x="4572000" y="2951650"/>
            <a:ext cx="768600" cy="436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72"/>
          <p:cNvSpPr/>
          <p:nvPr/>
        </p:nvSpPr>
        <p:spPr>
          <a:xfrm>
            <a:off x="3314325" y="1520450"/>
            <a:ext cx="483000" cy="11436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14" name="Google Shape;514;p72"/>
          <p:cNvCxnSpPr>
            <a:endCxn id="513" idx="7"/>
          </p:cNvCxnSpPr>
          <p:nvPr/>
        </p:nvCxnSpPr>
        <p:spPr>
          <a:xfrm flipH="1">
            <a:off x="3726591" y="1389126"/>
            <a:ext cx="2763000" cy="298800"/>
          </a:xfrm>
          <a:prstGeom prst="curvedConnector2">
            <a:avLst/>
          </a:prstGeom>
          <a:noFill/>
          <a:ln cap="flat" cmpd="sng" w="9525">
            <a:solidFill>
              <a:schemeClr val="dk2"/>
            </a:solidFill>
            <a:prstDash val="solid"/>
            <a:round/>
            <a:headEnd len="med" w="med" type="none"/>
            <a:tailEnd len="med" w="med" type="stealth"/>
          </a:ln>
        </p:spPr>
      </p:cxnSp>
      <p:sp>
        <p:nvSpPr>
          <p:cNvPr id="515" name="Google Shape;515;p72"/>
          <p:cNvSpPr txBox="1"/>
          <p:nvPr/>
        </p:nvSpPr>
        <p:spPr>
          <a:xfrm>
            <a:off x="6489600" y="1190200"/>
            <a:ext cx="2002800" cy="37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38761D"/>
                </a:solidFill>
              </a:rPr>
              <a:t>Feature Map Size (e.g., 64 x 64)</a:t>
            </a:r>
            <a:endParaRPr sz="900">
              <a:solidFill>
                <a:srgbClr val="38761D"/>
              </a:solidFill>
            </a:endParaRPr>
          </a:p>
        </p:txBody>
      </p:sp>
      <p:sp>
        <p:nvSpPr>
          <p:cNvPr id="516" name="Google Shape;516;p72"/>
          <p:cNvSpPr txBox="1"/>
          <p:nvPr/>
        </p:nvSpPr>
        <p:spPr>
          <a:xfrm>
            <a:off x="6402025" y="1843775"/>
            <a:ext cx="2002800" cy="37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38761D"/>
                </a:solidFill>
              </a:rPr>
              <a:t>Number of Filters</a:t>
            </a:r>
            <a:endParaRPr sz="900">
              <a:solidFill>
                <a:srgbClr val="38761D"/>
              </a:solidFill>
            </a:endParaRPr>
          </a:p>
        </p:txBody>
      </p:sp>
      <p:cxnSp>
        <p:nvCxnSpPr>
          <p:cNvPr id="517" name="Google Shape;517;p72"/>
          <p:cNvCxnSpPr/>
          <p:nvPr/>
        </p:nvCxnSpPr>
        <p:spPr>
          <a:xfrm rot="10800000">
            <a:off x="4300825" y="1914350"/>
            <a:ext cx="2101200" cy="87600"/>
          </a:xfrm>
          <a:prstGeom prst="curvedConnector3">
            <a:avLst>
              <a:gd fmla="val 50000" name="adj1"/>
            </a:avLst>
          </a:prstGeom>
          <a:noFill/>
          <a:ln cap="flat" cmpd="sng" w="9525">
            <a:solidFill>
              <a:schemeClr val="dk2"/>
            </a:solidFill>
            <a:prstDash val="solid"/>
            <a:round/>
            <a:headEnd len="med" w="med" type="none"/>
            <a:tailEnd len="med" w="med" type="stealth"/>
          </a:ln>
        </p:spPr>
      </p:cxnSp>
      <p:cxnSp>
        <p:nvCxnSpPr>
          <p:cNvPr id="518" name="Google Shape;518;p72"/>
          <p:cNvCxnSpPr/>
          <p:nvPr/>
        </p:nvCxnSpPr>
        <p:spPr>
          <a:xfrm rot="10800000">
            <a:off x="4933200" y="2215838"/>
            <a:ext cx="645600" cy="207900"/>
          </a:xfrm>
          <a:prstGeom prst="curvedConnector3">
            <a:avLst>
              <a:gd fmla="val 50000" name="adj1"/>
            </a:avLst>
          </a:prstGeom>
          <a:noFill/>
          <a:ln cap="flat" cmpd="sng" w="9525">
            <a:solidFill>
              <a:schemeClr val="dk2"/>
            </a:solidFill>
            <a:prstDash val="solid"/>
            <a:round/>
            <a:headEnd len="med" w="med" type="none"/>
            <a:tailEnd len="med" w="med" type="stealth"/>
          </a:ln>
        </p:spPr>
      </p:cxnSp>
      <p:sp>
        <p:nvSpPr>
          <p:cNvPr id="519" name="Google Shape;519;p72"/>
          <p:cNvSpPr txBox="1"/>
          <p:nvPr/>
        </p:nvSpPr>
        <p:spPr>
          <a:xfrm>
            <a:off x="5578800" y="2228375"/>
            <a:ext cx="2002800" cy="37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38761D"/>
                </a:solidFill>
              </a:rPr>
              <a:t>No Training Parameters</a:t>
            </a:r>
            <a:endParaRPr sz="900">
              <a:solidFill>
                <a:srgbClr val="38761D"/>
              </a:solidFill>
            </a:endParaRPr>
          </a:p>
        </p:txBody>
      </p:sp>
      <p:cxnSp>
        <p:nvCxnSpPr>
          <p:cNvPr id="520" name="Google Shape;520;p72"/>
          <p:cNvCxnSpPr>
            <a:endCxn id="511" idx="5"/>
          </p:cNvCxnSpPr>
          <p:nvPr/>
        </p:nvCxnSpPr>
        <p:spPr>
          <a:xfrm flipH="1" rot="5400000">
            <a:off x="3301251" y="3508445"/>
            <a:ext cx="1647000" cy="702600"/>
          </a:xfrm>
          <a:prstGeom prst="curvedConnector3">
            <a:avLst>
              <a:gd fmla="val 48061" name="adj1"/>
            </a:avLst>
          </a:prstGeom>
          <a:noFill/>
          <a:ln cap="flat" cmpd="sng" w="9525">
            <a:solidFill>
              <a:schemeClr val="dk2"/>
            </a:solidFill>
            <a:prstDash val="solid"/>
            <a:round/>
            <a:headEnd len="med" w="med" type="none"/>
            <a:tailEnd len="med" w="med" type="stealth"/>
          </a:ln>
        </p:spPr>
      </p:cxnSp>
      <p:sp>
        <p:nvSpPr>
          <p:cNvPr id="521" name="Google Shape;521;p72"/>
          <p:cNvSpPr txBox="1"/>
          <p:nvPr/>
        </p:nvSpPr>
        <p:spPr>
          <a:xfrm>
            <a:off x="3488625" y="4651575"/>
            <a:ext cx="2409900" cy="37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38761D"/>
                </a:solidFill>
              </a:rPr>
              <a:t>Vector Length of Flattened Feature Maps</a:t>
            </a:r>
            <a:endParaRPr sz="900">
              <a:solidFill>
                <a:srgbClr val="38761D"/>
              </a:solidFill>
            </a:endParaRPr>
          </a:p>
        </p:txBody>
      </p:sp>
      <p:sp>
        <p:nvSpPr>
          <p:cNvPr id="522" name="Google Shape;522;p72"/>
          <p:cNvSpPr txBox="1"/>
          <p:nvPr/>
        </p:nvSpPr>
        <p:spPr>
          <a:xfrm>
            <a:off x="5796850" y="3139725"/>
            <a:ext cx="2695500" cy="37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38761D"/>
                </a:solidFill>
              </a:rPr>
              <a:t>16384 x 512 (weights) + 512 (bias) = 8,389,120</a:t>
            </a:r>
            <a:endParaRPr sz="900">
              <a:solidFill>
                <a:srgbClr val="38761D"/>
              </a:solidFill>
            </a:endParaRPr>
          </a:p>
        </p:txBody>
      </p:sp>
      <p:cxnSp>
        <p:nvCxnSpPr>
          <p:cNvPr id="523" name="Google Shape;523;p72"/>
          <p:cNvCxnSpPr>
            <a:stCxn id="522" idx="1"/>
            <a:endCxn id="512" idx="6"/>
          </p:cNvCxnSpPr>
          <p:nvPr/>
        </p:nvCxnSpPr>
        <p:spPr>
          <a:xfrm rot="10800000">
            <a:off x="5340550" y="3169875"/>
            <a:ext cx="456300" cy="156900"/>
          </a:xfrm>
          <a:prstGeom prst="curvedConnector3">
            <a:avLst>
              <a:gd fmla="val 49995" name="adj1"/>
            </a:avLst>
          </a:prstGeom>
          <a:noFill/>
          <a:ln cap="flat" cmpd="sng" w="9525">
            <a:solidFill>
              <a:schemeClr val="dk2"/>
            </a:solidFill>
            <a:prstDash val="solid"/>
            <a:round/>
            <a:headEnd len="med" w="med" type="none"/>
            <a:tailEnd len="med" w="med" type="stealth"/>
          </a:ln>
        </p:spPr>
      </p:cxnSp>
      <p:sp>
        <p:nvSpPr>
          <p:cNvPr id="524" name="Google Shape;524;p72"/>
          <p:cNvSpPr txBox="1"/>
          <p:nvPr/>
        </p:nvSpPr>
        <p:spPr>
          <a:xfrm>
            <a:off x="5796850" y="3895650"/>
            <a:ext cx="2498400" cy="37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38761D"/>
                </a:solidFill>
              </a:rPr>
              <a:t>512 * 26 (weights) + 26 (bias) = 13,338</a:t>
            </a:r>
            <a:endParaRPr sz="900">
              <a:solidFill>
                <a:srgbClr val="38761D"/>
              </a:solidFill>
            </a:endParaRPr>
          </a:p>
        </p:txBody>
      </p:sp>
      <p:cxnSp>
        <p:nvCxnSpPr>
          <p:cNvPr id="525" name="Google Shape;525;p72"/>
          <p:cNvCxnSpPr/>
          <p:nvPr/>
        </p:nvCxnSpPr>
        <p:spPr>
          <a:xfrm rot="10800000">
            <a:off x="5274075" y="3894175"/>
            <a:ext cx="456300" cy="156900"/>
          </a:xfrm>
          <a:prstGeom prst="curvedConnector3">
            <a:avLst>
              <a:gd fmla="val 49995" name="adj1"/>
            </a:avLst>
          </a:prstGeom>
          <a:noFill/>
          <a:ln cap="flat" cmpd="sng" w="9525">
            <a:solidFill>
              <a:schemeClr val="dk2"/>
            </a:solidFill>
            <a:prstDash val="solid"/>
            <a:round/>
            <a:headEnd len="med" w="med" type="none"/>
            <a:tailEnd len="med" w="med" type="stealth"/>
          </a:ln>
        </p:spPr>
      </p:cxnSp>
      <p:sp>
        <p:nvSpPr>
          <p:cNvPr id="526" name="Google Shape;526;p72"/>
          <p:cNvSpPr/>
          <p:nvPr/>
        </p:nvSpPr>
        <p:spPr>
          <a:xfrm>
            <a:off x="4476050" y="3641650"/>
            <a:ext cx="768600" cy="436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0" name="Shape 530"/>
        <p:cNvGrpSpPr/>
        <p:nvPr/>
      </p:nvGrpSpPr>
      <p:grpSpPr>
        <a:xfrm>
          <a:off x="0" y="0"/>
          <a:ext cx="0" cy="0"/>
          <a:chOff x="0" y="0"/>
          <a:chExt cx="0" cy="0"/>
        </a:xfrm>
      </p:grpSpPr>
      <p:sp>
        <p:nvSpPr>
          <p:cNvPr id="531" name="Google Shape;531;p73"/>
          <p:cNvSpPr txBox="1"/>
          <p:nvPr>
            <p:ph idx="1" type="subTitle"/>
          </p:nvPr>
        </p:nvSpPr>
        <p:spPr>
          <a:xfrm>
            <a:off x="6826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CNN - Basic Sequential Model</a:t>
            </a:r>
            <a:endParaRPr>
              <a:solidFill>
                <a:srgbClr val="38761D"/>
              </a:solidFill>
            </a:endParaRPr>
          </a:p>
        </p:txBody>
      </p:sp>
      <p:pic>
        <p:nvPicPr>
          <p:cNvPr id="532" name="Google Shape;532;p73"/>
          <p:cNvPicPr preferRelativeResize="0"/>
          <p:nvPr/>
        </p:nvPicPr>
        <p:blipFill>
          <a:blip r:embed="rId3">
            <a:alphaModFix/>
          </a:blip>
          <a:stretch>
            <a:fillRect/>
          </a:stretch>
        </p:blipFill>
        <p:spPr>
          <a:xfrm>
            <a:off x="0" y="0"/>
            <a:ext cx="1466275" cy="730575"/>
          </a:xfrm>
          <a:prstGeom prst="rect">
            <a:avLst/>
          </a:prstGeom>
          <a:noFill/>
          <a:ln>
            <a:noFill/>
          </a:ln>
        </p:spPr>
      </p:pic>
      <p:sp>
        <p:nvSpPr>
          <p:cNvPr id="533" name="Google Shape;533;p73"/>
          <p:cNvSpPr txBox="1"/>
          <p:nvPr/>
        </p:nvSpPr>
        <p:spPr>
          <a:xfrm>
            <a:off x="356700"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spcBef>
                <a:spcPts val="1100"/>
              </a:spcBef>
              <a:spcAft>
                <a:spcPts val="0"/>
              </a:spcAft>
              <a:buNone/>
            </a:pPr>
            <a:r>
              <a:rPr b="1" lang="en" sz="1200">
                <a:solidFill>
                  <a:schemeClr val="dk1"/>
                </a:solidFill>
              </a:rPr>
              <a:t>Basic Sequential CNN - Layers Approach</a:t>
            </a:r>
            <a:endParaRPr b="1" sz="1200">
              <a:solidFill>
                <a:schemeClr val="dk1"/>
              </a:solidFill>
            </a:endParaRPr>
          </a:p>
          <a:p>
            <a:pPr indent="0" lvl="0" marL="0" rtl="0" algn="l">
              <a:lnSpc>
                <a:spcPct val="115000"/>
              </a:lnSpc>
              <a:spcBef>
                <a:spcPts val="0"/>
              </a:spcBef>
              <a:spcAft>
                <a:spcPts val="0"/>
              </a:spcAft>
              <a:buNone/>
            </a:pPr>
            <a:r>
              <a:t/>
            </a:r>
            <a:endParaRPr sz="1200">
              <a:solidFill>
                <a:srgbClr val="434343"/>
              </a:solidFill>
            </a:endParaRPr>
          </a:p>
          <a:p>
            <a:pPr indent="0" lvl="0" marL="0" rtl="0" algn="l">
              <a:lnSpc>
                <a:spcPct val="115000"/>
              </a:lnSpc>
              <a:spcBef>
                <a:spcPts val="0"/>
              </a:spcBef>
              <a:spcAft>
                <a:spcPts val="0"/>
              </a:spcAft>
              <a:buNone/>
            </a:pPr>
            <a:r>
              <a:rPr lang="en" sz="1200">
                <a:solidFill>
                  <a:srgbClr val="434343"/>
                </a:solidFill>
              </a:rPr>
              <a:t>I</a:t>
            </a:r>
            <a:r>
              <a:rPr lang="en" sz="1200">
                <a:solidFill>
                  <a:srgbClr val="434343"/>
                </a:solidFill>
              </a:rPr>
              <a:t>n the layers approach we separately define each layer, starting with the input vector and proceed to the output layer. At each layer we use polymorphism to invoke the instantiated class (layer) object as a callable and pass in the object of the previous layer to connect it to. </a:t>
            </a:r>
            <a:endParaRPr sz="1200">
              <a:solidFill>
                <a:srgbClr val="434343"/>
              </a:solidFill>
            </a:endParaRPr>
          </a:p>
          <a:p>
            <a:pPr indent="0" lvl="0" marL="0" rtl="0" algn="l">
              <a:lnSpc>
                <a:spcPct val="115000"/>
              </a:lnSpc>
              <a:spcBef>
                <a:spcPts val="0"/>
              </a:spcBef>
              <a:spcAft>
                <a:spcPts val="0"/>
              </a:spcAft>
              <a:buNone/>
            </a:pPr>
            <a:r>
              <a:t/>
            </a:r>
            <a:endParaRPr sz="1200">
              <a:solidFill>
                <a:srgbClr val="434343"/>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graphicFrame>
        <p:nvGraphicFramePr>
          <p:cNvPr id="534" name="Google Shape;534;p73"/>
          <p:cNvGraphicFramePr/>
          <p:nvPr/>
        </p:nvGraphicFramePr>
        <p:xfrm>
          <a:off x="444225" y="2439625"/>
          <a:ext cx="3000000" cy="3000000"/>
        </p:xfrm>
        <a:graphic>
          <a:graphicData uri="http://schemas.openxmlformats.org/drawingml/2006/table">
            <a:tbl>
              <a:tblPr>
                <a:noFill/>
                <a:tableStyleId>{B919AB72-B1D8-40D2-A9E9-02AD8994AEB8}</a:tableStyleId>
              </a:tblPr>
              <a:tblGrid>
                <a:gridCol w="8104550"/>
              </a:tblGrid>
              <a:tr h="2528400">
                <a:tc>
                  <a:txBody>
                    <a:bodyPr>
                      <a:noAutofit/>
                    </a:bodyPr>
                    <a:lstStyle/>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keras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Input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Model</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keras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layers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Dense</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keras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layers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Conv2D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MaxPooling2D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Flatten</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Create the input vector (128 x 128).</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inputs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Input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shape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128</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128</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layer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Conv2D</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16</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kernel_size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strides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padding</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"same"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activation</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'relu'</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inputs</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layer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MaxPooling2D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pool_size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strides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layer</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layer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Flatten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layer</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layer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Dense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512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activation</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'relu'</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layer</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output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Dense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26</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activation</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'softmax'</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layer</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Now let's create the neural network, specifying the input layer and output layer.</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model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inputs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output</a:t>
                      </a:r>
                      <a:r>
                        <a:rPr lang="en" sz="1000">
                          <a:solidFill>
                            <a:srgbClr val="616161"/>
                          </a:solidFill>
                          <a:latin typeface="Consolas"/>
                          <a:ea typeface="Consolas"/>
                          <a:cs typeface="Consolas"/>
                          <a:sym typeface="Consolas"/>
                        </a:rPr>
                        <a:t>)</a:t>
                      </a:r>
                      <a:endParaRPr sz="1000">
                        <a:solidFill>
                          <a:srgbClr val="455A64"/>
                        </a:solidFill>
                        <a:latin typeface="Consolas"/>
                        <a:ea typeface="Consolas"/>
                        <a:cs typeface="Consolas"/>
                        <a:sym typeface="Consolas"/>
                      </a:endParaRPr>
                    </a:p>
                  </a:txBody>
                  <a:tcPr marT="63500" marB="63500" marR="63500" marL="63500">
                    <a:solidFill>
                      <a:srgbClr val="FAFAFA"/>
                    </a:solidFill>
                  </a:tcPr>
                </a:tc>
              </a:tr>
            </a:tbl>
          </a:graphicData>
        </a:graphic>
      </p:graphicFrame>
      <p:sp>
        <p:nvSpPr>
          <p:cNvPr id="535" name="Google Shape;535;p73"/>
          <p:cNvSpPr/>
          <p:nvPr/>
        </p:nvSpPr>
        <p:spPr>
          <a:xfrm>
            <a:off x="6719375" y="3380000"/>
            <a:ext cx="712200" cy="4824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73"/>
          <p:cNvSpPr/>
          <p:nvPr/>
        </p:nvSpPr>
        <p:spPr>
          <a:xfrm>
            <a:off x="4215900" y="3554300"/>
            <a:ext cx="712200" cy="4824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73"/>
          <p:cNvSpPr/>
          <p:nvPr/>
        </p:nvSpPr>
        <p:spPr>
          <a:xfrm>
            <a:off x="377038" y="4089700"/>
            <a:ext cx="712200" cy="4824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73"/>
          <p:cNvSpPr/>
          <p:nvPr/>
        </p:nvSpPr>
        <p:spPr>
          <a:xfrm>
            <a:off x="1343625" y="4572100"/>
            <a:ext cx="1348500" cy="4824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73"/>
          <p:cNvSpPr txBox="1"/>
          <p:nvPr/>
        </p:nvSpPr>
        <p:spPr>
          <a:xfrm>
            <a:off x="5767325" y="2501100"/>
            <a:ext cx="2002800" cy="37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38761D"/>
                </a:solidFill>
              </a:rPr>
              <a:t>#1 - Start with inputs</a:t>
            </a:r>
            <a:endParaRPr sz="900">
              <a:solidFill>
                <a:srgbClr val="38761D"/>
              </a:solidFill>
            </a:endParaRPr>
          </a:p>
        </p:txBody>
      </p:sp>
      <p:cxnSp>
        <p:nvCxnSpPr>
          <p:cNvPr id="540" name="Google Shape;540;p73"/>
          <p:cNvCxnSpPr/>
          <p:nvPr/>
        </p:nvCxnSpPr>
        <p:spPr>
          <a:xfrm flipH="1" rot="-5400000">
            <a:off x="6468474" y="2762146"/>
            <a:ext cx="627900" cy="607800"/>
          </a:xfrm>
          <a:prstGeom prst="curvedConnector3">
            <a:avLst>
              <a:gd fmla="val 50000" name="adj1"/>
            </a:avLst>
          </a:prstGeom>
          <a:noFill/>
          <a:ln cap="flat" cmpd="sng" w="9525">
            <a:solidFill>
              <a:schemeClr val="dk2"/>
            </a:solidFill>
            <a:prstDash val="solid"/>
            <a:round/>
            <a:headEnd len="med" w="med" type="none"/>
            <a:tailEnd len="med" w="med" type="stealth"/>
          </a:ln>
        </p:spPr>
      </p:cxnSp>
      <p:sp>
        <p:nvSpPr>
          <p:cNvPr id="541" name="Google Shape;541;p73"/>
          <p:cNvSpPr txBox="1"/>
          <p:nvPr/>
        </p:nvSpPr>
        <p:spPr>
          <a:xfrm>
            <a:off x="4215900" y="3005900"/>
            <a:ext cx="2002800" cy="37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38761D"/>
                </a:solidFill>
              </a:rPr>
              <a:t>#2 - attach layers</a:t>
            </a:r>
            <a:endParaRPr sz="900">
              <a:solidFill>
                <a:srgbClr val="38761D"/>
              </a:solidFill>
            </a:endParaRPr>
          </a:p>
        </p:txBody>
      </p:sp>
      <p:cxnSp>
        <p:nvCxnSpPr>
          <p:cNvPr id="542" name="Google Shape;542;p73"/>
          <p:cNvCxnSpPr>
            <a:endCxn id="536" idx="0"/>
          </p:cNvCxnSpPr>
          <p:nvPr/>
        </p:nvCxnSpPr>
        <p:spPr>
          <a:xfrm flipH="1">
            <a:off x="4572000" y="3293300"/>
            <a:ext cx="418200" cy="261000"/>
          </a:xfrm>
          <a:prstGeom prst="curvedConnector2">
            <a:avLst/>
          </a:prstGeom>
          <a:noFill/>
          <a:ln cap="flat" cmpd="sng" w="9525">
            <a:solidFill>
              <a:schemeClr val="dk2"/>
            </a:solidFill>
            <a:prstDash val="solid"/>
            <a:round/>
            <a:headEnd len="med" w="med" type="none"/>
            <a:tailEnd len="med" w="med" type="stealth"/>
          </a:ln>
        </p:spPr>
      </p:cxnSp>
      <p:sp>
        <p:nvSpPr>
          <p:cNvPr id="543" name="Google Shape;543;p73"/>
          <p:cNvSpPr txBox="1"/>
          <p:nvPr/>
        </p:nvSpPr>
        <p:spPr>
          <a:xfrm>
            <a:off x="4928100" y="4036700"/>
            <a:ext cx="2002800" cy="37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38761D"/>
                </a:solidFill>
              </a:rPr>
              <a:t>#3- Last Layer is the output</a:t>
            </a:r>
            <a:endParaRPr sz="900">
              <a:solidFill>
                <a:srgbClr val="38761D"/>
              </a:solidFill>
            </a:endParaRPr>
          </a:p>
        </p:txBody>
      </p:sp>
      <p:cxnSp>
        <p:nvCxnSpPr>
          <p:cNvPr id="544" name="Google Shape;544;p73"/>
          <p:cNvCxnSpPr>
            <a:stCxn id="543" idx="1"/>
            <a:endCxn id="537" idx="7"/>
          </p:cNvCxnSpPr>
          <p:nvPr/>
        </p:nvCxnSpPr>
        <p:spPr>
          <a:xfrm rot="10800000">
            <a:off x="984900" y="4160450"/>
            <a:ext cx="3943200" cy="63300"/>
          </a:xfrm>
          <a:prstGeom prst="curvedConnector4">
            <a:avLst>
              <a:gd fmla="val 48677" name="adj1"/>
              <a:gd fmla="val 587954" name="adj2"/>
            </a:avLst>
          </a:prstGeom>
          <a:noFill/>
          <a:ln cap="flat" cmpd="sng" w="9525">
            <a:solidFill>
              <a:schemeClr val="dk2"/>
            </a:solidFill>
            <a:prstDash val="solid"/>
            <a:round/>
            <a:headEnd len="med" w="med" type="none"/>
            <a:tailEnd len="med" w="med" type="stealth"/>
          </a:ln>
        </p:spPr>
      </p:cxnSp>
      <p:sp>
        <p:nvSpPr>
          <p:cNvPr id="545" name="Google Shape;545;p73"/>
          <p:cNvSpPr txBox="1"/>
          <p:nvPr/>
        </p:nvSpPr>
        <p:spPr>
          <a:xfrm>
            <a:off x="3368200" y="4693625"/>
            <a:ext cx="2002800" cy="37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38761D"/>
                </a:solidFill>
              </a:rPr>
              <a:t>#4 Put it together: inputs =&gt; output</a:t>
            </a:r>
            <a:endParaRPr sz="900">
              <a:solidFill>
                <a:srgbClr val="38761D"/>
              </a:solidFill>
            </a:endParaRPr>
          </a:p>
        </p:txBody>
      </p:sp>
      <p:cxnSp>
        <p:nvCxnSpPr>
          <p:cNvPr id="546" name="Google Shape;546;p73"/>
          <p:cNvCxnSpPr>
            <a:stCxn id="545" idx="1"/>
            <a:endCxn id="538" idx="6"/>
          </p:cNvCxnSpPr>
          <p:nvPr/>
        </p:nvCxnSpPr>
        <p:spPr>
          <a:xfrm rot="10800000">
            <a:off x="2692000" y="4813175"/>
            <a:ext cx="676200" cy="67500"/>
          </a:xfrm>
          <a:prstGeom prst="curvedConnector3">
            <a:avLst>
              <a:gd fmla="val 49991" name="adj1"/>
            </a:avLst>
          </a:prstGeom>
          <a:noFill/>
          <a:ln cap="flat" cmpd="sng" w="9525">
            <a:solidFill>
              <a:schemeClr val="dk2"/>
            </a:solidFill>
            <a:prstDash val="solid"/>
            <a:round/>
            <a:headEnd len="med" w="med" type="none"/>
            <a:tailEnd len="med" w="med" type="stealth"/>
          </a:ln>
        </p:spPr>
      </p:cxn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0" name="Shape 550"/>
        <p:cNvGrpSpPr/>
        <p:nvPr/>
      </p:nvGrpSpPr>
      <p:grpSpPr>
        <a:xfrm>
          <a:off x="0" y="0"/>
          <a:ext cx="0" cy="0"/>
          <a:chOff x="0" y="0"/>
          <a:chExt cx="0" cy="0"/>
        </a:xfrm>
      </p:grpSpPr>
      <p:sp>
        <p:nvSpPr>
          <p:cNvPr id="551" name="Google Shape;551;p74"/>
          <p:cNvSpPr txBox="1"/>
          <p:nvPr>
            <p:ph idx="1" type="subTitle"/>
          </p:nvPr>
        </p:nvSpPr>
        <p:spPr>
          <a:xfrm>
            <a:off x="6826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VGG</a:t>
            </a:r>
            <a:endParaRPr>
              <a:solidFill>
                <a:srgbClr val="38761D"/>
              </a:solidFill>
            </a:endParaRPr>
          </a:p>
        </p:txBody>
      </p:sp>
      <p:pic>
        <p:nvPicPr>
          <p:cNvPr id="552" name="Google Shape;552;p74"/>
          <p:cNvPicPr preferRelativeResize="0"/>
          <p:nvPr/>
        </p:nvPicPr>
        <p:blipFill>
          <a:blip r:embed="rId3">
            <a:alphaModFix/>
          </a:blip>
          <a:stretch>
            <a:fillRect/>
          </a:stretch>
        </p:blipFill>
        <p:spPr>
          <a:xfrm>
            <a:off x="0" y="0"/>
            <a:ext cx="1466275" cy="730575"/>
          </a:xfrm>
          <a:prstGeom prst="rect">
            <a:avLst/>
          </a:prstGeom>
          <a:noFill/>
          <a:ln>
            <a:noFill/>
          </a:ln>
        </p:spPr>
      </p:pic>
      <p:sp>
        <p:nvSpPr>
          <p:cNvPr id="553" name="Google Shape;553;p74"/>
          <p:cNvSpPr txBox="1"/>
          <p:nvPr/>
        </p:nvSpPr>
        <p:spPr>
          <a:xfrm>
            <a:off x="356700"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spcBef>
                <a:spcPts val="1000"/>
              </a:spcBef>
              <a:spcAft>
                <a:spcPts val="0"/>
              </a:spcAft>
              <a:buNone/>
            </a:pPr>
            <a:r>
              <a:rPr b="1" lang="en" sz="1350">
                <a:solidFill>
                  <a:schemeClr val="dk1"/>
                </a:solidFill>
              </a:rPr>
              <a:t>VGG Networks</a:t>
            </a:r>
            <a:endParaRPr b="1" sz="135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The </a:t>
            </a:r>
            <a:r>
              <a:rPr b="1" lang="en" sz="1200">
                <a:solidFill>
                  <a:schemeClr val="dk1"/>
                </a:solidFill>
              </a:rPr>
              <a:t>VGG</a:t>
            </a:r>
            <a:r>
              <a:rPr lang="en" sz="1200">
                <a:solidFill>
                  <a:schemeClr val="dk1"/>
                </a:solidFill>
              </a:rPr>
              <a:t> type of CNN was designed by the </a:t>
            </a:r>
            <a:r>
              <a:rPr i="1" lang="en" sz="1200">
                <a:solidFill>
                  <a:schemeClr val="dk1"/>
                </a:solidFill>
              </a:rPr>
              <a:t>Visual Geometry Group</a:t>
            </a:r>
            <a:r>
              <a:rPr lang="en" sz="1200">
                <a:solidFill>
                  <a:schemeClr val="dk1"/>
                </a:solidFill>
              </a:rPr>
              <a:t> at </a:t>
            </a:r>
            <a:r>
              <a:rPr i="1" lang="en" sz="1200">
                <a:solidFill>
                  <a:schemeClr val="dk1"/>
                </a:solidFill>
              </a:rPr>
              <a:t>Oxford</a:t>
            </a:r>
            <a:r>
              <a:rPr lang="en" sz="1200">
                <a:solidFill>
                  <a:schemeClr val="dk1"/>
                </a:solidFill>
              </a:rPr>
              <a:t>. It was designed to compete in the international </a:t>
            </a:r>
            <a:r>
              <a:rPr i="1" lang="en" sz="1200">
                <a:solidFill>
                  <a:schemeClr val="dk1"/>
                </a:solidFill>
              </a:rPr>
              <a:t>ImageNet</a:t>
            </a:r>
            <a:r>
              <a:rPr lang="en" sz="1200">
                <a:solidFill>
                  <a:schemeClr val="dk1"/>
                </a:solidFill>
              </a:rPr>
              <a:t> competition for image recognition for 1000 classes of images. The </a:t>
            </a:r>
            <a:r>
              <a:rPr b="1" lang="en" sz="1200">
                <a:solidFill>
                  <a:schemeClr val="dk1"/>
                </a:solidFill>
              </a:rPr>
              <a:t>VGGNet </a:t>
            </a:r>
            <a:r>
              <a:rPr lang="en" sz="1200">
                <a:solidFill>
                  <a:schemeClr val="dk1"/>
                </a:solidFill>
              </a:rPr>
              <a:t>in the 2014 contest took first place on image location task and second place on the image classification task.</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rPr lang="en" sz="1200">
                <a:solidFill>
                  <a:srgbClr val="333333"/>
                </a:solidFill>
              </a:rPr>
              <a:t>It is designed using a</a:t>
            </a:r>
            <a:r>
              <a:rPr b="1" lang="en" sz="1200">
                <a:solidFill>
                  <a:srgbClr val="333333"/>
                </a:solidFill>
              </a:rPr>
              <a:t> handful of principles that are easy to learn</a:t>
            </a:r>
            <a:r>
              <a:rPr lang="en" sz="1200">
                <a:solidFill>
                  <a:srgbClr val="333333"/>
                </a:solidFill>
              </a:rPr>
              <a:t>. The convolutional frontend consists of a sequence of pairs (and later triples) of convolutions of the same size, followed by a max pooling. The </a:t>
            </a:r>
            <a:r>
              <a:rPr b="1" lang="en" sz="1200">
                <a:solidFill>
                  <a:srgbClr val="0000FF"/>
                </a:solidFill>
              </a:rPr>
              <a:t>max pooling layer downsamples the generated feature maps by 75% and the next pair (or triple) of convolutional layers than doubles the number of learned filters</a:t>
            </a:r>
            <a:r>
              <a:rPr lang="en" sz="1200">
                <a:solidFill>
                  <a:srgbClr val="333333"/>
                </a:solidFill>
              </a:rPr>
              <a:t>. The principle behind the convolution design was that the early layers learn coarse features and subsequent layers, </a:t>
            </a:r>
            <a:r>
              <a:rPr b="1" lang="en" sz="1200">
                <a:solidFill>
                  <a:srgbClr val="0000FF"/>
                </a:solidFill>
              </a:rPr>
              <a:t>by increasing the filters, learn finer and finer features, and the max pooling is used between the layers to minimize growth in size (and subsequently parameters to learn) of the feature maps</a:t>
            </a:r>
            <a:r>
              <a:rPr lang="en" sz="1200">
                <a:solidFill>
                  <a:srgbClr val="333333"/>
                </a:solidFill>
              </a:rPr>
              <a:t>. Finally, the DNN backend consists of two identical sized dense hidden layers of 4096 nodes each, and a final dense output layer of 1000 nodes for classification.</a:t>
            </a:r>
            <a:br>
              <a:rPr lang="en" sz="1200">
                <a:solidFill>
                  <a:srgbClr val="333333"/>
                </a:solidFill>
                <a:latin typeface="Georgia"/>
                <a:ea typeface="Georgia"/>
                <a:cs typeface="Georgia"/>
                <a:sym typeface="Georgia"/>
              </a:rPr>
            </a:b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pic>
        <p:nvPicPr>
          <p:cNvPr id="554" name="Google Shape;554;p74"/>
          <p:cNvPicPr preferRelativeResize="0"/>
          <p:nvPr/>
        </p:nvPicPr>
        <p:blipFill>
          <a:blip r:embed="rId4">
            <a:alphaModFix/>
          </a:blip>
          <a:stretch>
            <a:fillRect/>
          </a:stretch>
        </p:blipFill>
        <p:spPr>
          <a:xfrm>
            <a:off x="1793950" y="3819525"/>
            <a:ext cx="5943600" cy="1323975"/>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8" name="Shape 558"/>
        <p:cNvGrpSpPr/>
        <p:nvPr/>
      </p:nvGrpSpPr>
      <p:grpSpPr>
        <a:xfrm>
          <a:off x="0" y="0"/>
          <a:ext cx="0" cy="0"/>
          <a:chOff x="0" y="0"/>
          <a:chExt cx="0" cy="0"/>
        </a:xfrm>
      </p:grpSpPr>
      <p:sp>
        <p:nvSpPr>
          <p:cNvPr id="559" name="Google Shape;559;p75"/>
          <p:cNvSpPr txBox="1"/>
          <p:nvPr>
            <p:ph idx="1" type="subTitle"/>
          </p:nvPr>
        </p:nvSpPr>
        <p:spPr>
          <a:xfrm>
            <a:off x="6826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VGG16</a:t>
            </a:r>
            <a:endParaRPr>
              <a:solidFill>
                <a:srgbClr val="38761D"/>
              </a:solidFill>
            </a:endParaRPr>
          </a:p>
        </p:txBody>
      </p:sp>
      <p:pic>
        <p:nvPicPr>
          <p:cNvPr id="560" name="Google Shape;560;p75"/>
          <p:cNvPicPr preferRelativeResize="0"/>
          <p:nvPr/>
        </p:nvPicPr>
        <p:blipFill>
          <a:blip r:embed="rId3">
            <a:alphaModFix/>
          </a:blip>
          <a:stretch>
            <a:fillRect/>
          </a:stretch>
        </p:blipFill>
        <p:spPr>
          <a:xfrm>
            <a:off x="0" y="0"/>
            <a:ext cx="1466275" cy="730575"/>
          </a:xfrm>
          <a:prstGeom prst="rect">
            <a:avLst/>
          </a:prstGeom>
          <a:noFill/>
          <a:ln>
            <a:noFill/>
          </a:ln>
        </p:spPr>
      </p:pic>
      <p:sp>
        <p:nvSpPr>
          <p:cNvPr id="561" name="Google Shape;561;p75"/>
          <p:cNvSpPr txBox="1"/>
          <p:nvPr/>
        </p:nvSpPr>
        <p:spPr>
          <a:xfrm>
            <a:off x="356700"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 VGG16 - Sequential Flow</a:t>
            </a:r>
            <a:br>
              <a:rPr b="1" lang="en" sz="1200">
                <a:solidFill>
                  <a:schemeClr val="dk1"/>
                </a:solidFill>
              </a:rPr>
            </a:br>
            <a:br>
              <a:rPr b="1" lang="en" sz="1200">
                <a:solidFill>
                  <a:schemeClr val="dk1"/>
                </a:solidFill>
              </a:rPr>
            </a:br>
            <a:r>
              <a:rPr lang="en" sz="1200">
                <a:solidFill>
                  <a:srgbClr val="333333"/>
                </a:solidFill>
                <a:latin typeface="Georgia"/>
                <a:ea typeface="Georgia"/>
                <a:cs typeface="Georgia"/>
                <a:sym typeface="Georgia"/>
              </a:rPr>
              <a:t>We will code a VGG16 in two coding styles. The first in a sequential flow.</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graphicFrame>
        <p:nvGraphicFramePr>
          <p:cNvPr id="562" name="Google Shape;562;p75"/>
          <p:cNvGraphicFramePr/>
          <p:nvPr/>
        </p:nvGraphicFramePr>
        <p:xfrm>
          <a:off x="454050" y="1506050"/>
          <a:ext cx="3000000" cy="3000000"/>
        </p:xfrm>
        <a:graphic>
          <a:graphicData uri="http://schemas.openxmlformats.org/drawingml/2006/table">
            <a:tbl>
              <a:tblPr>
                <a:noFill/>
                <a:tableStyleId>{B919AB72-B1D8-40D2-A9E9-02AD8994AEB8}</a:tableStyleId>
              </a:tblPr>
              <a:tblGrid>
                <a:gridCol w="8104550"/>
              </a:tblGrid>
              <a:tr h="1229175">
                <a:tc>
                  <a:txBody>
                    <a:bodyPr>
                      <a:noAutofit/>
                    </a:bodyPr>
                    <a:lstStyle/>
                    <a:p>
                      <a:pPr indent="0" lvl="0" marL="0" rtl="0" algn="l">
                        <a:lnSpc>
                          <a:spcPct val="115000"/>
                        </a:lnSpc>
                        <a:spcBef>
                          <a:spcPts val="0"/>
                        </a:spcBef>
                        <a:spcAft>
                          <a:spcPts val="0"/>
                        </a:spcAft>
                        <a:buNone/>
                      </a:pPr>
                      <a:r>
                        <a:rPr lang="en" sz="900">
                          <a:solidFill>
                            <a:srgbClr val="9C27B0"/>
                          </a:solidFill>
                          <a:latin typeface="Consolas"/>
                          <a:ea typeface="Consolas"/>
                          <a:cs typeface="Consolas"/>
                          <a:sym typeface="Consolas"/>
                        </a:rPr>
                        <a:t>from</a:t>
                      </a:r>
                      <a:r>
                        <a:rPr lang="en" sz="900">
                          <a:solidFill>
                            <a:schemeClr val="dk1"/>
                          </a:solidFill>
                          <a:latin typeface="Consolas"/>
                          <a:ea typeface="Consolas"/>
                          <a:cs typeface="Consolas"/>
                          <a:sym typeface="Consolas"/>
                        </a:rPr>
                        <a:t> keras </a:t>
                      </a:r>
                      <a:r>
                        <a:rPr lang="en" sz="900">
                          <a:solidFill>
                            <a:srgbClr val="9C27B0"/>
                          </a:solidFill>
                          <a:latin typeface="Consolas"/>
                          <a:ea typeface="Consolas"/>
                          <a:cs typeface="Consolas"/>
                          <a:sym typeface="Consolas"/>
                        </a:rPr>
                        <a:t>import</a:t>
                      </a:r>
                      <a:r>
                        <a:rPr lang="en" sz="900">
                          <a:solidFill>
                            <a:schemeClr val="dk1"/>
                          </a:solidFill>
                          <a:latin typeface="Consolas"/>
                          <a:ea typeface="Consolas"/>
                          <a:cs typeface="Consolas"/>
                          <a:sym typeface="Consolas"/>
                        </a:rPr>
                        <a:t> </a:t>
                      </a:r>
                      <a:r>
                        <a:rPr lang="en" sz="900">
                          <a:solidFill>
                            <a:srgbClr val="3367D6"/>
                          </a:solidFill>
                          <a:latin typeface="Consolas"/>
                          <a:ea typeface="Consolas"/>
                          <a:cs typeface="Consolas"/>
                          <a:sym typeface="Consolas"/>
                        </a:rPr>
                        <a:t>Sequential</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900">
                          <a:solidFill>
                            <a:srgbClr val="9C27B0"/>
                          </a:solidFill>
                          <a:latin typeface="Consolas"/>
                          <a:ea typeface="Consolas"/>
                          <a:cs typeface="Consolas"/>
                          <a:sym typeface="Consolas"/>
                        </a:rPr>
                        <a:t>from</a:t>
                      </a:r>
                      <a:r>
                        <a:rPr lang="en" sz="900">
                          <a:solidFill>
                            <a:schemeClr val="dk1"/>
                          </a:solidFill>
                          <a:latin typeface="Consolas"/>
                          <a:ea typeface="Consolas"/>
                          <a:cs typeface="Consolas"/>
                          <a:sym typeface="Consolas"/>
                        </a:rPr>
                        <a:t> keras</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layers </a:t>
                      </a:r>
                      <a:r>
                        <a:rPr lang="en" sz="900">
                          <a:solidFill>
                            <a:srgbClr val="9C27B0"/>
                          </a:solidFill>
                          <a:latin typeface="Consolas"/>
                          <a:ea typeface="Consolas"/>
                          <a:cs typeface="Consolas"/>
                          <a:sym typeface="Consolas"/>
                        </a:rPr>
                        <a:t>import</a:t>
                      </a:r>
                      <a:r>
                        <a:rPr lang="en" sz="900">
                          <a:solidFill>
                            <a:schemeClr val="dk1"/>
                          </a:solidFill>
                          <a:latin typeface="Consolas"/>
                          <a:ea typeface="Consolas"/>
                          <a:cs typeface="Consolas"/>
                          <a:sym typeface="Consolas"/>
                        </a:rPr>
                        <a:t> </a:t>
                      </a:r>
                      <a:r>
                        <a:rPr lang="en" sz="900">
                          <a:solidFill>
                            <a:srgbClr val="3367D6"/>
                          </a:solidFill>
                          <a:latin typeface="Consolas"/>
                          <a:ea typeface="Consolas"/>
                          <a:cs typeface="Consolas"/>
                          <a:sym typeface="Consolas"/>
                        </a:rPr>
                        <a:t>Conv2D</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a:t>
                      </a:r>
                      <a:r>
                        <a:rPr lang="en" sz="900">
                          <a:solidFill>
                            <a:srgbClr val="3367D6"/>
                          </a:solidFill>
                          <a:latin typeface="Consolas"/>
                          <a:ea typeface="Consolas"/>
                          <a:cs typeface="Consolas"/>
                          <a:sym typeface="Consolas"/>
                        </a:rPr>
                        <a:t>MaxPooling2D</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a:t>
                      </a:r>
                      <a:r>
                        <a:rPr lang="en" sz="900">
                          <a:solidFill>
                            <a:srgbClr val="3367D6"/>
                          </a:solidFill>
                          <a:latin typeface="Consolas"/>
                          <a:ea typeface="Consolas"/>
                          <a:cs typeface="Consolas"/>
                          <a:sym typeface="Consolas"/>
                        </a:rPr>
                        <a:t>Flatten</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a:t>
                      </a:r>
                      <a:r>
                        <a:rPr lang="en" sz="900">
                          <a:solidFill>
                            <a:srgbClr val="3367D6"/>
                          </a:solidFill>
                          <a:latin typeface="Consolas"/>
                          <a:ea typeface="Consolas"/>
                          <a:cs typeface="Consolas"/>
                          <a:sym typeface="Consolas"/>
                        </a:rPr>
                        <a:t>Dense</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900">
                          <a:solidFill>
                            <a:schemeClr val="dk1"/>
                          </a:solidFill>
                          <a:latin typeface="Consolas"/>
                          <a:ea typeface="Consolas"/>
                          <a:cs typeface="Consolas"/>
                          <a:sym typeface="Consolas"/>
                        </a:rPr>
                        <a:t>model </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a:t>
                      </a:r>
                      <a:r>
                        <a:rPr lang="en" sz="900">
                          <a:solidFill>
                            <a:srgbClr val="3367D6"/>
                          </a:solidFill>
                          <a:latin typeface="Consolas"/>
                          <a:ea typeface="Consolas"/>
                          <a:cs typeface="Consolas"/>
                          <a:sym typeface="Consolas"/>
                        </a:rPr>
                        <a:t>Sequential</a:t>
                      </a:r>
                      <a:r>
                        <a:rPr lang="en" sz="900">
                          <a:solidFill>
                            <a:srgbClr val="616161"/>
                          </a:solidFill>
                          <a:latin typeface="Consolas"/>
                          <a:ea typeface="Consolas"/>
                          <a:cs typeface="Consolas"/>
                          <a:sym typeface="Consolas"/>
                        </a:rPr>
                        <a:t>()</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900">
                          <a:solidFill>
                            <a:srgbClr val="455A64"/>
                          </a:solidFill>
                          <a:latin typeface="Consolas"/>
                          <a:ea typeface="Consolas"/>
                          <a:cs typeface="Consolas"/>
                          <a:sym typeface="Consolas"/>
                        </a:rPr>
                        <a:t># First convolutional block </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900">
                          <a:solidFill>
                            <a:schemeClr val="dk1"/>
                          </a:solidFill>
                          <a:latin typeface="Consolas"/>
                          <a:ea typeface="Consolas"/>
                          <a:cs typeface="Consolas"/>
                          <a:sym typeface="Consolas"/>
                        </a:rPr>
                        <a:t>model</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add</a:t>
                      </a:r>
                      <a:r>
                        <a:rPr lang="en" sz="900">
                          <a:solidFill>
                            <a:srgbClr val="616161"/>
                          </a:solidFill>
                          <a:latin typeface="Consolas"/>
                          <a:ea typeface="Consolas"/>
                          <a:cs typeface="Consolas"/>
                          <a:sym typeface="Consolas"/>
                        </a:rPr>
                        <a:t>(</a:t>
                      </a:r>
                      <a:r>
                        <a:rPr lang="en" sz="900">
                          <a:solidFill>
                            <a:srgbClr val="3367D6"/>
                          </a:solidFill>
                          <a:latin typeface="Consolas"/>
                          <a:ea typeface="Consolas"/>
                          <a:cs typeface="Consolas"/>
                          <a:sym typeface="Consolas"/>
                        </a:rPr>
                        <a:t>Conv2D</a:t>
                      </a:r>
                      <a:r>
                        <a:rPr lang="en" sz="900">
                          <a:solidFill>
                            <a:srgbClr val="616161"/>
                          </a:solidFill>
                          <a:latin typeface="Consolas"/>
                          <a:ea typeface="Consolas"/>
                          <a:cs typeface="Consolas"/>
                          <a:sym typeface="Consolas"/>
                        </a:rPr>
                        <a:t>(</a:t>
                      </a:r>
                      <a:r>
                        <a:rPr lang="en" sz="900">
                          <a:solidFill>
                            <a:srgbClr val="C53929"/>
                          </a:solidFill>
                          <a:latin typeface="Consolas"/>
                          <a:ea typeface="Consolas"/>
                          <a:cs typeface="Consolas"/>
                          <a:sym typeface="Consolas"/>
                        </a:rPr>
                        <a:t>64</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a:t>
                      </a:r>
                      <a:r>
                        <a:rPr lang="en" sz="900">
                          <a:solidFill>
                            <a:srgbClr val="616161"/>
                          </a:solidFill>
                          <a:latin typeface="Consolas"/>
                          <a:ea typeface="Consolas"/>
                          <a:cs typeface="Consolas"/>
                          <a:sym typeface="Consolas"/>
                        </a:rPr>
                        <a:t>(</a:t>
                      </a:r>
                      <a:r>
                        <a:rPr lang="en" sz="900">
                          <a:solidFill>
                            <a:srgbClr val="C53929"/>
                          </a:solidFill>
                          <a:latin typeface="Consolas"/>
                          <a:ea typeface="Consolas"/>
                          <a:cs typeface="Consolas"/>
                          <a:sym typeface="Consolas"/>
                        </a:rPr>
                        <a:t>3</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a:t>
                      </a:r>
                      <a:r>
                        <a:rPr lang="en" sz="900">
                          <a:solidFill>
                            <a:srgbClr val="C53929"/>
                          </a:solidFill>
                          <a:latin typeface="Consolas"/>
                          <a:ea typeface="Consolas"/>
                          <a:cs typeface="Consolas"/>
                          <a:sym typeface="Consolas"/>
                        </a:rPr>
                        <a:t>3</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strides</a:t>
                      </a:r>
                      <a:r>
                        <a:rPr lang="en" sz="900">
                          <a:solidFill>
                            <a:srgbClr val="616161"/>
                          </a:solidFill>
                          <a:latin typeface="Consolas"/>
                          <a:ea typeface="Consolas"/>
                          <a:cs typeface="Consolas"/>
                          <a:sym typeface="Consolas"/>
                        </a:rPr>
                        <a:t>=(</a:t>
                      </a:r>
                      <a:r>
                        <a:rPr lang="en" sz="900">
                          <a:solidFill>
                            <a:srgbClr val="C53929"/>
                          </a:solidFill>
                          <a:latin typeface="Consolas"/>
                          <a:ea typeface="Consolas"/>
                          <a:cs typeface="Consolas"/>
                          <a:sym typeface="Consolas"/>
                        </a:rPr>
                        <a:t>1</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a:t>
                      </a:r>
                      <a:r>
                        <a:rPr lang="en" sz="900">
                          <a:solidFill>
                            <a:srgbClr val="C53929"/>
                          </a:solidFill>
                          <a:latin typeface="Consolas"/>
                          <a:ea typeface="Consolas"/>
                          <a:cs typeface="Consolas"/>
                          <a:sym typeface="Consolas"/>
                        </a:rPr>
                        <a:t>1</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padding</a:t>
                      </a:r>
                      <a:r>
                        <a:rPr lang="en" sz="900">
                          <a:solidFill>
                            <a:srgbClr val="616161"/>
                          </a:solidFill>
                          <a:latin typeface="Consolas"/>
                          <a:ea typeface="Consolas"/>
                          <a:cs typeface="Consolas"/>
                          <a:sym typeface="Consolas"/>
                        </a:rPr>
                        <a:t>=</a:t>
                      </a:r>
                      <a:r>
                        <a:rPr lang="en" sz="900">
                          <a:solidFill>
                            <a:srgbClr val="0F9D58"/>
                          </a:solidFill>
                          <a:latin typeface="Consolas"/>
                          <a:ea typeface="Consolas"/>
                          <a:cs typeface="Consolas"/>
                          <a:sym typeface="Consolas"/>
                        </a:rPr>
                        <a:t>"same"</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activation</a:t>
                      </a:r>
                      <a:r>
                        <a:rPr lang="en" sz="900">
                          <a:solidFill>
                            <a:srgbClr val="616161"/>
                          </a:solidFill>
                          <a:latin typeface="Consolas"/>
                          <a:ea typeface="Consolas"/>
                          <a:cs typeface="Consolas"/>
                          <a:sym typeface="Consolas"/>
                        </a:rPr>
                        <a:t>=</a:t>
                      </a:r>
                      <a:r>
                        <a:rPr lang="en" sz="900">
                          <a:solidFill>
                            <a:srgbClr val="0F9D58"/>
                          </a:solidFill>
                          <a:latin typeface="Consolas"/>
                          <a:ea typeface="Consolas"/>
                          <a:cs typeface="Consolas"/>
                          <a:sym typeface="Consolas"/>
                        </a:rPr>
                        <a:t>"relu"</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input_shape</a:t>
                      </a:r>
                      <a:r>
                        <a:rPr lang="en" sz="900">
                          <a:solidFill>
                            <a:srgbClr val="616161"/>
                          </a:solidFill>
                          <a:latin typeface="Consolas"/>
                          <a:ea typeface="Consolas"/>
                          <a:cs typeface="Consolas"/>
                          <a:sym typeface="Consolas"/>
                        </a:rPr>
                        <a:t>=(</a:t>
                      </a:r>
                      <a:r>
                        <a:rPr lang="en" sz="900">
                          <a:solidFill>
                            <a:srgbClr val="C53929"/>
                          </a:solidFill>
                          <a:latin typeface="Consolas"/>
                          <a:ea typeface="Consolas"/>
                          <a:cs typeface="Consolas"/>
                          <a:sym typeface="Consolas"/>
                        </a:rPr>
                        <a:t>224</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a:t>
                      </a:r>
                      <a:r>
                        <a:rPr lang="en" sz="900">
                          <a:solidFill>
                            <a:srgbClr val="C53929"/>
                          </a:solidFill>
                          <a:latin typeface="Consolas"/>
                          <a:ea typeface="Consolas"/>
                          <a:cs typeface="Consolas"/>
                          <a:sym typeface="Consolas"/>
                        </a:rPr>
                        <a:t>224</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a:t>
                      </a:r>
                      <a:r>
                        <a:rPr lang="en" sz="900">
                          <a:solidFill>
                            <a:srgbClr val="C53929"/>
                          </a:solidFill>
                          <a:latin typeface="Consolas"/>
                          <a:ea typeface="Consolas"/>
                          <a:cs typeface="Consolas"/>
                          <a:sym typeface="Consolas"/>
                        </a:rPr>
                        <a:t>3</a:t>
                      </a:r>
                      <a:r>
                        <a:rPr lang="en" sz="900">
                          <a:solidFill>
                            <a:srgbClr val="616161"/>
                          </a:solidFill>
                          <a:latin typeface="Consolas"/>
                          <a:ea typeface="Consolas"/>
                          <a:cs typeface="Consolas"/>
                          <a:sym typeface="Consolas"/>
                        </a:rPr>
                        <a:t>)))</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900">
                          <a:solidFill>
                            <a:schemeClr val="dk1"/>
                          </a:solidFill>
                          <a:latin typeface="Consolas"/>
                          <a:ea typeface="Consolas"/>
                          <a:cs typeface="Consolas"/>
                          <a:sym typeface="Consolas"/>
                        </a:rPr>
                        <a:t>model</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add</a:t>
                      </a:r>
                      <a:r>
                        <a:rPr lang="en" sz="900">
                          <a:solidFill>
                            <a:srgbClr val="616161"/>
                          </a:solidFill>
                          <a:latin typeface="Consolas"/>
                          <a:ea typeface="Consolas"/>
                          <a:cs typeface="Consolas"/>
                          <a:sym typeface="Consolas"/>
                        </a:rPr>
                        <a:t>(</a:t>
                      </a:r>
                      <a:r>
                        <a:rPr lang="en" sz="900">
                          <a:solidFill>
                            <a:srgbClr val="3367D6"/>
                          </a:solidFill>
                          <a:latin typeface="Consolas"/>
                          <a:ea typeface="Consolas"/>
                          <a:cs typeface="Consolas"/>
                          <a:sym typeface="Consolas"/>
                        </a:rPr>
                        <a:t>Conv2D</a:t>
                      </a:r>
                      <a:r>
                        <a:rPr lang="en" sz="900">
                          <a:solidFill>
                            <a:srgbClr val="616161"/>
                          </a:solidFill>
                          <a:latin typeface="Consolas"/>
                          <a:ea typeface="Consolas"/>
                          <a:cs typeface="Consolas"/>
                          <a:sym typeface="Consolas"/>
                        </a:rPr>
                        <a:t>(</a:t>
                      </a:r>
                      <a:r>
                        <a:rPr lang="en" sz="900">
                          <a:solidFill>
                            <a:srgbClr val="C53929"/>
                          </a:solidFill>
                          <a:latin typeface="Consolas"/>
                          <a:ea typeface="Consolas"/>
                          <a:cs typeface="Consolas"/>
                          <a:sym typeface="Consolas"/>
                        </a:rPr>
                        <a:t>64</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a:t>
                      </a:r>
                      <a:r>
                        <a:rPr lang="en" sz="900">
                          <a:solidFill>
                            <a:srgbClr val="616161"/>
                          </a:solidFill>
                          <a:latin typeface="Consolas"/>
                          <a:ea typeface="Consolas"/>
                          <a:cs typeface="Consolas"/>
                          <a:sym typeface="Consolas"/>
                        </a:rPr>
                        <a:t>(</a:t>
                      </a:r>
                      <a:r>
                        <a:rPr lang="en" sz="900">
                          <a:solidFill>
                            <a:srgbClr val="C53929"/>
                          </a:solidFill>
                          <a:latin typeface="Consolas"/>
                          <a:ea typeface="Consolas"/>
                          <a:cs typeface="Consolas"/>
                          <a:sym typeface="Consolas"/>
                        </a:rPr>
                        <a:t>3</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a:t>
                      </a:r>
                      <a:r>
                        <a:rPr lang="en" sz="900">
                          <a:solidFill>
                            <a:srgbClr val="C53929"/>
                          </a:solidFill>
                          <a:latin typeface="Consolas"/>
                          <a:ea typeface="Consolas"/>
                          <a:cs typeface="Consolas"/>
                          <a:sym typeface="Consolas"/>
                        </a:rPr>
                        <a:t>3</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strides</a:t>
                      </a:r>
                      <a:r>
                        <a:rPr lang="en" sz="900">
                          <a:solidFill>
                            <a:srgbClr val="616161"/>
                          </a:solidFill>
                          <a:latin typeface="Consolas"/>
                          <a:ea typeface="Consolas"/>
                          <a:cs typeface="Consolas"/>
                          <a:sym typeface="Consolas"/>
                        </a:rPr>
                        <a:t>=(</a:t>
                      </a:r>
                      <a:r>
                        <a:rPr lang="en" sz="900">
                          <a:solidFill>
                            <a:srgbClr val="C53929"/>
                          </a:solidFill>
                          <a:latin typeface="Consolas"/>
                          <a:ea typeface="Consolas"/>
                          <a:cs typeface="Consolas"/>
                          <a:sym typeface="Consolas"/>
                        </a:rPr>
                        <a:t>1</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a:t>
                      </a:r>
                      <a:r>
                        <a:rPr lang="en" sz="900">
                          <a:solidFill>
                            <a:srgbClr val="C53929"/>
                          </a:solidFill>
                          <a:latin typeface="Consolas"/>
                          <a:ea typeface="Consolas"/>
                          <a:cs typeface="Consolas"/>
                          <a:sym typeface="Consolas"/>
                        </a:rPr>
                        <a:t>1</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padding</a:t>
                      </a:r>
                      <a:r>
                        <a:rPr lang="en" sz="900">
                          <a:solidFill>
                            <a:srgbClr val="616161"/>
                          </a:solidFill>
                          <a:latin typeface="Consolas"/>
                          <a:ea typeface="Consolas"/>
                          <a:cs typeface="Consolas"/>
                          <a:sym typeface="Consolas"/>
                        </a:rPr>
                        <a:t>=</a:t>
                      </a:r>
                      <a:r>
                        <a:rPr lang="en" sz="900">
                          <a:solidFill>
                            <a:srgbClr val="0F9D58"/>
                          </a:solidFill>
                          <a:latin typeface="Consolas"/>
                          <a:ea typeface="Consolas"/>
                          <a:cs typeface="Consolas"/>
                          <a:sym typeface="Consolas"/>
                        </a:rPr>
                        <a:t>"same"</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activation</a:t>
                      </a:r>
                      <a:r>
                        <a:rPr lang="en" sz="900">
                          <a:solidFill>
                            <a:srgbClr val="616161"/>
                          </a:solidFill>
                          <a:latin typeface="Consolas"/>
                          <a:ea typeface="Consolas"/>
                          <a:cs typeface="Consolas"/>
                          <a:sym typeface="Consolas"/>
                        </a:rPr>
                        <a:t>=</a:t>
                      </a:r>
                      <a:r>
                        <a:rPr lang="en" sz="900">
                          <a:solidFill>
                            <a:srgbClr val="0F9D58"/>
                          </a:solidFill>
                          <a:latin typeface="Consolas"/>
                          <a:ea typeface="Consolas"/>
                          <a:cs typeface="Consolas"/>
                          <a:sym typeface="Consolas"/>
                        </a:rPr>
                        <a:t>"relu"</a:t>
                      </a:r>
                      <a:r>
                        <a:rPr lang="en" sz="900">
                          <a:solidFill>
                            <a:srgbClr val="616161"/>
                          </a:solidFill>
                          <a:latin typeface="Consolas"/>
                          <a:ea typeface="Consolas"/>
                          <a:cs typeface="Consolas"/>
                          <a:sym typeface="Consolas"/>
                        </a:rPr>
                        <a:t>))</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900">
                          <a:solidFill>
                            <a:schemeClr val="dk1"/>
                          </a:solidFill>
                          <a:latin typeface="Consolas"/>
                          <a:ea typeface="Consolas"/>
                          <a:cs typeface="Consolas"/>
                          <a:sym typeface="Consolas"/>
                        </a:rPr>
                        <a:t>model</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add</a:t>
                      </a:r>
                      <a:r>
                        <a:rPr lang="en" sz="900">
                          <a:solidFill>
                            <a:srgbClr val="616161"/>
                          </a:solidFill>
                          <a:latin typeface="Consolas"/>
                          <a:ea typeface="Consolas"/>
                          <a:cs typeface="Consolas"/>
                          <a:sym typeface="Consolas"/>
                        </a:rPr>
                        <a:t>(</a:t>
                      </a:r>
                      <a:r>
                        <a:rPr lang="en" sz="900">
                          <a:solidFill>
                            <a:srgbClr val="3367D6"/>
                          </a:solidFill>
                          <a:latin typeface="Consolas"/>
                          <a:ea typeface="Consolas"/>
                          <a:cs typeface="Consolas"/>
                          <a:sym typeface="Consolas"/>
                        </a:rPr>
                        <a:t>MaxPooling2D</a:t>
                      </a:r>
                      <a:r>
                        <a:rPr lang="en" sz="900">
                          <a:solidFill>
                            <a:srgbClr val="616161"/>
                          </a:solidFill>
                          <a:latin typeface="Consolas"/>
                          <a:ea typeface="Consolas"/>
                          <a:cs typeface="Consolas"/>
                          <a:sym typeface="Consolas"/>
                        </a:rPr>
                        <a:t>((</a:t>
                      </a:r>
                      <a:r>
                        <a:rPr lang="en" sz="900">
                          <a:solidFill>
                            <a:srgbClr val="C53929"/>
                          </a:solidFill>
                          <a:latin typeface="Consolas"/>
                          <a:ea typeface="Consolas"/>
                          <a:cs typeface="Consolas"/>
                          <a:sym typeface="Consolas"/>
                        </a:rPr>
                        <a:t>2</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a:t>
                      </a:r>
                      <a:r>
                        <a:rPr lang="en" sz="900">
                          <a:solidFill>
                            <a:srgbClr val="C53929"/>
                          </a:solidFill>
                          <a:latin typeface="Consolas"/>
                          <a:ea typeface="Consolas"/>
                          <a:cs typeface="Consolas"/>
                          <a:sym typeface="Consolas"/>
                        </a:rPr>
                        <a:t>2</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strides</a:t>
                      </a:r>
                      <a:r>
                        <a:rPr lang="en" sz="900">
                          <a:solidFill>
                            <a:srgbClr val="616161"/>
                          </a:solidFill>
                          <a:latin typeface="Consolas"/>
                          <a:ea typeface="Consolas"/>
                          <a:cs typeface="Consolas"/>
                          <a:sym typeface="Consolas"/>
                        </a:rPr>
                        <a:t>=(</a:t>
                      </a:r>
                      <a:r>
                        <a:rPr lang="en" sz="900">
                          <a:solidFill>
                            <a:srgbClr val="C53929"/>
                          </a:solidFill>
                          <a:latin typeface="Consolas"/>
                          <a:ea typeface="Consolas"/>
                          <a:cs typeface="Consolas"/>
                          <a:sym typeface="Consolas"/>
                        </a:rPr>
                        <a:t>2</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a:t>
                      </a:r>
                      <a:r>
                        <a:rPr lang="en" sz="900">
                          <a:solidFill>
                            <a:srgbClr val="C53929"/>
                          </a:solidFill>
                          <a:latin typeface="Consolas"/>
                          <a:ea typeface="Consolas"/>
                          <a:cs typeface="Consolas"/>
                          <a:sym typeface="Consolas"/>
                        </a:rPr>
                        <a:t>2</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a:t>
                      </a:r>
                      <a:r>
                        <a:rPr lang="en" sz="900">
                          <a:solidFill>
                            <a:srgbClr val="455A64"/>
                          </a:solidFill>
                          <a:latin typeface="Consolas"/>
                          <a:ea typeface="Consolas"/>
                          <a:cs typeface="Consolas"/>
                          <a:sym typeface="Consolas"/>
                        </a:rPr>
                        <a:t># reduce feature maps by 75%</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900">
                          <a:solidFill>
                            <a:srgbClr val="455A64"/>
                          </a:solidFill>
                          <a:latin typeface="Consolas"/>
                          <a:ea typeface="Consolas"/>
                          <a:cs typeface="Consolas"/>
                          <a:sym typeface="Consolas"/>
                        </a:rPr>
                        <a:t># Second convolutional block - double the number of filters</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900">
                          <a:solidFill>
                            <a:schemeClr val="dk1"/>
                          </a:solidFill>
                          <a:latin typeface="Consolas"/>
                          <a:ea typeface="Consolas"/>
                          <a:cs typeface="Consolas"/>
                          <a:sym typeface="Consolas"/>
                        </a:rPr>
                        <a:t>model</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add</a:t>
                      </a:r>
                      <a:r>
                        <a:rPr lang="en" sz="900">
                          <a:solidFill>
                            <a:srgbClr val="616161"/>
                          </a:solidFill>
                          <a:latin typeface="Consolas"/>
                          <a:ea typeface="Consolas"/>
                          <a:cs typeface="Consolas"/>
                          <a:sym typeface="Consolas"/>
                        </a:rPr>
                        <a:t>(</a:t>
                      </a:r>
                      <a:r>
                        <a:rPr lang="en" sz="900">
                          <a:solidFill>
                            <a:srgbClr val="3367D6"/>
                          </a:solidFill>
                          <a:latin typeface="Consolas"/>
                          <a:ea typeface="Consolas"/>
                          <a:cs typeface="Consolas"/>
                          <a:sym typeface="Consolas"/>
                        </a:rPr>
                        <a:t>Conv2D</a:t>
                      </a:r>
                      <a:r>
                        <a:rPr lang="en" sz="900">
                          <a:solidFill>
                            <a:srgbClr val="616161"/>
                          </a:solidFill>
                          <a:latin typeface="Consolas"/>
                          <a:ea typeface="Consolas"/>
                          <a:cs typeface="Consolas"/>
                          <a:sym typeface="Consolas"/>
                        </a:rPr>
                        <a:t>(</a:t>
                      </a:r>
                      <a:r>
                        <a:rPr lang="en" sz="900">
                          <a:solidFill>
                            <a:srgbClr val="C53929"/>
                          </a:solidFill>
                          <a:latin typeface="Consolas"/>
                          <a:ea typeface="Consolas"/>
                          <a:cs typeface="Consolas"/>
                          <a:sym typeface="Consolas"/>
                        </a:rPr>
                        <a:t>128</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a:t>
                      </a:r>
                      <a:r>
                        <a:rPr lang="en" sz="900">
                          <a:solidFill>
                            <a:srgbClr val="616161"/>
                          </a:solidFill>
                          <a:latin typeface="Consolas"/>
                          <a:ea typeface="Consolas"/>
                          <a:cs typeface="Consolas"/>
                          <a:sym typeface="Consolas"/>
                        </a:rPr>
                        <a:t>(</a:t>
                      </a:r>
                      <a:r>
                        <a:rPr lang="en" sz="900">
                          <a:solidFill>
                            <a:srgbClr val="C53929"/>
                          </a:solidFill>
                          <a:latin typeface="Consolas"/>
                          <a:ea typeface="Consolas"/>
                          <a:cs typeface="Consolas"/>
                          <a:sym typeface="Consolas"/>
                        </a:rPr>
                        <a:t>3</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a:t>
                      </a:r>
                      <a:r>
                        <a:rPr lang="en" sz="900">
                          <a:solidFill>
                            <a:srgbClr val="C53929"/>
                          </a:solidFill>
                          <a:latin typeface="Consolas"/>
                          <a:ea typeface="Consolas"/>
                          <a:cs typeface="Consolas"/>
                          <a:sym typeface="Consolas"/>
                        </a:rPr>
                        <a:t>3</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strides</a:t>
                      </a:r>
                      <a:r>
                        <a:rPr lang="en" sz="900">
                          <a:solidFill>
                            <a:srgbClr val="616161"/>
                          </a:solidFill>
                          <a:latin typeface="Consolas"/>
                          <a:ea typeface="Consolas"/>
                          <a:cs typeface="Consolas"/>
                          <a:sym typeface="Consolas"/>
                        </a:rPr>
                        <a:t>=(</a:t>
                      </a:r>
                      <a:r>
                        <a:rPr lang="en" sz="900">
                          <a:solidFill>
                            <a:srgbClr val="C53929"/>
                          </a:solidFill>
                          <a:latin typeface="Consolas"/>
                          <a:ea typeface="Consolas"/>
                          <a:cs typeface="Consolas"/>
                          <a:sym typeface="Consolas"/>
                        </a:rPr>
                        <a:t>1</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a:t>
                      </a:r>
                      <a:r>
                        <a:rPr lang="en" sz="900">
                          <a:solidFill>
                            <a:srgbClr val="C53929"/>
                          </a:solidFill>
                          <a:latin typeface="Consolas"/>
                          <a:ea typeface="Consolas"/>
                          <a:cs typeface="Consolas"/>
                          <a:sym typeface="Consolas"/>
                        </a:rPr>
                        <a:t>1</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padding</a:t>
                      </a:r>
                      <a:r>
                        <a:rPr lang="en" sz="900">
                          <a:solidFill>
                            <a:srgbClr val="616161"/>
                          </a:solidFill>
                          <a:latin typeface="Consolas"/>
                          <a:ea typeface="Consolas"/>
                          <a:cs typeface="Consolas"/>
                          <a:sym typeface="Consolas"/>
                        </a:rPr>
                        <a:t>=</a:t>
                      </a:r>
                      <a:r>
                        <a:rPr lang="en" sz="900">
                          <a:solidFill>
                            <a:srgbClr val="0F9D58"/>
                          </a:solidFill>
                          <a:latin typeface="Consolas"/>
                          <a:ea typeface="Consolas"/>
                          <a:cs typeface="Consolas"/>
                          <a:sym typeface="Consolas"/>
                        </a:rPr>
                        <a:t>"same"</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activation</a:t>
                      </a:r>
                      <a:r>
                        <a:rPr lang="en" sz="900">
                          <a:solidFill>
                            <a:srgbClr val="616161"/>
                          </a:solidFill>
                          <a:latin typeface="Consolas"/>
                          <a:ea typeface="Consolas"/>
                          <a:cs typeface="Consolas"/>
                          <a:sym typeface="Consolas"/>
                        </a:rPr>
                        <a:t>=</a:t>
                      </a:r>
                      <a:r>
                        <a:rPr lang="en" sz="900">
                          <a:solidFill>
                            <a:srgbClr val="0F9D58"/>
                          </a:solidFill>
                          <a:latin typeface="Consolas"/>
                          <a:ea typeface="Consolas"/>
                          <a:cs typeface="Consolas"/>
                          <a:sym typeface="Consolas"/>
                        </a:rPr>
                        <a:t>"relu"</a:t>
                      </a:r>
                      <a:r>
                        <a:rPr lang="en" sz="900">
                          <a:solidFill>
                            <a:srgbClr val="616161"/>
                          </a:solidFill>
                          <a:latin typeface="Consolas"/>
                          <a:ea typeface="Consolas"/>
                          <a:cs typeface="Consolas"/>
                          <a:sym typeface="Consolas"/>
                        </a:rPr>
                        <a:t>))</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900">
                          <a:solidFill>
                            <a:schemeClr val="dk1"/>
                          </a:solidFill>
                          <a:latin typeface="Consolas"/>
                          <a:ea typeface="Consolas"/>
                          <a:cs typeface="Consolas"/>
                          <a:sym typeface="Consolas"/>
                        </a:rPr>
                        <a:t>model</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add</a:t>
                      </a:r>
                      <a:r>
                        <a:rPr lang="en" sz="900">
                          <a:solidFill>
                            <a:srgbClr val="616161"/>
                          </a:solidFill>
                          <a:latin typeface="Consolas"/>
                          <a:ea typeface="Consolas"/>
                          <a:cs typeface="Consolas"/>
                          <a:sym typeface="Consolas"/>
                        </a:rPr>
                        <a:t>(</a:t>
                      </a:r>
                      <a:r>
                        <a:rPr lang="en" sz="900">
                          <a:solidFill>
                            <a:srgbClr val="3367D6"/>
                          </a:solidFill>
                          <a:latin typeface="Consolas"/>
                          <a:ea typeface="Consolas"/>
                          <a:cs typeface="Consolas"/>
                          <a:sym typeface="Consolas"/>
                        </a:rPr>
                        <a:t>Conv2D</a:t>
                      </a:r>
                      <a:r>
                        <a:rPr lang="en" sz="900">
                          <a:solidFill>
                            <a:srgbClr val="616161"/>
                          </a:solidFill>
                          <a:latin typeface="Consolas"/>
                          <a:ea typeface="Consolas"/>
                          <a:cs typeface="Consolas"/>
                          <a:sym typeface="Consolas"/>
                        </a:rPr>
                        <a:t>(</a:t>
                      </a:r>
                      <a:r>
                        <a:rPr lang="en" sz="900">
                          <a:solidFill>
                            <a:srgbClr val="C53929"/>
                          </a:solidFill>
                          <a:latin typeface="Consolas"/>
                          <a:ea typeface="Consolas"/>
                          <a:cs typeface="Consolas"/>
                          <a:sym typeface="Consolas"/>
                        </a:rPr>
                        <a:t>128</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a:t>
                      </a:r>
                      <a:r>
                        <a:rPr lang="en" sz="900">
                          <a:solidFill>
                            <a:srgbClr val="616161"/>
                          </a:solidFill>
                          <a:latin typeface="Consolas"/>
                          <a:ea typeface="Consolas"/>
                          <a:cs typeface="Consolas"/>
                          <a:sym typeface="Consolas"/>
                        </a:rPr>
                        <a:t>(</a:t>
                      </a:r>
                      <a:r>
                        <a:rPr lang="en" sz="900">
                          <a:solidFill>
                            <a:srgbClr val="C53929"/>
                          </a:solidFill>
                          <a:latin typeface="Consolas"/>
                          <a:ea typeface="Consolas"/>
                          <a:cs typeface="Consolas"/>
                          <a:sym typeface="Consolas"/>
                        </a:rPr>
                        <a:t>3</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a:t>
                      </a:r>
                      <a:r>
                        <a:rPr lang="en" sz="900">
                          <a:solidFill>
                            <a:srgbClr val="C53929"/>
                          </a:solidFill>
                          <a:latin typeface="Consolas"/>
                          <a:ea typeface="Consolas"/>
                          <a:cs typeface="Consolas"/>
                          <a:sym typeface="Consolas"/>
                        </a:rPr>
                        <a:t>3</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strides</a:t>
                      </a:r>
                      <a:r>
                        <a:rPr lang="en" sz="900">
                          <a:solidFill>
                            <a:srgbClr val="616161"/>
                          </a:solidFill>
                          <a:latin typeface="Consolas"/>
                          <a:ea typeface="Consolas"/>
                          <a:cs typeface="Consolas"/>
                          <a:sym typeface="Consolas"/>
                        </a:rPr>
                        <a:t>=(</a:t>
                      </a:r>
                      <a:r>
                        <a:rPr lang="en" sz="900">
                          <a:solidFill>
                            <a:srgbClr val="C53929"/>
                          </a:solidFill>
                          <a:latin typeface="Consolas"/>
                          <a:ea typeface="Consolas"/>
                          <a:cs typeface="Consolas"/>
                          <a:sym typeface="Consolas"/>
                        </a:rPr>
                        <a:t>1</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a:t>
                      </a:r>
                      <a:r>
                        <a:rPr lang="en" sz="900">
                          <a:solidFill>
                            <a:srgbClr val="C53929"/>
                          </a:solidFill>
                          <a:latin typeface="Consolas"/>
                          <a:ea typeface="Consolas"/>
                          <a:cs typeface="Consolas"/>
                          <a:sym typeface="Consolas"/>
                        </a:rPr>
                        <a:t>1</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padding</a:t>
                      </a:r>
                      <a:r>
                        <a:rPr lang="en" sz="900">
                          <a:solidFill>
                            <a:srgbClr val="616161"/>
                          </a:solidFill>
                          <a:latin typeface="Consolas"/>
                          <a:ea typeface="Consolas"/>
                          <a:cs typeface="Consolas"/>
                          <a:sym typeface="Consolas"/>
                        </a:rPr>
                        <a:t>=</a:t>
                      </a:r>
                      <a:r>
                        <a:rPr lang="en" sz="900">
                          <a:solidFill>
                            <a:srgbClr val="0F9D58"/>
                          </a:solidFill>
                          <a:latin typeface="Consolas"/>
                          <a:ea typeface="Consolas"/>
                          <a:cs typeface="Consolas"/>
                          <a:sym typeface="Consolas"/>
                        </a:rPr>
                        <a:t>"same"</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activation</a:t>
                      </a:r>
                      <a:r>
                        <a:rPr lang="en" sz="900">
                          <a:solidFill>
                            <a:srgbClr val="616161"/>
                          </a:solidFill>
                          <a:latin typeface="Consolas"/>
                          <a:ea typeface="Consolas"/>
                          <a:cs typeface="Consolas"/>
                          <a:sym typeface="Consolas"/>
                        </a:rPr>
                        <a:t>=</a:t>
                      </a:r>
                      <a:r>
                        <a:rPr lang="en" sz="900">
                          <a:solidFill>
                            <a:srgbClr val="0F9D58"/>
                          </a:solidFill>
                          <a:latin typeface="Consolas"/>
                          <a:ea typeface="Consolas"/>
                          <a:cs typeface="Consolas"/>
                          <a:sym typeface="Consolas"/>
                        </a:rPr>
                        <a:t>"relu"</a:t>
                      </a:r>
                      <a:r>
                        <a:rPr lang="en" sz="900">
                          <a:solidFill>
                            <a:srgbClr val="616161"/>
                          </a:solidFill>
                          <a:latin typeface="Consolas"/>
                          <a:ea typeface="Consolas"/>
                          <a:cs typeface="Consolas"/>
                          <a:sym typeface="Consolas"/>
                        </a:rPr>
                        <a:t>))</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900">
                          <a:solidFill>
                            <a:schemeClr val="dk1"/>
                          </a:solidFill>
                          <a:latin typeface="Consolas"/>
                          <a:ea typeface="Consolas"/>
                          <a:cs typeface="Consolas"/>
                          <a:sym typeface="Consolas"/>
                        </a:rPr>
                        <a:t>model</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add</a:t>
                      </a:r>
                      <a:r>
                        <a:rPr lang="en" sz="900">
                          <a:solidFill>
                            <a:srgbClr val="616161"/>
                          </a:solidFill>
                          <a:latin typeface="Consolas"/>
                          <a:ea typeface="Consolas"/>
                          <a:cs typeface="Consolas"/>
                          <a:sym typeface="Consolas"/>
                        </a:rPr>
                        <a:t>(</a:t>
                      </a:r>
                      <a:r>
                        <a:rPr lang="en" sz="900">
                          <a:solidFill>
                            <a:srgbClr val="3367D6"/>
                          </a:solidFill>
                          <a:latin typeface="Consolas"/>
                          <a:ea typeface="Consolas"/>
                          <a:cs typeface="Consolas"/>
                          <a:sym typeface="Consolas"/>
                        </a:rPr>
                        <a:t>MaxPooling2D</a:t>
                      </a:r>
                      <a:r>
                        <a:rPr lang="en" sz="900">
                          <a:solidFill>
                            <a:srgbClr val="616161"/>
                          </a:solidFill>
                          <a:latin typeface="Consolas"/>
                          <a:ea typeface="Consolas"/>
                          <a:cs typeface="Consolas"/>
                          <a:sym typeface="Consolas"/>
                        </a:rPr>
                        <a:t>((</a:t>
                      </a:r>
                      <a:r>
                        <a:rPr lang="en" sz="900">
                          <a:solidFill>
                            <a:srgbClr val="C53929"/>
                          </a:solidFill>
                          <a:latin typeface="Consolas"/>
                          <a:ea typeface="Consolas"/>
                          <a:cs typeface="Consolas"/>
                          <a:sym typeface="Consolas"/>
                        </a:rPr>
                        <a:t>2</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a:t>
                      </a:r>
                      <a:r>
                        <a:rPr lang="en" sz="900">
                          <a:solidFill>
                            <a:srgbClr val="C53929"/>
                          </a:solidFill>
                          <a:latin typeface="Consolas"/>
                          <a:ea typeface="Consolas"/>
                          <a:cs typeface="Consolas"/>
                          <a:sym typeface="Consolas"/>
                        </a:rPr>
                        <a:t>2</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strides</a:t>
                      </a:r>
                      <a:r>
                        <a:rPr lang="en" sz="900">
                          <a:solidFill>
                            <a:srgbClr val="616161"/>
                          </a:solidFill>
                          <a:latin typeface="Consolas"/>
                          <a:ea typeface="Consolas"/>
                          <a:cs typeface="Consolas"/>
                          <a:sym typeface="Consolas"/>
                        </a:rPr>
                        <a:t>=(</a:t>
                      </a:r>
                      <a:r>
                        <a:rPr lang="en" sz="900">
                          <a:solidFill>
                            <a:srgbClr val="C53929"/>
                          </a:solidFill>
                          <a:latin typeface="Consolas"/>
                          <a:ea typeface="Consolas"/>
                          <a:cs typeface="Consolas"/>
                          <a:sym typeface="Consolas"/>
                        </a:rPr>
                        <a:t>2</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a:t>
                      </a:r>
                      <a:r>
                        <a:rPr lang="en" sz="900">
                          <a:solidFill>
                            <a:srgbClr val="C53929"/>
                          </a:solidFill>
                          <a:latin typeface="Consolas"/>
                          <a:ea typeface="Consolas"/>
                          <a:cs typeface="Consolas"/>
                          <a:sym typeface="Consolas"/>
                        </a:rPr>
                        <a:t>2</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a:t>
                      </a:r>
                      <a:r>
                        <a:rPr lang="en" sz="900">
                          <a:solidFill>
                            <a:srgbClr val="455A64"/>
                          </a:solidFill>
                          <a:latin typeface="Consolas"/>
                          <a:ea typeface="Consolas"/>
                          <a:cs typeface="Consolas"/>
                          <a:sym typeface="Consolas"/>
                        </a:rPr>
                        <a:t># reduce feature maps by 75%</a:t>
                      </a:r>
                      <a:endParaRPr sz="900">
                        <a:solidFill>
                          <a:srgbClr val="455A64"/>
                        </a:solidFill>
                        <a:latin typeface="Consolas"/>
                        <a:ea typeface="Consolas"/>
                        <a:cs typeface="Consolas"/>
                        <a:sym typeface="Consolas"/>
                      </a:endParaRPr>
                    </a:p>
                    <a:p>
                      <a:pPr indent="0" lvl="0" marL="0" rtl="0" algn="l">
                        <a:lnSpc>
                          <a:spcPct val="115000"/>
                        </a:lnSpc>
                        <a:spcBef>
                          <a:spcPts val="0"/>
                        </a:spcBef>
                        <a:spcAft>
                          <a:spcPts val="0"/>
                        </a:spcAft>
                        <a:buNone/>
                      </a:pPr>
                      <a:r>
                        <a:t/>
                      </a:r>
                      <a:endParaRPr sz="900">
                        <a:solidFill>
                          <a:srgbClr val="455A64"/>
                        </a:solidFill>
                        <a:latin typeface="Consolas"/>
                        <a:ea typeface="Consolas"/>
                        <a:cs typeface="Consolas"/>
                        <a:sym typeface="Consolas"/>
                      </a:endParaRPr>
                    </a:p>
                    <a:p>
                      <a:pPr indent="0" lvl="0" marL="0" rtl="0" algn="l">
                        <a:lnSpc>
                          <a:spcPct val="115000"/>
                        </a:lnSpc>
                        <a:spcBef>
                          <a:spcPts val="0"/>
                        </a:spcBef>
                        <a:spcAft>
                          <a:spcPts val="0"/>
                        </a:spcAft>
                        <a:buNone/>
                      </a:pPr>
                      <a:r>
                        <a:rPr lang="en" sz="900">
                          <a:solidFill>
                            <a:srgbClr val="455A64"/>
                          </a:solidFill>
                          <a:latin typeface="Consolas"/>
                          <a:ea typeface="Consolas"/>
                          <a:cs typeface="Consolas"/>
                          <a:sym typeface="Consolas"/>
                        </a:rPr>
                        <a:t>### REMOVED Lines for Brevity</a:t>
                      </a:r>
                      <a:endParaRPr sz="900">
                        <a:solidFill>
                          <a:srgbClr val="455A64"/>
                        </a:solidFill>
                        <a:latin typeface="Consolas"/>
                        <a:ea typeface="Consolas"/>
                        <a:cs typeface="Consolas"/>
                        <a:sym typeface="Consolas"/>
                      </a:endParaRPr>
                    </a:p>
                    <a:p>
                      <a:pPr indent="0" lvl="0" marL="0" rtl="0" algn="l">
                        <a:lnSpc>
                          <a:spcPct val="115000"/>
                        </a:lnSpc>
                        <a:spcBef>
                          <a:spcPts val="0"/>
                        </a:spcBef>
                        <a:spcAft>
                          <a:spcPts val="0"/>
                        </a:spcAft>
                        <a:buNone/>
                      </a:pPr>
                      <a:r>
                        <a:t/>
                      </a:r>
                      <a:endParaRPr sz="900">
                        <a:solidFill>
                          <a:srgbClr val="455A64"/>
                        </a:solidFill>
                        <a:latin typeface="Consolas"/>
                        <a:ea typeface="Consolas"/>
                        <a:cs typeface="Consolas"/>
                        <a:sym typeface="Consolas"/>
                      </a:endParaRPr>
                    </a:p>
                    <a:p>
                      <a:pPr indent="0" lvl="0" marL="0" rtl="0" algn="l">
                        <a:lnSpc>
                          <a:spcPct val="115000"/>
                        </a:lnSpc>
                        <a:spcBef>
                          <a:spcPts val="0"/>
                        </a:spcBef>
                        <a:spcAft>
                          <a:spcPts val="0"/>
                        </a:spcAft>
                        <a:buNone/>
                      </a:pPr>
                      <a:r>
                        <a:rPr lang="en" sz="900">
                          <a:solidFill>
                            <a:srgbClr val="455A64"/>
                          </a:solidFill>
                          <a:latin typeface="Consolas"/>
                          <a:ea typeface="Consolas"/>
                          <a:cs typeface="Consolas"/>
                          <a:sym typeface="Consolas"/>
                        </a:rPr>
                        <a:t># DNN Backend    </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900">
                          <a:solidFill>
                            <a:schemeClr val="dk1"/>
                          </a:solidFill>
                          <a:latin typeface="Consolas"/>
                          <a:ea typeface="Consolas"/>
                          <a:cs typeface="Consolas"/>
                          <a:sym typeface="Consolas"/>
                        </a:rPr>
                        <a:t>model</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add</a:t>
                      </a:r>
                      <a:r>
                        <a:rPr lang="en" sz="900">
                          <a:solidFill>
                            <a:srgbClr val="616161"/>
                          </a:solidFill>
                          <a:latin typeface="Consolas"/>
                          <a:ea typeface="Consolas"/>
                          <a:cs typeface="Consolas"/>
                          <a:sym typeface="Consolas"/>
                        </a:rPr>
                        <a:t>(</a:t>
                      </a:r>
                      <a:r>
                        <a:rPr lang="en" sz="900">
                          <a:solidFill>
                            <a:srgbClr val="3367D6"/>
                          </a:solidFill>
                          <a:latin typeface="Consolas"/>
                          <a:ea typeface="Consolas"/>
                          <a:cs typeface="Consolas"/>
                          <a:sym typeface="Consolas"/>
                        </a:rPr>
                        <a:t>Flatten</a:t>
                      </a:r>
                      <a:r>
                        <a:rPr lang="en" sz="900">
                          <a:solidFill>
                            <a:srgbClr val="616161"/>
                          </a:solidFill>
                          <a:latin typeface="Consolas"/>
                          <a:ea typeface="Consolas"/>
                          <a:cs typeface="Consolas"/>
                          <a:sym typeface="Consolas"/>
                        </a:rPr>
                        <a:t>())</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900">
                          <a:solidFill>
                            <a:schemeClr val="dk1"/>
                          </a:solidFill>
                          <a:latin typeface="Consolas"/>
                          <a:ea typeface="Consolas"/>
                          <a:cs typeface="Consolas"/>
                          <a:sym typeface="Consolas"/>
                        </a:rPr>
                        <a:t>model</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add</a:t>
                      </a:r>
                      <a:r>
                        <a:rPr lang="en" sz="900">
                          <a:solidFill>
                            <a:srgbClr val="616161"/>
                          </a:solidFill>
                          <a:latin typeface="Consolas"/>
                          <a:ea typeface="Consolas"/>
                          <a:cs typeface="Consolas"/>
                          <a:sym typeface="Consolas"/>
                        </a:rPr>
                        <a:t>(</a:t>
                      </a:r>
                      <a:r>
                        <a:rPr lang="en" sz="900">
                          <a:solidFill>
                            <a:srgbClr val="3367D6"/>
                          </a:solidFill>
                          <a:latin typeface="Consolas"/>
                          <a:ea typeface="Consolas"/>
                          <a:cs typeface="Consolas"/>
                          <a:sym typeface="Consolas"/>
                        </a:rPr>
                        <a:t>Dense</a:t>
                      </a:r>
                      <a:r>
                        <a:rPr lang="en" sz="900">
                          <a:solidFill>
                            <a:srgbClr val="616161"/>
                          </a:solidFill>
                          <a:latin typeface="Consolas"/>
                          <a:ea typeface="Consolas"/>
                          <a:cs typeface="Consolas"/>
                          <a:sym typeface="Consolas"/>
                        </a:rPr>
                        <a:t>(</a:t>
                      </a:r>
                      <a:r>
                        <a:rPr lang="en" sz="900">
                          <a:solidFill>
                            <a:srgbClr val="C53929"/>
                          </a:solidFill>
                          <a:latin typeface="Consolas"/>
                          <a:ea typeface="Consolas"/>
                          <a:cs typeface="Consolas"/>
                          <a:sym typeface="Consolas"/>
                        </a:rPr>
                        <a:t>4096</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activation</a:t>
                      </a:r>
                      <a:r>
                        <a:rPr lang="en" sz="900">
                          <a:solidFill>
                            <a:srgbClr val="616161"/>
                          </a:solidFill>
                          <a:latin typeface="Consolas"/>
                          <a:ea typeface="Consolas"/>
                          <a:cs typeface="Consolas"/>
                          <a:sym typeface="Consolas"/>
                        </a:rPr>
                        <a:t>=</a:t>
                      </a:r>
                      <a:r>
                        <a:rPr lang="en" sz="900">
                          <a:solidFill>
                            <a:srgbClr val="0F9D58"/>
                          </a:solidFill>
                          <a:latin typeface="Consolas"/>
                          <a:ea typeface="Consolas"/>
                          <a:cs typeface="Consolas"/>
                          <a:sym typeface="Consolas"/>
                        </a:rPr>
                        <a:t>'relu'</a:t>
                      </a:r>
                      <a:r>
                        <a:rPr lang="en" sz="900">
                          <a:solidFill>
                            <a:srgbClr val="616161"/>
                          </a:solidFill>
                          <a:latin typeface="Consolas"/>
                          <a:ea typeface="Consolas"/>
                          <a:cs typeface="Consolas"/>
                          <a:sym typeface="Consolas"/>
                        </a:rPr>
                        <a:t>))</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900">
                          <a:solidFill>
                            <a:schemeClr val="dk1"/>
                          </a:solidFill>
                          <a:latin typeface="Consolas"/>
                          <a:ea typeface="Consolas"/>
                          <a:cs typeface="Consolas"/>
                          <a:sym typeface="Consolas"/>
                        </a:rPr>
                        <a:t>model</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add</a:t>
                      </a:r>
                      <a:r>
                        <a:rPr lang="en" sz="900">
                          <a:solidFill>
                            <a:srgbClr val="616161"/>
                          </a:solidFill>
                          <a:latin typeface="Consolas"/>
                          <a:ea typeface="Consolas"/>
                          <a:cs typeface="Consolas"/>
                          <a:sym typeface="Consolas"/>
                        </a:rPr>
                        <a:t>(</a:t>
                      </a:r>
                      <a:r>
                        <a:rPr lang="en" sz="900">
                          <a:solidFill>
                            <a:srgbClr val="3367D6"/>
                          </a:solidFill>
                          <a:latin typeface="Consolas"/>
                          <a:ea typeface="Consolas"/>
                          <a:cs typeface="Consolas"/>
                          <a:sym typeface="Consolas"/>
                        </a:rPr>
                        <a:t>Dense</a:t>
                      </a:r>
                      <a:r>
                        <a:rPr lang="en" sz="900">
                          <a:solidFill>
                            <a:srgbClr val="616161"/>
                          </a:solidFill>
                          <a:latin typeface="Consolas"/>
                          <a:ea typeface="Consolas"/>
                          <a:cs typeface="Consolas"/>
                          <a:sym typeface="Consolas"/>
                        </a:rPr>
                        <a:t>(</a:t>
                      </a:r>
                      <a:r>
                        <a:rPr lang="en" sz="900">
                          <a:solidFill>
                            <a:srgbClr val="C53929"/>
                          </a:solidFill>
                          <a:latin typeface="Consolas"/>
                          <a:ea typeface="Consolas"/>
                          <a:cs typeface="Consolas"/>
                          <a:sym typeface="Consolas"/>
                        </a:rPr>
                        <a:t>4096</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activation</a:t>
                      </a:r>
                      <a:r>
                        <a:rPr lang="en" sz="900">
                          <a:solidFill>
                            <a:srgbClr val="616161"/>
                          </a:solidFill>
                          <a:latin typeface="Consolas"/>
                          <a:ea typeface="Consolas"/>
                          <a:cs typeface="Consolas"/>
                          <a:sym typeface="Consolas"/>
                        </a:rPr>
                        <a:t>=</a:t>
                      </a:r>
                      <a:r>
                        <a:rPr lang="en" sz="900">
                          <a:solidFill>
                            <a:srgbClr val="0F9D58"/>
                          </a:solidFill>
                          <a:latin typeface="Consolas"/>
                          <a:ea typeface="Consolas"/>
                          <a:cs typeface="Consolas"/>
                          <a:sym typeface="Consolas"/>
                        </a:rPr>
                        <a:t>'relu'</a:t>
                      </a:r>
                      <a:r>
                        <a:rPr lang="en" sz="900">
                          <a:solidFill>
                            <a:srgbClr val="616161"/>
                          </a:solidFill>
                          <a:latin typeface="Consolas"/>
                          <a:ea typeface="Consolas"/>
                          <a:cs typeface="Consolas"/>
                          <a:sym typeface="Consolas"/>
                        </a:rPr>
                        <a:t>))</a:t>
                      </a:r>
                      <a:endParaRPr sz="900">
                        <a:solidFill>
                          <a:srgbClr val="616161"/>
                        </a:solidFill>
                        <a:latin typeface="Consolas"/>
                        <a:ea typeface="Consolas"/>
                        <a:cs typeface="Consolas"/>
                        <a:sym typeface="Consolas"/>
                      </a:endParaRPr>
                    </a:p>
                    <a:p>
                      <a:pPr indent="0" lvl="0" marL="0" rtl="0" algn="l">
                        <a:lnSpc>
                          <a:spcPct val="115000"/>
                        </a:lnSpc>
                        <a:spcBef>
                          <a:spcPts val="0"/>
                        </a:spcBef>
                        <a:spcAft>
                          <a:spcPts val="0"/>
                        </a:spcAft>
                        <a:buNone/>
                      </a:pPr>
                      <a:r>
                        <a:rPr lang="en" sz="900">
                          <a:solidFill>
                            <a:srgbClr val="616161"/>
                          </a:solidFill>
                          <a:latin typeface="Consolas"/>
                          <a:ea typeface="Consolas"/>
                          <a:cs typeface="Consolas"/>
                          <a:sym typeface="Consolas"/>
                        </a:rPr>
                        <a:t># ...</a:t>
                      </a:r>
                      <a:endParaRPr sz="900">
                        <a:solidFill>
                          <a:srgbClr val="616161"/>
                        </a:solidFill>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6" name="Shape 566"/>
        <p:cNvGrpSpPr/>
        <p:nvPr/>
      </p:nvGrpSpPr>
      <p:grpSpPr>
        <a:xfrm>
          <a:off x="0" y="0"/>
          <a:ext cx="0" cy="0"/>
          <a:chOff x="0" y="0"/>
          <a:chExt cx="0" cy="0"/>
        </a:xfrm>
      </p:grpSpPr>
      <p:sp>
        <p:nvSpPr>
          <p:cNvPr id="567" name="Google Shape;567;p76"/>
          <p:cNvSpPr txBox="1"/>
          <p:nvPr>
            <p:ph idx="1" type="subTitle"/>
          </p:nvPr>
        </p:nvSpPr>
        <p:spPr>
          <a:xfrm>
            <a:off x="6826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VGG16</a:t>
            </a:r>
            <a:endParaRPr>
              <a:solidFill>
                <a:srgbClr val="38761D"/>
              </a:solidFill>
            </a:endParaRPr>
          </a:p>
        </p:txBody>
      </p:sp>
      <p:pic>
        <p:nvPicPr>
          <p:cNvPr id="568" name="Google Shape;568;p76"/>
          <p:cNvPicPr preferRelativeResize="0"/>
          <p:nvPr/>
        </p:nvPicPr>
        <p:blipFill>
          <a:blip r:embed="rId3">
            <a:alphaModFix/>
          </a:blip>
          <a:stretch>
            <a:fillRect/>
          </a:stretch>
        </p:blipFill>
        <p:spPr>
          <a:xfrm>
            <a:off x="0" y="0"/>
            <a:ext cx="1466275" cy="730575"/>
          </a:xfrm>
          <a:prstGeom prst="rect">
            <a:avLst/>
          </a:prstGeom>
          <a:noFill/>
          <a:ln>
            <a:noFill/>
          </a:ln>
        </p:spPr>
      </p:pic>
      <p:sp>
        <p:nvSpPr>
          <p:cNvPr id="569" name="Google Shape;569;p76"/>
          <p:cNvSpPr txBox="1"/>
          <p:nvPr/>
        </p:nvSpPr>
        <p:spPr>
          <a:xfrm>
            <a:off x="356700"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VGG16 - </a:t>
            </a:r>
            <a:r>
              <a:rPr b="1" lang="en" sz="1200">
                <a:solidFill>
                  <a:schemeClr val="dk1"/>
                </a:solidFill>
              </a:rPr>
              <a:t>Procedurally</a:t>
            </a:r>
            <a:r>
              <a:rPr b="1" lang="en" sz="1200">
                <a:solidFill>
                  <a:schemeClr val="dk1"/>
                </a:solidFill>
              </a:rPr>
              <a:t> (Reuse)</a:t>
            </a:r>
            <a:endParaRPr b="1" sz="1200">
              <a:solidFill>
                <a:schemeClr val="dk1"/>
              </a:solidFill>
            </a:endParaRPr>
          </a:p>
          <a:p>
            <a:pPr indent="0" lvl="0" marL="0" rtl="0" algn="l">
              <a:lnSpc>
                <a:spcPct val="115000"/>
              </a:lnSpc>
              <a:spcBef>
                <a:spcPts val="0"/>
              </a:spcBef>
              <a:spcAft>
                <a:spcPts val="0"/>
              </a:spcAft>
              <a:buNone/>
            </a:pPr>
            <a:r>
              <a:rPr lang="en" sz="1200">
                <a:solidFill>
                  <a:srgbClr val="333333"/>
                </a:solidFill>
              </a:rPr>
              <a:t>Let’s now code the same using a procedural “reuse” style. In this example we created a procedure (function) call conv_block() which builds the convolutional blocks, and takes as parameters the number of layers in the block (2 or 3), and number of filters (64, 128, 256 or 512). Note that we kept the first convolutional layer outside of the conv_block. The first layer needs the input_shape parameter. We could have coded this as a flag to conv_block, but since it would only occur one time, then it’s not reuse. So we inline it instead.</a:t>
            </a:r>
            <a:endParaRPr sz="11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graphicFrame>
        <p:nvGraphicFramePr>
          <p:cNvPr id="570" name="Google Shape;570;p76"/>
          <p:cNvGraphicFramePr/>
          <p:nvPr/>
        </p:nvGraphicFramePr>
        <p:xfrm>
          <a:off x="411425" y="2069600"/>
          <a:ext cx="3000000" cy="3000000"/>
        </p:xfrm>
        <a:graphic>
          <a:graphicData uri="http://schemas.openxmlformats.org/drawingml/2006/table">
            <a:tbl>
              <a:tblPr>
                <a:noFill/>
                <a:tableStyleId>{B919AB72-B1D8-40D2-A9E9-02AD8994AEB8}</a:tableStyleId>
              </a:tblPr>
              <a:tblGrid>
                <a:gridCol w="8104550"/>
              </a:tblGrid>
              <a:tr h="1229175">
                <a:tc>
                  <a:txBody>
                    <a:bodyPr>
                      <a:noAutofit/>
                    </a:bodyPr>
                    <a:lstStyle/>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keras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Sequential</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keras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layers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Conv2D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MaxPooling2D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Flatten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Dense</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def</a:t>
                      </a:r>
                      <a:r>
                        <a:rPr lang="en" sz="1000">
                          <a:solidFill>
                            <a:schemeClr val="dk1"/>
                          </a:solidFill>
                          <a:latin typeface="Consolas"/>
                          <a:ea typeface="Consolas"/>
                          <a:cs typeface="Consolas"/>
                          <a:sym typeface="Consolas"/>
                        </a:rPr>
                        <a:t> conv_block</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n_layers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n_filters</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for</a:t>
                      </a:r>
                      <a:r>
                        <a:rPr lang="en" sz="1000">
                          <a:solidFill>
                            <a:schemeClr val="dk1"/>
                          </a:solidFill>
                          <a:latin typeface="Consolas"/>
                          <a:ea typeface="Consolas"/>
                          <a:cs typeface="Consolas"/>
                          <a:sym typeface="Consolas"/>
                        </a:rPr>
                        <a:t> n </a:t>
                      </a:r>
                      <a:r>
                        <a:rPr lang="en" sz="1000">
                          <a:solidFill>
                            <a:srgbClr val="9C27B0"/>
                          </a:solidFill>
                          <a:latin typeface="Consolas"/>
                          <a:ea typeface="Consolas"/>
                          <a:cs typeface="Consolas"/>
                          <a:sym typeface="Consolas"/>
                        </a:rPr>
                        <a:t>in</a:t>
                      </a:r>
                      <a:r>
                        <a:rPr lang="en" sz="1000">
                          <a:solidFill>
                            <a:schemeClr val="dk1"/>
                          </a:solidFill>
                          <a:latin typeface="Consolas"/>
                          <a:ea typeface="Consolas"/>
                          <a:cs typeface="Consolas"/>
                          <a:sym typeface="Consolas"/>
                        </a:rPr>
                        <a:t> range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n_layers</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add</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Conv2D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n_filters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strides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padding</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"same"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activation</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"relu"</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add</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MaxPooling2D</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strides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br>
                        <a:rPr lang="en" sz="1000">
                          <a:solidFill>
                            <a:schemeClr val="dk1"/>
                          </a:solidFill>
                          <a:latin typeface="Consolas"/>
                          <a:ea typeface="Consolas"/>
                          <a:cs typeface="Consolas"/>
                          <a:sym typeface="Consolas"/>
                        </a:rPr>
                      </a:br>
                      <a:r>
                        <a:rPr lang="en" sz="1000">
                          <a:solidFill>
                            <a:srgbClr val="455A64"/>
                          </a:solidFill>
                          <a:latin typeface="Consolas"/>
                          <a:ea typeface="Consolas"/>
                          <a:cs typeface="Consolas"/>
                          <a:sym typeface="Consolas"/>
                        </a:rPr>
                        <a:t># Convolutional Frontend</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model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Sequential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add</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Conv2D</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64</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strides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padding</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"same"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activation</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"relu"</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input_shape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224</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224</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conv_block</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64</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conv_block</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128</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conv_block</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256</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conv_block</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512</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conv_block</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512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a:t>
                      </a:r>
                      <a:endParaRPr sz="1000">
                        <a:solidFill>
                          <a:srgbClr val="9C27B0"/>
                        </a:solidFill>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4" name="Shape 574"/>
        <p:cNvGrpSpPr/>
        <p:nvPr/>
      </p:nvGrpSpPr>
      <p:grpSpPr>
        <a:xfrm>
          <a:off x="0" y="0"/>
          <a:ext cx="0" cy="0"/>
          <a:chOff x="0" y="0"/>
          <a:chExt cx="0" cy="0"/>
        </a:xfrm>
      </p:grpSpPr>
      <p:sp>
        <p:nvSpPr>
          <p:cNvPr id="575" name="Google Shape;575;p77"/>
          <p:cNvSpPr txBox="1"/>
          <p:nvPr>
            <p:ph idx="1" type="subTitle"/>
          </p:nvPr>
        </p:nvSpPr>
        <p:spPr>
          <a:xfrm>
            <a:off x="6826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Residual Convolutional Networks (ResNet)</a:t>
            </a:r>
            <a:endParaRPr>
              <a:solidFill>
                <a:srgbClr val="38761D"/>
              </a:solidFill>
            </a:endParaRPr>
          </a:p>
        </p:txBody>
      </p:sp>
      <p:pic>
        <p:nvPicPr>
          <p:cNvPr id="576" name="Google Shape;576;p77"/>
          <p:cNvPicPr preferRelativeResize="0"/>
          <p:nvPr/>
        </p:nvPicPr>
        <p:blipFill>
          <a:blip r:embed="rId3">
            <a:alphaModFix/>
          </a:blip>
          <a:stretch>
            <a:fillRect/>
          </a:stretch>
        </p:blipFill>
        <p:spPr>
          <a:xfrm>
            <a:off x="0" y="0"/>
            <a:ext cx="1466275" cy="730575"/>
          </a:xfrm>
          <a:prstGeom prst="rect">
            <a:avLst/>
          </a:prstGeom>
          <a:noFill/>
          <a:ln>
            <a:noFill/>
          </a:ln>
        </p:spPr>
      </p:pic>
      <p:sp>
        <p:nvSpPr>
          <p:cNvPr id="577" name="Google Shape;577;p77"/>
          <p:cNvSpPr txBox="1"/>
          <p:nvPr/>
        </p:nvSpPr>
        <p:spPr>
          <a:xfrm>
            <a:off x="356700"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spcBef>
                <a:spcPts val="1000"/>
              </a:spcBef>
              <a:spcAft>
                <a:spcPts val="0"/>
              </a:spcAft>
              <a:buNone/>
            </a:pPr>
            <a:r>
              <a:rPr b="1" lang="en" sz="1350">
                <a:solidFill>
                  <a:schemeClr val="dk1"/>
                </a:solidFill>
              </a:rPr>
              <a:t>ResNet Networks</a:t>
            </a:r>
            <a:endParaRPr b="1" sz="135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The </a:t>
            </a:r>
            <a:r>
              <a:rPr b="1" lang="en" sz="1200">
                <a:solidFill>
                  <a:schemeClr val="dk1"/>
                </a:solidFill>
              </a:rPr>
              <a:t>ResNet </a:t>
            </a:r>
            <a:r>
              <a:rPr lang="en" sz="1200">
                <a:solidFill>
                  <a:schemeClr val="dk1"/>
                </a:solidFill>
              </a:rPr>
              <a:t>type of CNN was designed by Microsoft Research. It was designed to compete in the international </a:t>
            </a:r>
            <a:r>
              <a:rPr i="1" lang="en" sz="1200">
                <a:solidFill>
                  <a:schemeClr val="dk1"/>
                </a:solidFill>
              </a:rPr>
              <a:t>ImageNet</a:t>
            </a:r>
            <a:r>
              <a:rPr lang="en" sz="1200">
                <a:solidFill>
                  <a:schemeClr val="dk1"/>
                </a:solidFill>
              </a:rPr>
              <a:t> competition. The </a:t>
            </a:r>
            <a:r>
              <a:rPr b="1" lang="en" sz="1200">
                <a:solidFill>
                  <a:schemeClr val="dk1"/>
                </a:solidFill>
              </a:rPr>
              <a:t>ResNet </a:t>
            </a:r>
            <a:r>
              <a:rPr lang="en" sz="1200">
                <a:solidFill>
                  <a:schemeClr val="dk1"/>
                </a:solidFill>
              </a:rPr>
              <a:t>in the 2015 contest took first place in all categories for </a:t>
            </a:r>
            <a:r>
              <a:rPr i="1" lang="en" sz="1200">
                <a:solidFill>
                  <a:schemeClr val="dk1"/>
                </a:solidFill>
              </a:rPr>
              <a:t>ImageNet </a:t>
            </a:r>
            <a:r>
              <a:rPr lang="en" sz="1200">
                <a:solidFill>
                  <a:schemeClr val="dk1"/>
                </a:solidFill>
              </a:rPr>
              <a:t>and </a:t>
            </a:r>
            <a:r>
              <a:rPr i="1" lang="en" sz="1200">
                <a:solidFill>
                  <a:schemeClr val="dk1"/>
                </a:solidFill>
              </a:rPr>
              <a:t>COCO </a:t>
            </a:r>
            <a:r>
              <a:rPr lang="en" sz="1200">
                <a:solidFill>
                  <a:schemeClr val="dk1"/>
                </a:solidFill>
              </a:rPr>
              <a:t>competition.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ResNet, and other architectures within this class, use different layer to layer connection patterns. The pattern we’ve discussed so far (ConvNet and VGG) use the fully connected layer to layer pattern.</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b="1" lang="en" sz="1200">
                <a:solidFill>
                  <a:schemeClr val="dk1"/>
                </a:solidFill>
              </a:rPr>
              <a:t>ResNet 34 </a:t>
            </a:r>
            <a:r>
              <a:rPr lang="en" sz="1200">
                <a:solidFill>
                  <a:schemeClr val="dk1"/>
                </a:solidFill>
              </a:rPr>
              <a:t>introduced a new block layer and layer connection pattern, residual blocks and identity connection, respectively.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304800" lvl="0" marL="457200" rtl="0" algn="l">
              <a:lnSpc>
                <a:spcPct val="115000"/>
              </a:lnSpc>
              <a:spcBef>
                <a:spcPts val="0"/>
              </a:spcBef>
              <a:spcAft>
                <a:spcPts val="0"/>
              </a:spcAft>
              <a:buClr>
                <a:srgbClr val="0000FF"/>
              </a:buClr>
              <a:buSzPts val="1200"/>
              <a:buChar char="●"/>
            </a:pPr>
            <a:r>
              <a:rPr b="1" lang="en" sz="1200">
                <a:solidFill>
                  <a:srgbClr val="0000FF"/>
                </a:solidFill>
              </a:rPr>
              <a:t>The residual block in ResNet 34 consists of blocks of two identical convolutional layers without a pooling layer. </a:t>
            </a:r>
            <a:endParaRPr b="1" sz="1200">
              <a:solidFill>
                <a:srgbClr val="0000FF"/>
              </a:solidFill>
            </a:endParaRPr>
          </a:p>
          <a:p>
            <a:pPr indent="-304800" lvl="0" marL="457200" rtl="0" algn="l">
              <a:lnSpc>
                <a:spcPct val="115000"/>
              </a:lnSpc>
              <a:spcBef>
                <a:spcPts val="0"/>
              </a:spcBef>
              <a:spcAft>
                <a:spcPts val="0"/>
              </a:spcAft>
              <a:buClr>
                <a:srgbClr val="0000FF"/>
              </a:buClr>
              <a:buSzPts val="1200"/>
              <a:buChar char="●"/>
            </a:pPr>
            <a:r>
              <a:rPr b="1" lang="en" sz="1200">
                <a:solidFill>
                  <a:srgbClr val="0000FF"/>
                </a:solidFill>
              </a:rPr>
              <a:t>Each block has an identity connection which creates a parallel path between the input of the residual block and its output. </a:t>
            </a:r>
            <a:endParaRPr b="1" sz="1200">
              <a:solidFill>
                <a:srgbClr val="0000FF"/>
              </a:solidFill>
            </a:endParaRPr>
          </a:p>
          <a:p>
            <a:pPr indent="-304800" lvl="0" marL="457200" rtl="0" algn="l">
              <a:lnSpc>
                <a:spcPct val="115000"/>
              </a:lnSpc>
              <a:spcBef>
                <a:spcPts val="0"/>
              </a:spcBef>
              <a:spcAft>
                <a:spcPts val="0"/>
              </a:spcAft>
              <a:buClr>
                <a:srgbClr val="0000FF"/>
              </a:buClr>
              <a:buSzPts val="1200"/>
              <a:buChar char="●"/>
            </a:pPr>
            <a:r>
              <a:rPr b="1" lang="en" sz="1200">
                <a:solidFill>
                  <a:srgbClr val="0000FF"/>
                </a:solidFill>
              </a:rPr>
              <a:t>Like VGG, each successive block doubles the number of filters. Pooling is done at the end of the sequence of blocks.</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1" name="Shape 581"/>
        <p:cNvGrpSpPr/>
        <p:nvPr/>
      </p:nvGrpSpPr>
      <p:grpSpPr>
        <a:xfrm>
          <a:off x="0" y="0"/>
          <a:ext cx="0" cy="0"/>
          <a:chOff x="0" y="0"/>
          <a:chExt cx="0" cy="0"/>
        </a:xfrm>
      </p:grpSpPr>
      <p:sp>
        <p:nvSpPr>
          <p:cNvPr id="582" name="Google Shape;582;p78"/>
          <p:cNvSpPr txBox="1"/>
          <p:nvPr>
            <p:ph idx="1" type="subTitle"/>
          </p:nvPr>
        </p:nvSpPr>
        <p:spPr>
          <a:xfrm>
            <a:off x="6826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Residual Convolutional Networks (ResNet)</a:t>
            </a:r>
            <a:endParaRPr>
              <a:solidFill>
                <a:srgbClr val="38761D"/>
              </a:solidFill>
            </a:endParaRPr>
          </a:p>
        </p:txBody>
      </p:sp>
      <p:pic>
        <p:nvPicPr>
          <p:cNvPr id="583" name="Google Shape;583;p78"/>
          <p:cNvPicPr preferRelativeResize="0"/>
          <p:nvPr/>
        </p:nvPicPr>
        <p:blipFill>
          <a:blip r:embed="rId3">
            <a:alphaModFix/>
          </a:blip>
          <a:stretch>
            <a:fillRect/>
          </a:stretch>
        </p:blipFill>
        <p:spPr>
          <a:xfrm>
            <a:off x="0" y="0"/>
            <a:ext cx="1466275" cy="730575"/>
          </a:xfrm>
          <a:prstGeom prst="rect">
            <a:avLst/>
          </a:prstGeom>
          <a:noFill/>
          <a:ln>
            <a:noFill/>
          </a:ln>
        </p:spPr>
      </p:pic>
      <p:sp>
        <p:nvSpPr>
          <p:cNvPr id="584" name="Google Shape;584;p78"/>
          <p:cNvSpPr txBox="1"/>
          <p:nvPr/>
        </p:nvSpPr>
        <p:spPr>
          <a:xfrm>
            <a:off x="356700"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spcBef>
                <a:spcPts val="1000"/>
              </a:spcBef>
              <a:spcAft>
                <a:spcPts val="0"/>
              </a:spcAft>
              <a:buNone/>
            </a:pPr>
            <a:r>
              <a:rPr b="1" lang="en" sz="1350">
                <a:solidFill>
                  <a:schemeClr val="dk1"/>
                </a:solidFill>
              </a:rPr>
              <a:t>ResNet Networks</a:t>
            </a:r>
            <a:endParaRPr b="1" sz="135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b="1" sz="1200">
              <a:solidFill>
                <a:srgbClr val="0000FF"/>
              </a:solidFill>
            </a:endParaRPr>
          </a:p>
          <a:p>
            <a:pPr indent="0" lvl="0" marL="0" rtl="0" algn="l">
              <a:lnSpc>
                <a:spcPct val="115000"/>
              </a:lnSpc>
              <a:spcBef>
                <a:spcPts val="0"/>
              </a:spcBef>
              <a:spcAft>
                <a:spcPts val="0"/>
              </a:spcAft>
              <a:buNone/>
            </a:pPr>
            <a:r>
              <a:rPr lang="en" sz="1200">
                <a:solidFill>
                  <a:schemeClr val="dk1"/>
                </a:solidFill>
              </a:rPr>
              <a:t>One of the problems with neural networks is that as we add deeper layers (under the presumption of increasing accuracy) their performance can degrade. That is, it can get worse not better.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b="1" lang="en" sz="1200">
                <a:solidFill>
                  <a:srgbClr val="0000FF"/>
                </a:solidFill>
              </a:rPr>
              <a:t>Residual blocks allow neural networks to be built with deeper layers without a degradation in performance.</a:t>
            </a:r>
            <a:endParaRPr b="1" sz="1200">
              <a:solidFill>
                <a:srgbClr val="0000FF"/>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pic>
        <p:nvPicPr>
          <p:cNvPr id="585" name="Google Shape;585;p78"/>
          <p:cNvPicPr preferRelativeResize="0"/>
          <p:nvPr/>
        </p:nvPicPr>
        <p:blipFill>
          <a:blip r:embed="rId4">
            <a:alphaModFix/>
          </a:blip>
          <a:stretch>
            <a:fillRect/>
          </a:stretch>
        </p:blipFill>
        <p:spPr>
          <a:xfrm>
            <a:off x="2433777" y="2571750"/>
            <a:ext cx="4008175" cy="2396650"/>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9" name="Shape 589"/>
        <p:cNvGrpSpPr/>
        <p:nvPr/>
      </p:nvGrpSpPr>
      <p:grpSpPr>
        <a:xfrm>
          <a:off x="0" y="0"/>
          <a:ext cx="0" cy="0"/>
          <a:chOff x="0" y="0"/>
          <a:chExt cx="0" cy="0"/>
        </a:xfrm>
      </p:grpSpPr>
      <p:sp>
        <p:nvSpPr>
          <p:cNvPr id="590" name="Google Shape;590;p79"/>
          <p:cNvSpPr txBox="1"/>
          <p:nvPr>
            <p:ph idx="1" type="subTitle"/>
          </p:nvPr>
        </p:nvSpPr>
        <p:spPr>
          <a:xfrm>
            <a:off x="6826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ResNet - Residual Block </a:t>
            </a:r>
            <a:endParaRPr>
              <a:solidFill>
                <a:srgbClr val="38761D"/>
              </a:solidFill>
            </a:endParaRPr>
          </a:p>
        </p:txBody>
      </p:sp>
      <p:pic>
        <p:nvPicPr>
          <p:cNvPr id="591" name="Google Shape;591;p79"/>
          <p:cNvPicPr preferRelativeResize="0"/>
          <p:nvPr/>
        </p:nvPicPr>
        <p:blipFill>
          <a:blip r:embed="rId3">
            <a:alphaModFix/>
          </a:blip>
          <a:stretch>
            <a:fillRect/>
          </a:stretch>
        </p:blipFill>
        <p:spPr>
          <a:xfrm>
            <a:off x="0" y="0"/>
            <a:ext cx="1466275" cy="730575"/>
          </a:xfrm>
          <a:prstGeom prst="rect">
            <a:avLst/>
          </a:prstGeom>
          <a:noFill/>
          <a:ln>
            <a:noFill/>
          </a:ln>
        </p:spPr>
      </p:pic>
      <p:sp>
        <p:nvSpPr>
          <p:cNvPr id="592" name="Google Shape;592;p79"/>
          <p:cNvSpPr txBox="1"/>
          <p:nvPr/>
        </p:nvSpPr>
        <p:spPr>
          <a:xfrm>
            <a:off x="356700"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Residual Blocks</a:t>
            </a:r>
            <a:br>
              <a:rPr b="1" lang="en" sz="1200">
                <a:solidFill>
                  <a:schemeClr val="dk1"/>
                </a:solidFill>
              </a:rPr>
            </a:br>
            <a:endParaRPr b="1" sz="1200">
              <a:solidFill>
                <a:schemeClr val="dk1"/>
              </a:solidFill>
            </a:endParaRPr>
          </a:p>
          <a:p>
            <a:pPr indent="0" lvl="0" marL="0" rtl="0" algn="l">
              <a:lnSpc>
                <a:spcPct val="115000"/>
              </a:lnSpc>
              <a:spcBef>
                <a:spcPts val="0"/>
              </a:spcBef>
              <a:spcAft>
                <a:spcPts val="0"/>
              </a:spcAft>
              <a:buNone/>
            </a:pPr>
            <a:r>
              <a:rPr lang="en" sz="1200">
                <a:solidFill>
                  <a:schemeClr val="dk1"/>
                </a:solidFill>
              </a:rPr>
              <a:t>Below is shows how a residual block can be coded in </a:t>
            </a:r>
            <a:r>
              <a:rPr b="1" lang="en" sz="1200">
                <a:solidFill>
                  <a:schemeClr val="dk1"/>
                </a:solidFill>
              </a:rPr>
              <a:t>Keras</a:t>
            </a:r>
            <a:r>
              <a:rPr lang="en" sz="1200">
                <a:solidFill>
                  <a:schemeClr val="dk1"/>
                </a:solidFill>
              </a:rPr>
              <a:t> using the </a:t>
            </a:r>
            <a:r>
              <a:rPr lang="en" sz="1200">
                <a:solidFill>
                  <a:srgbClr val="0D904F"/>
                </a:solidFill>
                <a:latin typeface="Consolas"/>
                <a:ea typeface="Consolas"/>
                <a:cs typeface="Consolas"/>
                <a:sym typeface="Consolas"/>
              </a:rPr>
              <a:t>Sequential</a:t>
            </a:r>
            <a:r>
              <a:rPr lang="en" sz="1200">
                <a:solidFill>
                  <a:schemeClr val="dk1"/>
                </a:solidFill>
              </a:rPr>
              <a:t> method approach. The variable </a:t>
            </a:r>
            <a:r>
              <a:rPr lang="en" sz="1200">
                <a:solidFill>
                  <a:srgbClr val="0D904F"/>
                </a:solidFill>
                <a:latin typeface="Consolas"/>
                <a:ea typeface="Consolas"/>
                <a:cs typeface="Consolas"/>
                <a:sym typeface="Consolas"/>
              </a:rPr>
              <a:t>x</a:t>
            </a:r>
            <a:r>
              <a:rPr lang="en" sz="1200">
                <a:solidFill>
                  <a:schemeClr val="dk1"/>
                </a:solidFill>
              </a:rPr>
              <a:t> represents the output of a layer, which is the input to the next layer. At the beginning of the block, we retain a copy of the previous block/layer output as the variable </a:t>
            </a:r>
            <a:r>
              <a:rPr lang="en" sz="1200">
                <a:solidFill>
                  <a:srgbClr val="0D904F"/>
                </a:solidFill>
                <a:latin typeface="Consolas"/>
                <a:ea typeface="Consolas"/>
                <a:cs typeface="Consolas"/>
                <a:sym typeface="Consolas"/>
              </a:rPr>
              <a:t>shortcut</a:t>
            </a:r>
            <a:r>
              <a:rPr lang="en" sz="1200">
                <a:solidFill>
                  <a:schemeClr val="dk1"/>
                </a:solidFill>
              </a:rPr>
              <a:t>. We then pass the previous block/layer output (x) through two convolutional layers, each time taking the output from the previous layer as input into the next layer. Finally, the last output from the block (retained in the variable x) is added (matrix addition) with the original value of x (shortcut). This is the identity link.</a:t>
            </a:r>
            <a:endParaRPr sz="1200">
              <a:solidFill>
                <a:schemeClr val="dk1"/>
              </a:solidFill>
            </a:endParaRPr>
          </a:p>
          <a:p>
            <a:pPr indent="0" lvl="0" marL="0" rtl="0" algn="l">
              <a:lnSpc>
                <a:spcPct val="115000"/>
              </a:lnSpc>
              <a:spcBef>
                <a:spcPts val="0"/>
              </a:spcBef>
              <a:spcAft>
                <a:spcPts val="0"/>
              </a:spcAft>
              <a:buNone/>
            </a:pPr>
            <a:r>
              <a:t/>
            </a:r>
            <a:endParaRPr sz="1200">
              <a:solidFill>
                <a:srgbClr val="333333"/>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graphicFrame>
        <p:nvGraphicFramePr>
          <p:cNvPr id="593" name="Google Shape;593;p79"/>
          <p:cNvGraphicFramePr/>
          <p:nvPr/>
        </p:nvGraphicFramePr>
        <p:xfrm>
          <a:off x="411425" y="2638650"/>
          <a:ext cx="3000000" cy="3000000"/>
        </p:xfrm>
        <a:graphic>
          <a:graphicData uri="http://schemas.openxmlformats.org/drawingml/2006/table">
            <a:tbl>
              <a:tblPr>
                <a:noFill/>
                <a:tableStyleId>{B919AB72-B1D8-40D2-A9E9-02AD8994AEB8}</a:tableStyleId>
              </a:tblPr>
              <a:tblGrid>
                <a:gridCol w="8104550"/>
              </a:tblGrid>
              <a:tr h="1229175">
                <a:tc>
                  <a:txBody>
                    <a:bodyPr>
                      <a:noAutofit/>
                    </a:bodyPr>
                    <a:lstStyle/>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shortcut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x</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x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Conv2D</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64</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kernel_size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strides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padding</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'same'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x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ReLU</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x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Conv2D</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64</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kernel_size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strides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padding</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'same'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x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ReLU</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x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add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shortcut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x</a:t>
                      </a:r>
                      <a:r>
                        <a:rPr lang="en" sz="1000">
                          <a:solidFill>
                            <a:srgbClr val="616161"/>
                          </a:solidFill>
                          <a:latin typeface="Consolas"/>
                          <a:ea typeface="Consolas"/>
                          <a:cs typeface="Consolas"/>
                          <a:sym typeface="Consolas"/>
                        </a:rPr>
                        <a:t>])</a:t>
                      </a:r>
                      <a:endParaRPr sz="1000">
                        <a:solidFill>
                          <a:srgbClr val="9C27B0"/>
                        </a:solidFill>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7" name="Shape 597"/>
        <p:cNvGrpSpPr/>
        <p:nvPr/>
      </p:nvGrpSpPr>
      <p:grpSpPr>
        <a:xfrm>
          <a:off x="0" y="0"/>
          <a:ext cx="0" cy="0"/>
          <a:chOff x="0" y="0"/>
          <a:chExt cx="0" cy="0"/>
        </a:xfrm>
      </p:grpSpPr>
      <p:sp>
        <p:nvSpPr>
          <p:cNvPr id="598" name="Google Shape;598;p80"/>
          <p:cNvSpPr txBox="1"/>
          <p:nvPr>
            <p:ph idx="1" type="subTitle"/>
          </p:nvPr>
        </p:nvSpPr>
        <p:spPr>
          <a:xfrm>
            <a:off x="6826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ResNet - Convolutional Block Connector </a:t>
            </a:r>
            <a:endParaRPr>
              <a:solidFill>
                <a:srgbClr val="38761D"/>
              </a:solidFill>
            </a:endParaRPr>
          </a:p>
        </p:txBody>
      </p:sp>
      <p:pic>
        <p:nvPicPr>
          <p:cNvPr id="599" name="Google Shape;599;p80"/>
          <p:cNvPicPr preferRelativeResize="0"/>
          <p:nvPr/>
        </p:nvPicPr>
        <p:blipFill>
          <a:blip r:embed="rId3">
            <a:alphaModFix/>
          </a:blip>
          <a:stretch>
            <a:fillRect/>
          </a:stretch>
        </p:blipFill>
        <p:spPr>
          <a:xfrm>
            <a:off x="0" y="0"/>
            <a:ext cx="1466275" cy="730575"/>
          </a:xfrm>
          <a:prstGeom prst="rect">
            <a:avLst/>
          </a:prstGeom>
          <a:noFill/>
          <a:ln>
            <a:noFill/>
          </a:ln>
        </p:spPr>
      </p:pic>
      <p:sp>
        <p:nvSpPr>
          <p:cNvPr id="600" name="Google Shape;600;p80"/>
          <p:cNvSpPr txBox="1"/>
          <p:nvPr/>
        </p:nvSpPr>
        <p:spPr>
          <a:xfrm>
            <a:off x="356700"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Convolutional Block Connector</a:t>
            </a:r>
            <a:br>
              <a:rPr b="1" lang="en" sz="1200">
                <a:solidFill>
                  <a:schemeClr val="dk1"/>
                </a:solidFill>
              </a:rPr>
            </a:br>
            <a:endParaRPr b="1" sz="1200">
              <a:solidFill>
                <a:schemeClr val="dk1"/>
              </a:solidFill>
            </a:endParaRPr>
          </a:p>
          <a:p>
            <a:pPr indent="0" lvl="0" marL="0" rtl="0" algn="l">
              <a:lnSpc>
                <a:spcPct val="115000"/>
              </a:lnSpc>
              <a:spcBef>
                <a:spcPts val="0"/>
              </a:spcBef>
              <a:spcAft>
                <a:spcPts val="0"/>
              </a:spcAft>
              <a:buNone/>
            </a:pPr>
            <a:r>
              <a:rPr lang="en" sz="1200">
                <a:solidFill>
                  <a:schemeClr val="dk1"/>
                </a:solidFill>
              </a:rPr>
              <a:t> Unlike VGG though, there is no pooling layer between the groups that would reduce the size of the feature maps. Now, if we connected these blocks directly with each other, we have a problem. That is, the input to the next block has the shape based on the previous block’s filter size (let’s call it X). The next block by doubling the filters will cause the output of that residual block to be double in size (let’s call it 2X). </a:t>
            </a:r>
            <a:r>
              <a:rPr b="1" lang="en" sz="1200">
                <a:solidFill>
                  <a:srgbClr val="0000FF"/>
                </a:solidFill>
              </a:rPr>
              <a:t>The identity link would attempt to add the input matrix (X) and the output matrix (2X). Yeaks, we get an error, indicating we can’t broadcast (for add operation) matrices of different sizes.</a:t>
            </a:r>
            <a:endParaRPr b="1" sz="1200">
              <a:solidFill>
                <a:srgbClr val="0000FF"/>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For ResNet, this is</a:t>
            </a:r>
            <a:r>
              <a:rPr b="1" lang="en" sz="1200">
                <a:solidFill>
                  <a:schemeClr val="dk1"/>
                </a:solidFill>
              </a:rPr>
              <a:t> </a:t>
            </a:r>
            <a:r>
              <a:rPr b="1" lang="en" sz="1200">
                <a:solidFill>
                  <a:srgbClr val="0000FF"/>
                </a:solidFill>
              </a:rPr>
              <a:t>solved by adding a convolutional block between each “doubling” group of residual blocks</a:t>
            </a:r>
            <a:r>
              <a:rPr lang="en" sz="1200">
                <a:solidFill>
                  <a:schemeClr val="dk1"/>
                </a:solidFill>
              </a:rPr>
              <a:t>. The convolutional block doubles the filters to reshape the size and doubles the stride to reduce the size by 75%.</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rgbClr val="333333"/>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graphicFrame>
        <p:nvGraphicFramePr>
          <p:cNvPr id="601" name="Google Shape;601;p80"/>
          <p:cNvGraphicFramePr/>
          <p:nvPr/>
        </p:nvGraphicFramePr>
        <p:xfrm>
          <a:off x="433300" y="3371875"/>
          <a:ext cx="3000000" cy="3000000"/>
        </p:xfrm>
        <a:graphic>
          <a:graphicData uri="http://schemas.openxmlformats.org/drawingml/2006/table">
            <a:tbl>
              <a:tblPr>
                <a:noFill/>
                <a:tableStyleId>{B919AB72-B1D8-40D2-A9E9-02AD8994AEB8}</a:tableStyleId>
              </a:tblPr>
              <a:tblGrid>
                <a:gridCol w="8104550"/>
              </a:tblGrid>
              <a:tr h="1229175">
                <a:tc>
                  <a:txBody>
                    <a:bodyPr>
                      <a:noAutofit/>
                    </a:bodyPr>
                    <a:lstStyle/>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First Residual Block Group of 64 filters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for</a:t>
                      </a:r>
                      <a:r>
                        <a:rPr lang="en" sz="1000">
                          <a:solidFill>
                            <a:schemeClr val="dk1"/>
                          </a:solidFill>
                          <a:latin typeface="Consolas"/>
                          <a:ea typeface="Consolas"/>
                          <a:cs typeface="Consolas"/>
                          <a:sym typeface="Consolas"/>
                        </a:rPr>
                        <a:t> _ </a:t>
                      </a:r>
                      <a:r>
                        <a:rPr lang="en" sz="1000">
                          <a:solidFill>
                            <a:srgbClr val="9C27B0"/>
                          </a:solidFill>
                          <a:latin typeface="Consolas"/>
                          <a:ea typeface="Consolas"/>
                          <a:cs typeface="Consolas"/>
                          <a:sym typeface="Consolas"/>
                        </a:rPr>
                        <a:t>in</a:t>
                      </a:r>
                      <a:r>
                        <a:rPr lang="en" sz="1000">
                          <a:solidFill>
                            <a:schemeClr val="dk1"/>
                          </a:solidFill>
                          <a:latin typeface="Consolas"/>
                          <a:ea typeface="Consolas"/>
                          <a:cs typeface="Consolas"/>
                          <a:sym typeface="Consolas"/>
                        </a:rPr>
                        <a:t> range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x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residual_block</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64</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x</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Double the size of filters and reduce feature maps by 75% (strides=2, 2) to fit the next Residual Group</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x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conv_block</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128</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x</a:t>
                      </a:r>
                      <a:r>
                        <a:rPr lang="en" sz="1000">
                          <a:solidFill>
                            <a:srgbClr val="616161"/>
                          </a:solidFill>
                          <a:latin typeface="Consolas"/>
                          <a:ea typeface="Consolas"/>
                          <a:cs typeface="Consolas"/>
                          <a:sym typeface="Consolas"/>
                        </a:rPr>
                        <a:t>)</a:t>
                      </a:r>
                      <a:endParaRPr sz="1000">
                        <a:solidFill>
                          <a:srgbClr val="9C27B0"/>
                        </a:solidFill>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5" name="Shape 605"/>
        <p:cNvGrpSpPr/>
        <p:nvPr/>
      </p:nvGrpSpPr>
      <p:grpSpPr>
        <a:xfrm>
          <a:off x="0" y="0"/>
          <a:ext cx="0" cy="0"/>
          <a:chOff x="0" y="0"/>
          <a:chExt cx="0" cy="0"/>
        </a:xfrm>
      </p:grpSpPr>
      <p:sp>
        <p:nvSpPr>
          <p:cNvPr id="606" name="Google Shape;606;p81"/>
          <p:cNvSpPr txBox="1"/>
          <p:nvPr>
            <p:ph idx="1" type="subTitle"/>
          </p:nvPr>
        </p:nvSpPr>
        <p:spPr>
          <a:xfrm>
            <a:off x="8350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ResNet - ReUse Procedures </a:t>
            </a:r>
            <a:endParaRPr>
              <a:solidFill>
                <a:srgbClr val="38761D"/>
              </a:solidFill>
            </a:endParaRPr>
          </a:p>
        </p:txBody>
      </p:sp>
      <p:pic>
        <p:nvPicPr>
          <p:cNvPr id="607" name="Google Shape;607;p81"/>
          <p:cNvPicPr preferRelativeResize="0"/>
          <p:nvPr/>
        </p:nvPicPr>
        <p:blipFill>
          <a:blip r:embed="rId3">
            <a:alphaModFix/>
          </a:blip>
          <a:stretch>
            <a:fillRect/>
          </a:stretch>
        </p:blipFill>
        <p:spPr>
          <a:xfrm>
            <a:off x="0" y="0"/>
            <a:ext cx="1466275" cy="730575"/>
          </a:xfrm>
          <a:prstGeom prst="rect">
            <a:avLst/>
          </a:prstGeom>
          <a:noFill/>
          <a:ln>
            <a:noFill/>
          </a:ln>
        </p:spPr>
      </p:pic>
      <p:sp>
        <p:nvSpPr>
          <p:cNvPr id="608" name="Google Shape;608;p81"/>
          <p:cNvSpPr txBox="1"/>
          <p:nvPr/>
        </p:nvSpPr>
        <p:spPr>
          <a:xfrm>
            <a:off x="585300"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Residual and Convolutional Blocks as Reuse Procedures</a:t>
            </a:r>
            <a:br>
              <a:rPr b="1" lang="en" sz="1200">
                <a:solidFill>
                  <a:schemeClr val="dk1"/>
                </a:solidFill>
              </a:rPr>
            </a:br>
            <a:endParaRPr b="1"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rgbClr val="333333"/>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graphicFrame>
        <p:nvGraphicFramePr>
          <p:cNvPr id="609" name="Google Shape;609;p81"/>
          <p:cNvGraphicFramePr/>
          <p:nvPr/>
        </p:nvGraphicFramePr>
        <p:xfrm>
          <a:off x="466150" y="1150325"/>
          <a:ext cx="3000000" cy="3000000"/>
        </p:xfrm>
        <a:graphic>
          <a:graphicData uri="http://schemas.openxmlformats.org/drawingml/2006/table">
            <a:tbl>
              <a:tblPr>
                <a:noFill/>
                <a:tableStyleId>{B919AB72-B1D8-40D2-A9E9-02AD8994AEB8}</a:tableStyleId>
              </a:tblPr>
              <a:tblGrid>
                <a:gridCol w="8104550"/>
              </a:tblGrid>
              <a:tr h="1229175">
                <a:tc>
                  <a:txBody>
                    <a:bodyPr>
                      <a:noAutofit/>
                    </a:bodyPr>
                    <a:lstStyle/>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def</a:t>
                      </a:r>
                      <a:r>
                        <a:rPr lang="en" sz="1000">
                          <a:solidFill>
                            <a:schemeClr val="dk1"/>
                          </a:solidFill>
                          <a:latin typeface="Consolas"/>
                          <a:ea typeface="Consolas"/>
                          <a:cs typeface="Consolas"/>
                          <a:sym typeface="Consolas"/>
                        </a:rPr>
                        <a:t> residual_block</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n_filters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x</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r>
                        <a:rPr lang="en" sz="1000">
                          <a:solidFill>
                            <a:srgbClr val="0F9D58"/>
                          </a:solidFill>
                          <a:latin typeface="Consolas"/>
                          <a:ea typeface="Consolas"/>
                          <a:cs typeface="Consolas"/>
                          <a:sym typeface="Consolas"/>
                        </a:rPr>
                        <a:t>""" Create a Residual Block of Convolutions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0F9D58"/>
                          </a:solidFill>
                          <a:latin typeface="Consolas"/>
                          <a:ea typeface="Consolas"/>
                          <a:cs typeface="Consolas"/>
                          <a:sym typeface="Consolas"/>
                        </a:rPr>
                        <a:t>        n_filters: number of filters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0F9D58"/>
                          </a:solidFill>
                          <a:latin typeface="Consolas"/>
                          <a:ea typeface="Consolas"/>
                          <a:cs typeface="Consolas"/>
                          <a:sym typeface="Consolas"/>
                        </a:rPr>
                        <a:t>        x        : input into the block</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0F9D58"/>
                          </a:solidFill>
                          <a:latin typeface="Consolas"/>
                          <a:ea typeface="Consolas"/>
                          <a:cs typeface="Consolas"/>
                          <a:sym typeface="Consolas"/>
                        </a:rPr>
                        <a:t>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shortcut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x</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x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Conv2D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n_filters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strides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padding</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"same"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activation</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"relu"</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x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Conv2D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n_filters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strides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padding</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"same"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activation</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"relu"</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x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add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shortcut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x</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return</a:t>
                      </a:r>
                      <a:r>
                        <a:rPr lang="en" sz="1000">
                          <a:solidFill>
                            <a:schemeClr val="dk1"/>
                          </a:solidFill>
                          <a:latin typeface="Consolas"/>
                          <a:ea typeface="Consolas"/>
                          <a:cs typeface="Consolas"/>
                          <a:sym typeface="Consolas"/>
                        </a:rPr>
                        <a:t> x</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def</a:t>
                      </a:r>
                      <a:r>
                        <a:rPr lang="en" sz="1000">
                          <a:solidFill>
                            <a:schemeClr val="dk1"/>
                          </a:solidFill>
                          <a:latin typeface="Consolas"/>
                          <a:ea typeface="Consolas"/>
                          <a:cs typeface="Consolas"/>
                          <a:sym typeface="Consolas"/>
                        </a:rPr>
                        <a:t> conv_block</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n_filters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x</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r>
                        <a:rPr lang="en" sz="1000">
                          <a:solidFill>
                            <a:srgbClr val="0F9D58"/>
                          </a:solidFill>
                          <a:latin typeface="Consolas"/>
                          <a:ea typeface="Consolas"/>
                          <a:cs typeface="Consolas"/>
                          <a:sym typeface="Consolas"/>
                        </a:rPr>
                        <a:t>""" Create Block of Convolutions without Pooling</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0F9D58"/>
                          </a:solidFill>
                          <a:latin typeface="Consolas"/>
                          <a:ea typeface="Consolas"/>
                          <a:cs typeface="Consolas"/>
                          <a:sym typeface="Consolas"/>
                        </a:rPr>
                        <a:t>        n_filters: number of filters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0F9D58"/>
                          </a:solidFill>
                          <a:latin typeface="Consolas"/>
                          <a:ea typeface="Consolas"/>
                          <a:cs typeface="Consolas"/>
                          <a:sym typeface="Consolas"/>
                        </a:rPr>
                        <a:t>        x        : input into the block</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0F9D58"/>
                          </a:solidFill>
                          <a:latin typeface="Consolas"/>
                          <a:ea typeface="Consolas"/>
                          <a:cs typeface="Consolas"/>
                          <a:sym typeface="Consolas"/>
                        </a:rPr>
                        <a:t>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x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Conv2D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n_filters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strides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padding</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"same"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activation</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"relu"</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x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Conv2D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n_filters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strides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padding</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"same"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activation</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"relu"</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return</a:t>
                      </a:r>
                      <a:r>
                        <a:rPr lang="en" sz="1000">
                          <a:solidFill>
                            <a:schemeClr val="dk1"/>
                          </a:solidFill>
                          <a:latin typeface="Consolas"/>
                          <a:ea typeface="Consolas"/>
                          <a:cs typeface="Consolas"/>
                          <a:sym typeface="Consolas"/>
                        </a:rPr>
                        <a:t> x</a:t>
                      </a:r>
                      <a:endParaRPr sz="1000">
                        <a:solidFill>
                          <a:srgbClr val="455A64"/>
                        </a:solidFill>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 name="Shape 97"/>
        <p:cNvGrpSpPr/>
        <p:nvPr/>
      </p:nvGrpSpPr>
      <p:grpSpPr>
        <a:xfrm>
          <a:off x="0" y="0"/>
          <a:ext cx="0" cy="0"/>
          <a:chOff x="0" y="0"/>
          <a:chExt cx="0" cy="0"/>
        </a:xfrm>
      </p:grpSpPr>
      <p:sp>
        <p:nvSpPr>
          <p:cNvPr id="98" name="Google Shape;98;p19"/>
          <p:cNvSpPr txBox="1"/>
          <p:nvPr>
            <p:ph idx="1" type="subTitle"/>
          </p:nvPr>
        </p:nvSpPr>
        <p:spPr>
          <a:xfrm>
            <a:off x="13495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Neural Networks - Input Layer</a:t>
            </a:r>
            <a:endParaRPr>
              <a:solidFill>
                <a:srgbClr val="38761D"/>
              </a:solidFill>
            </a:endParaRPr>
          </a:p>
        </p:txBody>
      </p:sp>
      <p:pic>
        <p:nvPicPr>
          <p:cNvPr id="99" name="Google Shape;99;p19"/>
          <p:cNvPicPr preferRelativeResize="0"/>
          <p:nvPr/>
        </p:nvPicPr>
        <p:blipFill>
          <a:blip r:embed="rId3">
            <a:alphaModFix/>
          </a:blip>
          <a:stretch>
            <a:fillRect/>
          </a:stretch>
        </p:blipFill>
        <p:spPr>
          <a:xfrm>
            <a:off x="0" y="0"/>
            <a:ext cx="1466275" cy="730575"/>
          </a:xfrm>
          <a:prstGeom prst="rect">
            <a:avLst/>
          </a:prstGeom>
          <a:noFill/>
          <a:ln>
            <a:noFill/>
          </a:ln>
        </p:spPr>
      </p:pic>
      <p:sp>
        <p:nvSpPr>
          <p:cNvPr id="100" name="Google Shape;100;p19"/>
          <p:cNvSpPr txBox="1"/>
          <p:nvPr/>
        </p:nvSpPr>
        <p:spPr>
          <a:xfrm>
            <a:off x="824850" y="910725"/>
            <a:ext cx="7070100" cy="3609000"/>
          </a:xfrm>
          <a:prstGeom prst="rect">
            <a:avLst/>
          </a:prstGeom>
          <a:noFill/>
          <a:ln>
            <a:noFill/>
          </a:ln>
        </p:spPr>
        <p:txBody>
          <a:bodyPr anchorCtr="0" anchor="t" bIns="91425" lIns="91425" spcFirstLastPara="1" rIns="91425" wrap="square" tIns="91425">
            <a:noAutofit/>
          </a:bodyPr>
          <a:lstStyle/>
          <a:p>
            <a:pPr indent="0" lvl="0" marL="0" rtl="0" algn="ctr">
              <a:spcBef>
                <a:spcPts val="1000"/>
              </a:spcBef>
              <a:spcAft>
                <a:spcPts val="0"/>
              </a:spcAft>
              <a:buClr>
                <a:schemeClr val="dk1"/>
              </a:buClr>
              <a:buSzPts val="1100"/>
              <a:buFont typeface="Arial"/>
              <a:buNone/>
            </a:pPr>
            <a:r>
              <a:rPr b="1" lang="en">
                <a:solidFill>
                  <a:schemeClr val="dk1"/>
                </a:solidFill>
              </a:rPr>
              <a:t>Input Layer</a:t>
            </a:r>
            <a:endParaRPr b="1">
              <a:solidFill>
                <a:schemeClr val="dk1"/>
              </a:solidFill>
            </a:endParaRPr>
          </a:p>
          <a:p>
            <a:pPr indent="0" lvl="0" marL="0" rtl="0" algn="l">
              <a:lnSpc>
                <a:spcPct val="115000"/>
              </a:lnSpc>
              <a:spcBef>
                <a:spcPts val="1100"/>
              </a:spcBef>
              <a:spcAft>
                <a:spcPts val="0"/>
              </a:spcAft>
              <a:buClr>
                <a:schemeClr val="dk1"/>
              </a:buClr>
              <a:buSzPts val="1100"/>
              <a:buFont typeface="Arial"/>
              <a:buNone/>
            </a:pPr>
            <a:r>
              <a:rPr lang="en" sz="1200">
                <a:solidFill>
                  <a:schemeClr val="dk1"/>
                </a:solidFill>
              </a:rPr>
              <a:t>The input layer to a neural network takes numbers! All the input data is converted to numbers. Everything is a number. The text becomes numbers, speech becomes numbers, pictures become numbers, and things that are already numbers are just numbers.</a:t>
            </a:r>
            <a:endParaRPr sz="1200">
              <a:solidFill>
                <a:schemeClr val="dk1"/>
              </a:solidFill>
            </a:endParaRPr>
          </a:p>
          <a:p>
            <a:pPr indent="0" lvl="0" marL="0" rtl="0" algn="l">
              <a:lnSpc>
                <a:spcPct val="115000"/>
              </a:lnSpc>
              <a:spcBef>
                <a:spcPts val="1100"/>
              </a:spcBef>
              <a:spcAft>
                <a:spcPts val="0"/>
              </a:spcAft>
              <a:buNone/>
            </a:pPr>
            <a:r>
              <a:rPr lang="en" sz="1200">
                <a:solidFill>
                  <a:schemeClr val="dk1"/>
                </a:solidFill>
              </a:rPr>
              <a:t>Neural networks take numbers either as vectors, matrices or tensors. They are names for the number of dimensions in an array. A vector is a one dimensional array, like a list of numbers. A matrix is a two dimensional array, like the pixels in a black and white image, and a tensor is any array three or more dimensions.</a:t>
            </a:r>
            <a:endParaRPr sz="1200">
              <a:solidFill>
                <a:schemeClr val="dk1"/>
              </a:solidFill>
            </a:endParaRPr>
          </a:p>
          <a:p>
            <a:pPr indent="0" lvl="0" marL="0" rtl="0" algn="l">
              <a:lnSpc>
                <a:spcPct val="115000"/>
              </a:lnSpc>
              <a:spcBef>
                <a:spcPts val="1100"/>
              </a:spcBef>
              <a:spcAft>
                <a:spcPts val="0"/>
              </a:spcAft>
              <a:buNone/>
            </a:pPr>
            <a:r>
              <a:t/>
            </a:r>
            <a:endParaRPr sz="1100">
              <a:solidFill>
                <a:schemeClr val="dk1"/>
              </a:solidFill>
            </a:endParaRPr>
          </a:p>
          <a:p>
            <a:pPr indent="0" lvl="0" marL="0" rtl="0" algn="ctr">
              <a:lnSpc>
                <a:spcPct val="115000"/>
              </a:lnSpc>
              <a:spcBef>
                <a:spcPts val="1100"/>
              </a:spcBef>
              <a:spcAft>
                <a:spcPts val="0"/>
              </a:spcAft>
              <a:buClr>
                <a:schemeClr val="dk1"/>
              </a:buClr>
              <a:buSzPts val="1100"/>
              <a:buFont typeface="Arial"/>
              <a:buNone/>
            </a:pPr>
            <a:r>
              <a:rPr lang="en">
                <a:solidFill>
                  <a:srgbClr val="0000FF"/>
                </a:solidFill>
              </a:rPr>
              <a:t> you're going to be using a lot of </a:t>
            </a:r>
            <a:r>
              <a:rPr b="1" lang="en">
                <a:solidFill>
                  <a:srgbClr val="0000FF"/>
                </a:solidFill>
              </a:rPr>
              <a:t>numpy</a:t>
            </a:r>
            <a:endParaRPr>
              <a:solidFill>
                <a:srgbClr val="0000FF"/>
              </a:solidFill>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3" name="Shape 613"/>
        <p:cNvGrpSpPr/>
        <p:nvPr/>
      </p:nvGrpSpPr>
      <p:grpSpPr>
        <a:xfrm>
          <a:off x="0" y="0"/>
          <a:ext cx="0" cy="0"/>
          <a:chOff x="0" y="0"/>
          <a:chExt cx="0" cy="0"/>
        </a:xfrm>
      </p:grpSpPr>
      <p:sp>
        <p:nvSpPr>
          <p:cNvPr id="614" name="Google Shape;614;p82"/>
          <p:cNvSpPr txBox="1"/>
          <p:nvPr>
            <p:ph idx="1" type="subTitle"/>
          </p:nvPr>
        </p:nvSpPr>
        <p:spPr>
          <a:xfrm>
            <a:off x="8350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ResNet - Pooling/Flattening</a:t>
            </a:r>
            <a:endParaRPr>
              <a:solidFill>
                <a:srgbClr val="38761D"/>
              </a:solidFill>
            </a:endParaRPr>
          </a:p>
        </p:txBody>
      </p:sp>
      <p:pic>
        <p:nvPicPr>
          <p:cNvPr id="615" name="Google Shape;615;p82"/>
          <p:cNvPicPr preferRelativeResize="0"/>
          <p:nvPr/>
        </p:nvPicPr>
        <p:blipFill>
          <a:blip r:embed="rId3">
            <a:alphaModFix/>
          </a:blip>
          <a:stretch>
            <a:fillRect/>
          </a:stretch>
        </p:blipFill>
        <p:spPr>
          <a:xfrm>
            <a:off x="0" y="0"/>
            <a:ext cx="1466275" cy="730575"/>
          </a:xfrm>
          <a:prstGeom prst="rect">
            <a:avLst/>
          </a:prstGeom>
          <a:noFill/>
          <a:ln>
            <a:noFill/>
          </a:ln>
        </p:spPr>
      </p:pic>
      <p:sp>
        <p:nvSpPr>
          <p:cNvPr id="616" name="Google Shape;616;p82"/>
          <p:cNvSpPr txBox="1"/>
          <p:nvPr/>
        </p:nvSpPr>
        <p:spPr>
          <a:xfrm>
            <a:off x="423375"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Global Average Pooling</a:t>
            </a:r>
            <a:br>
              <a:rPr b="1" lang="en" sz="1200">
                <a:solidFill>
                  <a:schemeClr val="dk1"/>
                </a:solidFill>
              </a:rPr>
            </a:br>
            <a:endParaRPr b="1" sz="1200">
              <a:solidFill>
                <a:schemeClr val="dk1"/>
              </a:solidFill>
            </a:endParaRPr>
          </a:p>
          <a:p>
            <a:pPr indent="0" lvl="0" marL="0" rtl="0" algn="l">
              <a:lnSpc>
                <a:spcPct val="115000"/>
              </a:lnSpc>
              <a:spcBef>
                <a:spcPts val="0"/>
              </a:spcBef>
              <a:spcAft>
                <a:spcPts val="0"/>
              </a:spcAft>
              <a:buNone/>
            </a:pPr>
            <a:r>
              <a:rPr lang="en" sz="1200">
                <a:solidFill>
                  <a:schemeClr val="dk1"/>
                </a:solidFill>
              </a:rPr>
              <a:t>The output of the last residual block group is passed to a pooling and flattening layer (</a:t>
            </a:r>
            <a:r>
              <a:rPr lang="en" sz="1200">
                <a:solidFill>
                  <a:srgbClr val="0D904F"/>
                </a:solidFill>
                <a:latin typeface="Consolas"/>
                <a:ea typeface="Consolas"/>
                <a:cs typeface="Consolas"/>
                <a:sym typeface="Consolas"/>
              </a:rPr>
              <a:t>GlobalAveragePooling2D</a:t>
            </a:r>
            <a:r>
              <a:rPr lang="en" sz="1200">
                <a:solidFill>
                  <a:schemeClr val="dk1"/>
                </a:solidFill>
              </a:rPr>
              <a:t>), which is then passed to a single </a:t>
            </a:r>
            <a:r>
              <a:rPr lang="en" sz="1200">
                <a:solidFill>
                  <a:srgbClr val="0D904F"/>
                </a:solidFill>
                <a:latin typeface="Consolas"/>
                <a:ea typeface="Consolas"/>
                <a:cs typeface="Consolas"/>
                <a:sym typeface="Consolas"/>
              </a:rPr>
              <a:t>Dense</a:t>
            </a:r>
            <a:r>
              <a:rPr lang="en" sz="1200">
                <a:solidFill>
                  <a:schemeClr val="dk1"/>
                </a:solidFill>
              </a:rPr>
              <a:t> layer of 1000 nodes (number of classes).</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rgbClr val="333333"/>
                </a:solidFill>
              </a:rPr>
              <a:t>In modern convolutional architectures, th</a:t>
            </a:r>
            <a:r>
              <a:rPr b="1" lang="en" sz="1200">
                <a:solidFill>
                  <a:srgbClr val="0000FF"/>
                </a:solidFill>
              </a:rPr>
              <a:t>e DNN backend is now a single dense layer for the final classification</a:t>
            </a:r>
            <a:r>
              <a:rPr lang="en" sz="1200">
                <a:solidFill>
                  <a:srgbClr val="333333"/>
                </a:solidFill>
              </a:rPr>
              <a:t>. In other words, </a:t>
            </a:r>
            <a:r>
              <a:rPr b="1" lang="en" sz="1200">
                <a:solidFill>
                  <a:srgbClr val="0000FF"/>
                </a:solidFill>
              </a:rPr>
              <a:t>except for the last step of predicting the class (label), classification is now pushed to the frontend in the last convolutional blocks</a:t>
            </a:r>
            <a:r>
              <a:rPr lang="en" sz="1200">
                <a:solidFill>
                  <a:srgbClr val="333333"/>
                </a:solidFill>
              </a:rPr>
              <a:t>.</a:t>
            </a:r>
            <a:endParaRPr sz="1200">
              <a:solidFill>
                <a:srgbClr val="333333"/>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graphicFrame>
        <p:nvGraphicFramePr>
          <p:cNvPr id="617" name="Google Shape;617;p82"/>
          <p:cNvGraphicFramePr/>
          <p:nvPr/>
        </p:nvGraphicFramePr>
        <p:xfrm>
          <a:off x="466150" y="2779100"/>
          <a:ext cx="3000000" cy="3000000"/>
        </p:xfrm>
        <a:graphic>
          <a:graphicData uri="http://schemas.openxmlformats.org/drawingml/2006/table">
            <a:tbl>
              <a:tblPr>
                <a:noFill/>
                <a:tableStyleId>{B919AB72-B1D8-40D2-A9E9-02AD8994AEB8}</a:tableStyleId>
              </a:tblPr>
              <a:tblGrid>
                <a:gridCol w="8104550"/>
              </a:tblGrid>
              <a:tr h="1229175">
                <a:tc>
                  <a:txBody>
                    <a:bodyPr>
                      <a:noAutofit/>
                    </a:bodyPr>
                    <a:lstStyle/>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Now Pool at the end of all the convolutional residual blocks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x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GlobalAveragePooling2D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Final Dense Outputting Layer for 1000 outputs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outputs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Dense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1000</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model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inputs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outputs</a:t>
                      </a:r>
                      <a:r>
                        <a:rPr lang="en" sz="1000">
                          <a:solidFill>
                            <a:srgbClr val="616161"/>
                          </a:solidFill>
                          <a:latin typeface="Consolas"/>
                          <a:ea typeface="Consolas"/>
                          <a:cs typeface="Consolas"/>
                          <a:sym typeface="Consolas"/>
                        </a:rPr>
                        <a:t>)</a:t>
                      </a:r>
                      <a:endParaRPr sz="1000">
                        <a:solidFill>
                          <a:srgbClr val="9C27B0"/>
                        </a:solidFill>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1" name="Shape 621"/>
        <p:cNvGrpSpPr/>
        <p:nvPr/>
      </p:nvGrpSpPr>
      <p:grpSpPr>
        <a:xfrm>
          <a:off x="0" y="0"/>
          <a:ext cx="0" cy="0"/>
          <a:chOff x="0" y="0"/>
          <a:chExt cx="0" cy="0"/>
        </a:xfrm>
      </p:grpSpPr>
      <p:sp>
        <p:nvSpPr>
          <p:cNvPr id="622" name="Google Shape;622;p83"/>
          <p:cNvSpPr txBox="1"/>
          <p:nvPr>
            <p:ph idx="1" type="subTitle"/>
          </p:nvPr>
        </p:nvSpPr>
        <p:spPr>
          <a:xfrm>
            <a:off x="8350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ResNet - Computational Faster</a:t>
            </a:r>
            <a:endParaRPr>
              <a:solidFill>
                <a:srgbClr val="38761D"/>
              </a:solidFill>
            </a:endParaRPr>
          </a:p>
        </p:txBody>
      </p:sp>
      <p:pic>
        <p:nvPicPr>
          <p:cNvPr id="623" name="Google Shape;623;p83"/>
          <p:cNvPicPr preferRelativeResize="0"/>
          <p:nvPr/>
        </p:nvPicPr>
        <p:blipFill>
          <a:blip r:embed="rId3">
            <a:alphaModFix/>
          </a:blip>
          <a:stretch>
            <a:fillRect/>
          </a:stretch>
        </p:blipFill>
        <p:spPr>
          <a:xfrm>
            <a:off x="0" y="0"/>
            <a:ext cx="1466275" cy="730575"/>
          </a:xfrm>
          <a:prstGeom prst="rect">
            <a:avLst/>
          </a:prstGeom>
          <a:noFill/>
          <a:ln>
            <a:noFill/>
          </a:ln>
        </p:spPr>
      </p:pic>
      <p:sp>
        <p:nvSpPr>
          <p:cNvPr id="624" name="Google Shape;624;p83"/>
          <p:cNvSpPr txBox="1"/>
          <p:nvPr/>
        </p:nvSpPr>
        <p:spPr>
          <a:xfrm>
            <a:off x="423375"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100">
                <a:solidFill>
                  <a:schemeClr val="dk1"/>
                </a:solidFill>
              </a:rPr>
              <a:t>Computational Complexity</a:t>
            </a:r>
            <a:endParaRPr b="1"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100">
                <a:solidFill>
                  <a:schemeClr val="dk1"/>
                </a:solidFill>
              </a:rPr>
              <a:t>Let’s now run </a:t>
            </a:r>
            <a:r>
              <a:rPr lang="en" sz="1100">
                <a:solidFill>
                  <a:srgbClr val="0D904F"/>
                </a:solidFill>
                <a:latin typeface="Consolas"/>
                <a:ea typeface="Consolas"/>
                <a:cs typeface="Consolas"/>
                <a:sym typeface="Consolas"/>
              </a:rPr>
              <a:t>model.summary()</a:t>
            </a:r>
            <a:r>
              <a:rPr lang="en" sz="1100">
                <a:solidFill>
                  <a:schemeClr val="dk1"/>
                </a:solidFill>
              </a:rPr>
              <a:t>. We see that the total number of parameters to learn is </a:t>
            </a:r>
            <a:r>
              <a:rPr b="1" lang="en" sz="1100">
                <a:solidFill>
                  <a:schemeClr val="dk1"/>
                </a:solidFill>
              </a:rPr>
              <a:t>21 million</a:t>
            </a:r>
            <a:r>
              <a:rPr lang="en" sz="1100">
                <a:solidFill>
                  <a:schemeClr val="dk1"/>
                </a:solidFill>
              </a:rPr>
              <a:t>. This is in contrast of the VGG16 which has </a:t>
            </a:r>
            <a:r>
              <a:rPr b="1" lang="en" sz="1100">
                <a:solidFill>
                  <a:schemeClr val="dk1"/>
                </a:solidFill>
              </a:rPr>
              <a:t>138 million</a:t>
            </a:r>
            <a:r>
              <a:rPr lang="en" sz="1100">
                <a:solidFill>
                  <a:schemeClr val="dk1"/>
                </a:solidFill>
              </a:rPr>
              <a:t> parameters. So the </a:t>
            </a:r>
            <a:r>
              <a:rPr b="1" lang="en" sz="1100">
                <a:solidFill>
                  <a:srgbClr val="0000FF"/>
                </a:solidFill>
              </a:rPr>
              <a:t>ResNet architecture is 6 times computationally faster</a:t>
            </a:r>
            <a:r>
              <a:rPr lang="en" sz="1100">
                <a:solidFill>
                  <a:schemeClr val="dk1"/>
                </a:solidFill>
              </a:rPr>
              <a:t>. This reduction is mostly achieved by the construction of the residual blocks. Notice how the DNN backend is just a single output Dense layer. In effect, there is no backend. The top residual block groups act as the CNN frontend doing the feature detection, while the bottom residual blocks perform the classification. In doing so, unlike VGG, there was no need for several fully connected dense layers, which would have substantially increased the number of parameters.</a:t>
            </a:r>
            <a:endParaRPr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b="1" lang="en" sz="1100">
                <a:solidFill>
                  <a:srgbClr val="0000FF"/>
                </a:solidFill>
              </a:rPr>
              <a:t>Another advantage is the identity link, which provided the ability to add deeper layers, without degradation, for higher accuracy.</a:t>
            </a:r>
            <a:r>
              <a:rPr lang="en" sz="1100">
                <a:solidFill>
                  <a:schemeClr val="dk1"/>
                </a:solidFill>
              </a:rPr>
              <a:t> </a:t>
            </a:r>
            <a:endParaRPr sz="1100">
              <a:solidFill>
                <a:schemeClr val="dk1"/>
              </a:solidFill>
            </a:endParaRPr>
          </a:p>
          <a:p>
            <a:pPr indent="0" lvl="0" marL="0" rtl="0" algn="ctr">
              <a:lnSpc>
                <a:spcPct val="115000"/>
              </a:lnSpc>
              <a:spcBef>
                <a:spcPts val="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8" name="Shape 628"/>
        <p:cNvGrpSpPr/>
        <p:nvPr/>
      </p:nvGrpSpPr>
      <p:grpSpPr>
        <a:xfrm>
          <a:off x="0" y="0"/>
          <a:ext cx="0" cy="0"/>
          <a:chOff x="0" y="0"/>
          <a:chExt cx="0" cy="0"/>
        </a:xfrm>
      </p:grpSpPr>
      <p:sp>
        <p:nvSpPr>
          <p:cNvPr id="629" name="Google Shape;629;p84"/>
          <p:cNvSpPr txBox="1"/>
          <p:nvPr>
            <p:ph idx="1" type="subTitle"/>
          </p:nvPr>
        </p:nvSpPr>
        <p:spPr>
          <a:xfrm>
            <a:off x="8350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ResNet50 - Bottleneck Residual Block</a:t>
            </a:r>
            <a:endParaRPr>
              <a:solidFill>
                <a:srgbClr val="38761D"/>
              </a:solidFill>
            </a:endParaRPr>
          </a:p>
        </p:txBody>
      </p:sp>
      <p:pic>
        <p:nvPicPr>
          <p:cNvPr id="630" name="Google Shape;630;p84"/>
          <p:cNvPicPr preferRelativeResize="0"/>
          <p:nvPr/>
        </p:nvPicPr>
        <p:blipFill>
          <a:blip r:embed="rId3">
            <a:alphaModFix/>
          </a:blip>
          <a:stretch>
            <a:fillRect/>
          </a:stretch>
        </p:blipFill>
        <p:spPr>
          <a:xfrm>
            <a:off x="0" y="0"/>
            <a:ext cx="1466275" cy="730575"/>
          </a:xfrm>
          <a:prstGeom prst="rect">
            <a:avLst/>
          </a:prstGeom>
          <a:noFill/>
          <a:ln>
            <a:noFill/>
          </a:ln>
        </p:spPr>
      </p:pic>
      <p:sp>
        <p:nvSpPr>
          <p:cNvPr id="631" name="Google Shape;631;p84"/>
          <p:cNvSpPr txBox="1"/>
          <p:nvPr/>
        </p:nvSpPr>
        <p:spPr>
          <a:xfrm>
            <a:off x="423375"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100">
                <a:solidFill>
                  <a:schemeClr val="dk1"/>
                </a:solidFill>
              </a:rPr>
              <a:t>Bottleneck Residual Block</a:t>
            </a:r>
            <a:endParaRPr b="1"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b="1" lang="en" sz="1100">
                <a:solidFill>
                  <a:schemeClr val="dk1"/>
                </a:solidFill>
              </a:rPr>
              <a:t>ResNet50 i</a:t>
            </a:r>
            <a:r>
              <a:rPr lang="en" sz="1100">
                <a:solidFill>
                  <a:schemeClr val="dk1"/>
                </a:solidFill>
              </a:rPr>
              <a:t>ntroduced a variation of the residual block referred to as the bottleneck residual block. In this version, the</a:t>
            </a:r>
            <a:r>
              <a:rPr b="1" lang="en" sz="1100">
                <a:solidFill>
                  <a:srgbClr val="0000FF"/>
                </a:solidFill>
              </a:rPr>
              <a:t> group of two 3x3 convolution layers are replaced by a group of 1x1, then 3x3, and then 1x1 convolution layer.</a:t>
            </a:r>
            <a:r>
              <a:rPr lang="en" sz="1100">
                <a:solidFill>
                  <a:schemeClr val="dk1"/>
                </a:solidFill>
              </a:rPr>
              <a:t> The 1x1 convolutions perform a dimension reduction reducing the computational complexity, and the last convolutional restores the dimensionality increasing the number of filters by a factor of 4. </a:t>
            </a:r>
            <a:r>
              <a:rPr b="1" lang="en" sz="1100">
                <a:solidFill>
                  <a:srgbClr val="0000FF"/>
                </a:solidFill>
              </a:rPr>
              <a:t>The bottleneck residual group allows for deeper neural networks, without degradation, and further reduction in computational complexity.</a:t>
            </a:r>
            <a:endParaRPr b="1" sz="1100">
              <a:solidFill>
                <a:srgbClr val="0000FF"/>
              </a:solidFill>
            </a:endParaRPr>
          </a:p>
          <a:p>
            <a:pPr indent="0" lvl="0" marL="0" rtl="0" algn="ctr">
              <a:lnSpc>
                <a:spcPct val="115000"/>
              </a:lnSpc>
              <a:spcBef>
                <a:spcPts val="0"/>
              </a:spcBef>
              <a:spcAft>
                <a:spcPts val="0"/>
              </a:spcAft>
              <a:buNone/>
            </a:pPr>
            <a:r>
              <a:t/>
            </a:r>
            <a:endParaRPr sz="11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pic>
        <p:nvPicPr>
          <p:cNvPr id="632" name="Google Shape;632;p84"/>
          <p:cNvPicPr preferRelativeResize="0"/>
          <p:nvPr/>
        </p:nvPicPr>
        <p:blipFill>
          <a:blip r:embed="rId4">
            <a:alphaModFix/>
          </a:blip>
          <a:stretch>
            <a:fillRect/>
          </a:stretch>
        </p:blipFill>
        <p:spPr>
          <a:xfrm>
            <a:off x="2705100" y="2276475"/>
            <a:ext cx="3609975" cy="1998800"/>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6" name="Shape 636"/>
        <p:cNvGrpSpPr/>
        <p:nvPr/>
      </p:nvGrpSpPr>
      <p:grpSpPr>
        <a:xfrm>
          <a:off x="0" y="0"/>
          <a:ext cx="0" cy="0"/>
          <a:chOff x="0" y="0"/>
          <a:chExt cx="0" cy="0"/>
        </a:xfrm>
      </p:grpSpPr>
      <p:sp>
        <p:nvSpPr>
          <p:cNvPr id="637" name="Google Shape;637;p85"/>
          <p:cNvSpPr txBox="1"/>
          <p:nvPr>
            <p:ph idx="1" type="subTitle"/>
          </p:nvPr>
        </p:nvSpPr>
        <p:spPr>
          <a:xfrm>
            <a:off x="8350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ResNet50 - Bottleneck Residual Block</a:t>
            </a:r>
            <a:endParaRPr>
              <a:solidFill>
                <a:srgbClr val="38761D"/>
              </a:solidFill>
            </a:endParaRPr>
          </a:p>
        </p:txBody>
      </p:sp>
      <p:pic>
        <p:nvPicPr>
          <p:cNvPr id="638" name="Google Shape;638;p85"/>
          <p:cNvPicPr preferRelativeResize="0"/>
          <p:nvPr/>
        </p:nvPicPr>
        <p:blipFill>
          <a:blip r:embed="rId3">
            <a:alphaModFix/>
          </a:blip>
          <a:stretch>
            <a:fillRect/>
          </a:stretch>
        </p:blipFill>
        <p:spPr>
          <a:xfrm>
            <a:off x="0" y="0"/>
            <a:ext cx="1466275" cy="730575"/>
          </a:xfrm>
          <a:prstGeom prst="rect">
            <a:avLst/>
          </a:prstGeom>
          <a:noFill/>
          <a:ln>
            <a:noFill/>
          </a:ln>
        </p:spPr>
      </p:pic>
      <p:sp>
        <p:nvSpPr>
          <p:cNvPr id="639" name="Google Shape;639;p85"/>
          <p:cNvSpPr txBox="1"/>
          <p:nvPr/>
        </p:nvSpPr>
        <p:spPr>
          <a:xfrm>
            <a:off x="423375"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Bottleneck Residual Block</a:t>
            </a:r>
            <a:endParaRPr b="1" sz="1200">
              <a:solidFill>
                <a:schemeClr val="dk1"/>
              </a:solidFill>
            </a:endParaRPr>
          </a:p>
          <a:p>
            <a:pPr indent="0" lvl="0" marL="0" rtl="0" algn="l">
              <a:lnSpc>
                <a:spcPct val="115000"/>
              </a:lnSpc>
              <a:spcBef>
                <a:spcPts val="0"/>
              </a:spcBef>
              <a:spcAft>
                <a:spcPts val="0"/>
              </a:spcAft>
              <a:buNone/>
            </a:pPr>
            <a:r>
              <a:t/>
            </a:r>
            <a:endParaRPr sz="1200">
              <a:solidFill>
                <a:srgbClr val="333333"/>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rPr lang="en" sz="1200">
                <a:solidFill>
                  <a:schemeClr val="dk1"/>
                </a:solidFill>
              </a:rPr>
              <a:t>Below is a code snippet for writing a bottleneck block as a reusable function:</a:t>
            </a:r>
            <a:br>
              <a:rPr lang="en" sz="1100">
                <a:solidFill>
                  <a:schemeClr val="dk1"/>
                </a:solidFill>
              </a:rPr>
            </a:b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graphicFrame>
        <p:nvGraphicFramePr>
          <p:cNvPr id="640" name="Google Shape;640;p85"/>
          <p:cNvGraphicFramePr/>
          <p:nvPr/>
        </p:nvGraphicFramePr>
        <p:xfrm>
          <a:off x="519725" y="2210900"/>
          <a:ext cx="3000000" cy="3000000"/>
        </p:xfrm>
        <a:graphic>
          <a:graphicData uri="http://schemas.openxmlformats.org/drawingml/2006/table">
            <a:tbl>
              <a:tblPr>
                <a:noFill/>
                <a:tableStyleId>{B919AB72-B1D8-40D2-A9E9-02AD8994AEB8}</a:tableStyleId>
              </a:tblPr>
              <a:tblGrid>
                <a:gridCol w="8104550"/>
              </a:tblGrid>
              <a:tr h="1229175">
                <a:tc>
                  <a:txBody>
                    <a:bodyPr>
                      <a:noAutofit/>
                    </a:bodyPr>
                    <a:lstStyle/>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def</a:t>
                      </a:r>
                      <a:r>
                        <a:rPr lang="en" sz="1000">
                          <a:solidFill>
                            <a:schemeClr val="dk1"/>
                          </a:solidFill>
                          <a:latin typeface="Consolas"/>
                          <a:ea typeface="Consolas"/>
                          <a:cs typeface="Consolas"/>
                          <a:sym typeface="Consolas"/>
                        </a:rPr>
                        <a:t> bottleneck_block</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n_filters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x</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r>
                        <a:rPr lang="en" sz="1000">
                          <a:solidFill>
                            <a:srgbClr val="0F9D58"/>
                          </a:solidFill>
                          <a:latin typeface="Consolas"/>
                          <a:ea typeface="Consolas"/>
                          <a:cs typeface="Consolas"/>
                          <a:sym typeface="Consolas"/>
                        </a:rPr>
                        <a:t>""" Create a Bottleneck Residual Block of Convolutions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0F9D58"/>
                          </a:solidFill>
                          <a:latin typeface="Consolas"/>
                          <a:ea typeface="Consolas"/>
                          <a:cs typeface="Consolas"/>
                          <a:sym typeface="Consolas"/>
                        </a:rPr>
                        <a:t>        n_filters: number of filters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0F9D58"/>
                          </a:solidFill>
                          <a:latin typeface="Consolas"/>
                          <a:ea typeface="Consolas"/>
                          <a:cs typeface="Consolas"/>
                          <a:sym typeface="Consolas"/>
                        </a:rPr>
                        <a:t>        x        : input into the block</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0F9D58"/>
                          </a:solidFill>
                          <a:latin typeface="Consolas"/>
                          <a:ea typeface="Consolas"/>
                          <a:cs typeface="Consolas"/>
                          <a:sym typeface="Consolas"/>
                        </a:rPr>
                        <a:t>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shortcut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x</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x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Conv2D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n_filters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strides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padding</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"same"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activation</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"relu"</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x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Conv2D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n_filters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strides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padding</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"same"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activation</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"relu"</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x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Conv2D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n_filters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4</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strides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padding</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"same"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activation</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"relu"</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x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add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shortcut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x</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return</a:t>
                      </a:r>
                      <a:r>
                        <a:rPr lang="en" sz="1000">
                          <a:solidFill>
                            <a:schemeClr val="dk1"/>
                          </a:solidFill>
                          <a:latin typeface="Consolas"/>
                          <a:ea typeface="Consolas"/>
                          <a:cs typeface="Consolas"/>
                          <a:sym typeface="Consolas"/>
                        </a:rPr>
                        <a:t> x</a:t>
                      </a:r>
                      <a:endParaRPr sz="1000">
                        <a:solidFill>
                          <a:srgbClr val="455A64"/>
                        </a:solidFill>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4" name="Shape 644"/>
        <p:cNvGrpSpPr/>
        <p:nvPr/>
      </p:nvGrpSpPr>
      <p:grpSpPr>
        <a:xfrm>
          <a:off x="0" y="0"/>
          <a:ext cx="0" cy="0"/>
          <a:chOff x="0" y="0"/>
          <a:chExt cx="0" cy="0"/>
        </a:xfrm>
      </p:grpSpPr>
      <p:sp>
        <p:nvSpPr>
          <p:cNvPr id="645" name="Google Shape;645;p86"/>
          <p:cNvSpPr txBox="1"/>
          <p:nvPr>
            <p:ph idx="1" type="subTitle"/>
          </p:nvPr>
        </p:nvSpPr>
        <p:spPr>
          <a:xfrm>
            <a:off x="8350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Batch Normalization</a:t>
            </a:r>
            <a:endParaRPr>
              <a:solidFill>
                <a:srgbClr val="38761D"/>
              </a:solidFill>
            </a:endParaRPr>
          </a:p>
        </p:txBody>
      </p:sp>
      <p:pic>
        <p:nvPicPr>
          <p:cNvPr id="646" name="Google Shape;646;p86"/>
          <p:cNvPicPr preferRelativeResize="0"/>
          <p:nvPr/>
        </p:nvPicPr>
        <p:blipFill>
          <a:blip r:embed="rId3">
            <a:alphaModFix/>
          </a:blip>
          <a:stretch>
            <a:fillRect/>
          </a:stretch>
        </p:blipFill>
        <p:spPr>
          <a:xfrm>
            <a:off x="0" y="0"/>
            <a:ext cx="1466275" cy="730575"/>
          </a:xfrm>
          <a:prstGeom prst="rect">
            <a:avLst/>
          </a:prstGeom>
          <a:noFill/>
          <a:ln>
            <a:noFill/>
          </a:ln>
        </p:spPr>
      </p:pic>
      <p:sp>
        <p:nvSpPr>
          <p:cNvPr id="647" name="Google Shape;647;p86"/>
          <p:cNvSpPr txBox="1"/>
          <p:nvPr/>
        </p:nvSpPr>
        <p:spPr>
          <a:xfrm>
            <a:off x="423375"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Batch Normalization</a:t>
            </a:r>
            <a:endParaRPr b="1" sz="135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Another problem with adding deeper layers in a neural network is the </a:t>
            </a:r>
            <a:r>
              <a:rPr b="1" i="1" lang="en" sz="1200">
                <a:solidFill>
                  <a:schemeClr val="dk1"/>
                </a:solidFill>
              </a:rPr>
              <a:t>vanishing gradient</a:t>
            </a:r>
            <a:r>
              <a:rPr lang="en" sz="1200">
                <a:solidFill>
                  <a:schemeClr val="dk1"/>
                </a:solidFill>
              </a:rPr>
              <a:t> problem. This is actually about the computer hardware. During training (process of backward propagation and gradient descent), at each layer the weights are being multiplied by very small numbers, specifically numbers less than 1. As you know, two numbers less than one multiplied together make an even smaller number.</a:t>
            </a:r>
            <a:r>
              <a:rPr b="1" lang="en" sz="1200">
                <a:solidFill>
                  <a:srgbClr val="0000FF"/>
                </a:solidFill>
              </a:rPr>
              <a:t> When these tiny values are propagated through deeper layers they continuously get smaller. At some point, the computer hardware can’t represent the value anymore - and hence, the </a:t>
            </a:r>
            <a:r>
              <a:rPr b="1" i="1" lang="en" sz="1200">
                <a:solidFill>
                  <a:srgbClr val="0000FF"/>
                </a:solidFill>
              </a:rPr>
              <a:t>vanishing gradient</a:t>
            </a:r>
            <a:r>
              <a:rPr b="1" lang="en" sz="1200">
                <a:solidFill>
                  <a:srgbClr val="0000FF"/>
                </a:solidFill>
              </a:rPr>
              <a:t>.</a:t>
            </a:r>
            <a:endParaRPr b="1" sz="1200">
              <a:solidFill>
                <a:srgbClr val="0000FF"/>
              </a:solidFill>
            </a:endParaRPr>
          </a:p>
          <a:p>
            <a:pPr indent="0" lvl="0" marL="0" rtl="0" algn="ctr">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The problem is further exacerbated if we try to use </a:t>
            </a:r>
            <a:r>
              <a:rPr b="1" lang="en" sz="1200">
                <a:solidFill>
                  <a:schemeClr val="dk1"/>
                </a:solidFill>
              </a:rPr>
              <a:t>half precision floats (16 bit float)</a:t>
            </a:r>
            <a:r>
              <a:rPr lang="en" sz="1200">
                <a:solidFill>
                  <a:schemeClr val="dk1"/>
                </a:solidFill>
              </a:rPr>
              <a:t> for the matrix operations versus single precision (32 bit float). The advantage of the former is that the weights (and data) are stored in half the amount of space and using a general rule of thumb by reducing the computational size in half, we can execute 4 times as many instructions per compute cycle. The problem of course is that with even smaller precision, we will encounter the </a:t>
            </a:r>
            <a:r>
              <a:rPr i="1" lang="en" sz="1200">
                <a:solidFill>
                  <a:schemeClr val="dk1"/>
                </a:solidFill>
              </a:rPr>
              <a:t>vanishing gradient </a:t>
            </a:r>
            <a:r>
              <a:rPr lang="en" sz="1200">
                <a:solidFill>
                  <a:schemeClr val="dk1"/>
                </a:solidFill>
              </a:rPr>
              <a:t>even sooner.</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1" name="Shape 651"/>
        <p:cNvGrpSpPr/>
        <p:nvPr/>
      </p:nvGrpSpPr>
      <p:grpSpPr>
        <a:xfrm>
          <a:off x="0" y="0"/>
          <a:ext cx="0" cy="0"/>
          <a:chOff x="0" y="0"/>
          <a:chExt cx="0" cy="0"/>
        </a:xfrm>
      </p:grpSpPr>
      <p:sp>
        <p:nvSpPr>
          <p:cNvPr id="652" name="Google Shape;652;p87"/>
          <p:cNvSpPr txBox="1"/>
          <p:nvPr>
            <p:ph idx="1" type="subTitle"/>
          </p:nvPr>
        </p:nvSpPr>
        <p:spPr>
          <a:xfrm>
            <a:off x="8350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Batch Normalization</a:t>
            </a:r>
            <a:endParaRPr>
              <a:solidFill>
                <a:srgbClr val="38761D"/>
              </a:solidFill>
            </a:endParaRPr>
          </a:p>
        </p:txBody>
      </p:sp>
      <p:pic>
        <p:nvPicPr>
          <p:cNvPr id="653" name="Google Shape;653;p87"/>
          <p:cNvPicPr preferRelativeResize="0"/>
          <p:nvPr/>
        </p:nvPicPr>
        <p:blipFill>
          <a:blip r:embed="rId3">
            <a:alphaModFix/>
          </a:blip>
          <a:stretch>
            <a:fillRect/>
          </a:stretch>
        </p:blipFill>
        <p:spPr>
          <a:xfrm>
            <a:off x="0" y="0"/>
            <a:ext cx="1466275" cy="730575"/>
          </a:xfrm>
          <a:prstGeom prst="rect">
            <a:avLst/>
          </a:prstGeom>
          <a:noFill/>
          <a:ln>
            <a:noFill/>
          </a:ln>
        </p:spPr>
      </p:pic>
      <p:sp>
        <p:nvSpPr>
          <p:cNvPr id="654" name="Google Shape;654;p87"/>
          <p:cNvSpPr txBox="1"/>
          <p:nvPr/>
        </p:nvSpPr>
        <p:spPr>
          <a:xfrm>
            <a:off x="423375"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Batch Normalization</a:t>
            </a:r>
            <a:endParaRPr b="1" sz="135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100">
                <a:solidFill>
                  <a:schemeClr val="dk1"/>
                </a:solidFill>
              </a:rPr>
              <a:t>Batch normalization is a technique applied to the output of a layer (before or after the activation function).</a:t>
            </a:r>
            <a:r>
              <a:rPr b="1" lang="en" sz="1100">
                <a:solidFill>
                  <a:srgbClr val="0000FF"/>
                </a:solidFill>
              </a:rPr>
              <a:t>It normalizes the shift in the weights as they are being trained</a:t>
            </a:r>
            <a:r>
              <a:rPr lang="en" sz="1100">
                <a:solidFill>
                  <a:schemeClr val="dk1"/>
                </a:solidFill>
              </a:rPr>
              <a:t>. This has several advantages, it smoothes out (across a batch) the amount of change, thus slowing down the possibility of getting a number so small that it can’t be represented by the hardware. Additionally, by narrowing the amount of shift between the weights, </a:t>
            </a:r>
            <a:r>
              <a:rPr b="1" lang="en" sz="1100">
                <a:solidFill>
                  <a:srgbClr val="0000FF"/>
                </a:solidFill>
              </a:rPr>
              <a:t>convergence can happen sooner using a higher learning rate and reducing the overall amount of training time</a:t>
            </a:r>
            <a:r>
              <a:rPr lang="en" sz="1100">
                <a:solidFill>
                  <a:schemeClr val="dk1"/>
                </a:solidFill>
              </a:rPr>
              <a:t>. Batch normalization is added to a layer in </a:t>
            </a:r>
            <a:r>
              <a:rPr b="1" lang="en" sz="1100">
                <a:solidFill>
                  <a:schemeClr val="dk1"/>
                </a:solidFill>
              </a:rPr>
              <a:t>Keras </a:t>
            </a:r>
            <a:r>
              <a:rPr lang="en" sz="1100">
                <a:solidFill>
                  <a:schemeClr val="dk1"/>
                </a:solidFill>
              </a:rPr>
              <a:t>with the </a:t>
            </a:r>
            <a:r>
              <a:rPr lang="en" sz="1100">
                <a:solidFill>
                  <a:srgbClr val="0D904F"/>
                </a:solidFill>
                <a:latin typeface="Consolas"/>
                <a:ea typeface="Consolas"/>
                <a:cs typeface="Consolas"/>
                <a:sym typeface="Consolas"/>
              </a:rPr>
              <a:t>BatchNormalization()</a:t>
            </a:r>
            <a:r>
              <a:rPr lang="en" sz="1100">
                <a:solidFill>
                  <a:schemeClr val="dk1"/>
                </a:solidFill>
              </a:rPr>
              <a:t> class.</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graphicFrame>
        <p:nvGraphicFramePr>
          <p:cNvPr id="655" name="Google Shape;655;p87"/>
          <p:cNvGraphicFramePr/>
          <p:nvPr/>
        </p:nvGraphicFramePr>
        <p:xfrm>
          <a:off x="471000" y="2273300"/>
          <a:ext cx="3000000" cy="3000000"/>
        </p:xfrm>
        <a:graphic>
          <a:graphicData uri="http://schemas.openxmlformats.org/drawingml/2006/table">
            <a:tbl>
              <a:tblPr>
                <a:noFill/>
                <a:tableStyleId>{B919AB72-B1D8-40D2-A9E9-02AD8994AEB8}</a:tableStyleId>
              </a:tblPr>
              <a:tblGrid>
                <a:gridCol w="8104550"/>
              </a:tblGrid>
              <a:tr h="1229175">
                <a:tc>
                  <a:txBody>
                    <a:bodyPr>
                      <a:noAutofit/>
                    </a:bodyPr>
                    <a:lstStyle/>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from</a:t>
                      </a:r>
                      <a:r>
                        <a:rPr lang="en" sz="1000">
                          <a:latin typeface="Consolas"/>
                          <a:ea typeface="Consolas"/>
                          <a:cs typeface="Consolas"/>
                          <a:sym typeface="Consolas"/>
                        </a:rPr>
                        <a:t> keras </a:t>
                      </a:r>
                      <a:r>
                        <a:rPr lang="en" sz="1000">
                          <a:solidFill>
                            <a:srgbClr val="9C27B0"/>
                          </a:solidFill>
                          <a:latin typeface="Consolas"/>
                          <a:ea typeface="Consolas"/>
                          <a:cs typeface="Consolas"/>
                          <a:sym typeface="Consolas"/>
                        </a:rPr>
                        <a:t>import</a:t>
                      </a:r>
                      <a:r>
                        <a:rPr lang="en" sz="1000">
                          <a:latin typeface="Consolas"/>
                          <a:ea typeface="Consolas"/>
                          <a:cs typeface="Consolas"/>
                          <a:sym typeface="Consolas"/>
                        </a:rPr>
                        <a:t> </a:t>
                      </a:r>
                      <a:r>
                        <a:rPr lang="en" sz="1000">
                          <a:solidFill>
                            <a:srgbClr val="3367D6"/>
                          </a:solidFill>
                          <a:latin typeface="Consolas"/>
                          <a:ea typeface="Consolas"/>
                          <a:cs typeface="Consolas"/>
                          <a:sym typeface="Consolas"/>
                        </a:rPr>
                        <a:t>Sequential</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from</a:t>
                      </a:r>
                      <a:r>
                        <a:rPr lang="en" sz="1000">
                          <a:latin typeface="Consolas"/>
                          <a:ea typeface="Consolas"/>
                          <a:cs typeface="Consolas"/>
                          <a:sym typeface="Consolas"/>
                        </a:rPr>
                        <a:t> keras</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layers </a:t>
                      </a:r>
                      <a:r>
                        <a:rPr lang="en" sz="1000">
                          <a:solidFill>
                            <a:srgbClr val="9C27B0"/>
                          </a:solidFill>
                          <a:latin typeface="Consolas"/>
                          <a:ea typeface="Consolas"/>
                          <a:cs typeface="Consolas"/>
                          <a:sym typeface="Consolas"/>
                        </a:rPr>
                        <a:t>import</a:t>
                      </a:r>
                      <a:r>
                        <a:rPr lang="en" sz="1000">
                          <a:latin typeface="Consolas"/>
                          <a:ea typeface="Consolas"/>
                          <a:cs typeface="Consolas"/>
                          <a:sym typeface="Consolas"/>
                        </a:rPr>
                        <a:t> </a:t>
                      </a:r>
                      <a:r>
                        <a:rPr lang="en" sz="1000">
                          <a:solidFill>
                            <a:srgbClr val="3367D6"/>
                          </a:solidFill>
                          <a:latin typeface="Consolas"/>
                          <a:ea typeface="Consolas"/>
                          <a:cs typeface="Consolas"/>
                          <a:sym typeface="Consolas"/>
                        </a:rPr>
                        <a:t>Conv2D</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3367D6"/>
                          </a:solidFill>
                          <a:latin typeface="Consolas"/>
                          <a:ea typeface="Consolas"/>
                          <a:cs typeface="Consolas"/>
                          <a:sym typeface="Consolas"/>
                        </a:rPr>
                        <a:t>ReLU</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3367D6"/>
                          </a:solidFill>
                          <a:latin typeface="Consolas"/>
                          <a:ea typeface="Consolas"/>
                          <a:cs typeface="Consolas"/>
                          <a:sym typeface="Consolas"/>
                        </a:rPr>
                        <a:t>BatchNormalization</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3367D6"/>
                          </a:solidFill>
                          <a:latin typeface="Consolas"/>
                          <a:ea typeface="Consolas"/>
                          <a:cs typeface="Consolas"/>
                          <a:sym typeface="Consolas"/>
                        </a:rPr>
                        <a:t>Flatten</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3367D6"/>
                          </a:solidFill>
                          <a:latin typeface="Consolas"/>
                          <a:ea typeface="Consolas"/>
                          <a:cs typeface="Consolas"/>
                          <a:sym typeface="Consolas"/>
                        </a:rPr>
                        <a:t>Dense</a:t>
                      </a:r>
                      <a:endParaRPr sz="1000">
                        <a:latin typeface="Consolas"/>
                        <a:ea typeface="Consolas"/>
                        <a:cs typeface="Consolas"/>
                        <a:sym typeface="Consolas"/>
                      </a:endParaRPr>
                    </a:p>
                    <a:p>
                      <a:pPr indent="0" lvl="0" marL="0" rtl="0" algn="l">
                        <a:lnSpc>
                          <a:spcPct val="115000"/>
                        </a:lnSpc>
                        <a:spcBef>
                          <a:spcPts val="0"/>
                        </a:spcBef>
                        <a:spcAft>
                          <a:spcPts val="0"/>
                        </a:spcAft>
                        <a:buNone/>
                      </a:pPr>
                      <a:r>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model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3367D6"/>
                          </a:solidFill>
                          <a:latin typeface="Consolas"/>
                          <a:ea typeface="Consolas"/>
                          <a:cs typeface="Consolas"/>
                          <a:sym typeface="Consolas"/>
                        </a:rPr>
                        <a:t>Sequential</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add</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Conv2D</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64</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strides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padding</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'same'</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input_shape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128</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C53929"/>
                          </a:solidFill>
                          <a:latin typeface="Consolas"/>
                          <a:ea typeface="Consolas"/>
                          <a:cs typeface="Consolas"/>
                          <a:sym typeface="Consolas"/>
                        </a:rPr>
                        <a:t>128</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Add a batch normalization (when training) to the output before the activation function</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add</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BatchNormalization</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add</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ReLU</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add</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Flatten</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add</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Dense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4096</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add</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ReLU</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Add a batch normalization (when training) to the output after the activation function</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add</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BatchNormalization</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9" name="Shape 659"/>
        <p:cNvGrpSpPr/>
        <p:nvPr/>
      </p:nvGrpSpPr>
      <p:grpSpPr>
        <a:xfrm>
          <a:off x="0" y="0"/>
          <a:ext cx="0" cy="0"/>
          <a:chOff x="0" y="0"/>
          <a:chExt cx="0" cy="0"/>
        </a:xfrm>
      </p:grpSpPr>
      <p:sp>
        <p:nvSpPr>
          <p:cNvPr id="660" name="Google Shape;660;p88"/>
          <p:cNvSpPr txBox="1"/>
          <p:nvPr>
            <p:ph idx="1" type="subTitle"/>
          </p:nvPr>
        </p:nvSpPr>
        <p:spPr>
          <a:xfrm>
            <a:off x="8350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Convolutional Neural Networks - Code Lab #2</a:t>
            </a:r>
            <a:endParaRPr>
              <a:solidFill>
                <a:srgbClr val="38761D"/>
              </a:solidFill>
            </a:endParaRPr>
          </a:p>
        </p:txBody>
      </p:sp>
      <p:pic>
        <p:nvPicPr>
          <p:cNvPr id="661" name="Google Shape;661;p88"/>
          <p:cNvPicPr preferRelativeResize="0"/>
          <p:nvPr/>
        </p:nvPicPr>
        <p:blipFill>
          <a:blip r:embed="rId3">
            <a:alphaModFix/>
          </a:blip>
          <a:stretch>
            <a:fillRect/>
          </a:stretch>
        </p:blipFill>
        <p:spPr>
          <a:xfrm>
            <a:off x="0" y="0"/>
            <a:ext cx="1466275" cy="730575"/>
          </a:xfrm>
          <a:prstGeom prst="rect">
            <a:avLst/>
          </a:prstGeom>
          <a:noFill/>
          <a:ln>
            <a:noFill/>
          </a:ln>
        </p:spPr>
      </p:pic>
      <p:sp>
        <p:nvSpPr>
          <p:cNvPr id="662" name="Google Shape;662;p88"/>
          <p:cNvSpPr txBox="1"/>
          <p:nvPr/>
        </p:nvSpPr>
        <p:spPr>
          <a:xfrm>
            <a:off x="423375"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spcBef>
                <a:spcPts val="1100"/>
              </a:spcBef>
              <a:spcAft>
                <a:spcPts val="0"/>
              </a:spcAft>
              <a:buNone/>
            </a:pPr>
            <a:r>
              <a:rPr b="1" lang="en" sz="1200">
                <a:solidFill>
                  <a:schemeClr val="dk1"/>
                </a:solidFill>
                <a:highlight>
                  <a:schemeClr val="lt1"/>
                </a:highlight>
              </a:rPr>
              <a:t>Optional Code Lab - </a:t>
            </a:r>
            <a:r>
              <a:rPr b="1" lang="en" sz="1200">
                <a:solidFill>
                  <a:srgbClr val="0000FF"/>
                </a:solidFill>
                <a:highlight>
                  <a:srgbClr val="FFFFFF"/>
                </a:highlight>
              </a:rPr>
              <a:t>Get Familiar with Convolutional Neural Networks (CNN)</a:t>
            </a:r>
            <a:endParaRPr b="1" sz="1200">
              <a:solidFill>
                <a:srgbClr val="0000FF"/>
              </a:solidFill>
              <a:highlight>
                <a:srgbClr val="FFFFFF"/>
              </a:highlight>
            </a:endParaRPr>
          </a:p>
          <a:p>
            <a:pPr indent="0" lvl="0" marL="0" rtl="0" algn="l">
              <a:lnSpc>
                <a:spcPct val="115000"/>
              </a:lnSpc>
              <a:spcBef>
                <a:spcPts val="0"/>
              </a:spcBef>
              <a:spcAft>
                <a:spcPts val="0"/>
              </a:spcAft>
              <a:buNone/>
            </a:pPr>
            <a:r>
              <a:t/>
            </a:r>
            <a:endParaRPr sz="1100">
              <a:solidFill>
                <a:schemeClr val="dk1"/>
              </a:solidFill>
            </a:endParaRPr>
          </a:p>
          <a:p>
            <a:pPr indent="0" lvl="0" marL="0" rtl="0" algn="l">
              <a:spcBef>
                <a:spcPts val="1100"/>
              </a:spcBef>
              <a:spcAft>
                <a:spcPts val="0"/>
              </a:spcAft>
              <a:buClr>
                <a:schemeClr val="dk1"/>
              </a:buClr>
              <a:buSzPts val="1100"/>
              <a:buFont typeface="Arial"/>
              <a:buNone/>
            </a:pPr>
            <a:r>
              <a:t/>
            </a:r>
            <a:endParaRPr b="1" sz="1650">
              <a:solidFill>
                <a:srgbClr val="337AB7"/>
              </a:solidFill>
              <a:highlight>
                <a:srgbClr val="FFFFFF"/>
              </a:highlight>
            </a:endParaRPr>
          </a:p>
          <a:p>
            <a:pPr indent="0" lvl="0" marL="0" rtl="0" algn="ctr">
              <a:lnSpc>
                <a:spcPct val="115000"/>
              </a:lnSpc>
              <a:spcBef>
                <a:spcPts val="0"/>
              </a:spcBef>
              <a:spcAft>
                <a:spcPts val="0"/>
              </a:spcAft>
              <a:buNone/>
            </a:pPr>
            <a:r>
              <a:rPr lang="en" sz="1000">
                <a:solidFill>
                  <a:srgbClr val="337AB7"/>
                </a:solidFill>
                <a:highlight>
                  <a:srgbClr val="FAFAFA"/>
                </a:highlight>
                <a:uFill>
                  <a:noFill/>
                </a:uFill>
                <a:hlinkClick r:id="rId4"/>
              </a:rPr>
              <a:t>Idiomatic Programmer - handbook 1 - Codelab 2.ipynb</a:t>
            </a:r>
            <a:endParaRPr b="1"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6" name="Shape 666"/>
        <p:cNvGrpSpPr/>
        <p:nvPr/>
      </p:nvGrpSpPr>
      <p:grpSpPr>
        <a:xfrm>
          <a:off x="0" y="0"/>
          <a:ext cx="0" cy="0"/>
          <a:chOff x="0" y="0"/>
          <a:chExt cx="0" cy="0"/>
        </a:xfrm>
      </p:grpSpPr>
      <p:sp>
        <p:nvSpPr>
          <p:cNvPr id="667" name="Google Shape;667;p89"/>
          <p:cNvSpPr txBox="1"/>
          <p:nvPr>
            <p:ph idx="1" type="subTitle"/>
          </p:nvPr>
        </p:nvSpPr>
        <p:spPr>
          <a:xfrm>
            <a:off x="8350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Wide Convolutional Neural Networks</a:t>
            </a:r>
            <a:endParaRPr>
              <a:solidFill>
                <a:srgbClr val="38761D"/>
              </a:solidFill>
            </a:endParaRPr>
          </a:p>
        </p:txBody>
      </p:sp>
      <p:pic>
        <p:nvPicPr>
          <p:cNvPr id="668" name="Google Shape;668;p89"/>
          <p:cNvPicPr preferRelativeResize="0"/>
          <p:nvPr/>
        </p:nvPicPr>
        <p:blipFill>
          <a:blip r:embed="rId3">
            <a:alphaModFix/>
          </a:blip>
          <a:stretch>
            <a:fillRect/>
          </a:stretch>
        </p:blipFill>
        <p:spPr>
          <a:xfrm>
            <a:off x="0" y="0"/>
            <a:ext cx="1466275" cy="730575"/>
          </a:xfrm>
          <a:prstGeom prst="rect">
            <a:avLst/>
          </a:prstGeom>
          <a:noFill/>
          <a:ln>
            <a:noFill/>
          </a:ln>
        </p:spPr>
      </p:pic>
      <p:sp>
        <p:nvSpPr>
          <p:cNvPr id="669" name="Google Shape;669;p89"/>
          <p:cNvSpPr txBox="1"/>
          <p:nvPr/>
        </p:nvSpPr>
        <p:spPr>
          <a:xfrm>
            <a:off x="423375"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Wide Layers</a:t>
            </a:r>
            <a:endParaRPr b="1" sz="135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spcBef>
                <a:spcPts val="1100"/>
              </a:spcBef>
              <a:spcAft>
                <a:spcPts val="0"/>
              </a:spcAft>
              <a:buNone/>
            </a:pPr>
            <a:r>
              <a:rPr lang="en" sz="1200">
                <a:solidFill>
                  <a:schemeClr val="dk1"/>
                </a:solidFill>
              </a:rPr>
              <a:t>Up to now, we’ve focused on networks with deeper layers, block layers and shortcuts. Starting in 2014 with </a:t>
            </a:r>
            <a:r>
              <a:rPr b="1" lang="en" sz="1200">
                <a:solidFill>
                  <a:schemeClr val="dk1"/>
                </a:solidFill>
              </a:rPr>
              <a:t>Inception v1 (GoogleNet)</a:t>
            </a:r>
            <a:r>
              <a:rPr lang="en" sz="1200">
                <a:solidFill>
                  <a:schemeClr val="dk1"/>
                </a:solidFill>
              </a:rPr>
              <a:t> and 2015 with</a:t>
            </a:r>
            <a:r>
              <a:rPr b="1" lang="en" sz="1200">
                <a:solidFill>
                  <a:schemeClr val="dk1"/>
                </a:solidFill>
              </a:rPr>
              <a:t> ResNeXt</a:t>
            </a:r>
            <a:r>
              <a:rPr lang="en" sz="1200">
                <a:solidFill>
                  <a:schemeClr val="dk1"/>
                </a:solidFill>
              </a:rPr>
              <a:t> (Microsoft Research) and </a:t>
            </a:r>
            <a:r>
              <a:rPr b="1" lang="en" sz="1200">
                <a:solidFill>
                  <a:schemeClr val="dk1"/>
                </a:solidFill>
              </a:rPr>
              <a:t>Inception v2</a:t>
            </a:r>
            <a:r>
              <a:rPr lang="en" sz="1200">
                <a:solidFill>
                  <a:schemeClr val="dk1"/>
                </a:solidFill>
              </a:rPr>
              <a:t>, neural network designs</a:t>
            </a:r>
            <a:r>
              <a:rPr b="1" lang="en" sz="1200">
                <a:solidFill>
                  <a:srgbClr val="0000FF"/>
                </a:solidFill>
              </a:rPr>
              <a:t> moved into wide layers (vs. deeper layers).  Essentially, a wide layer is having multiple convolutions in parallel and then concatenating their outputs.</a:t>
            </a:r>
            <a:endParaRPr b="1" sz="1200">
              <a:solidFill>
                <a:srgbClr val="0000FF"/>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The </a:t>
            </a:r>
            <a:r>
              <a:rPr b="1" lang="en" sz="1200">
                <a:solidFill>
                  <a:schemeClr val="dk1"/>
                </a:solidFill>
              </a:rPr>
              <a:t>GoogLeNet</a:t>
            </a:r>
            <a:r>
              <a:rPr lang="en" sz="1200">
                <a:solidFill>
                  <a:schemeClr val="dk1"/>
                </a:solidFill>
              </a:rPr>
              <a:t> (Inception v1) won the 2014 ImageNet contest and introduced the ‘inception module”. </a:t>
            </a:r>
            <a:r>
              <a:rPr b="1" lang="en" sz="1200">
                <a:solidFill>
                  <a:srgbClr val="0000FF"/>
                </a:solidFill>
              </a:rPr>
              <a:t>The inception module is a convolutional layer with parallel convolutions of different sizes, with the outputs concatenated together</a:t>
            </a:r>
            <a:r>
              <a:rPr lang="en" sz="1200">
                <a:solidFill>
                  <a:schemeClr val="dk1"/>
                </a:solidFill>
              </a:rPr>
              <a:t>. The principle behind it was that instead of trying to pick the best filter size for a layer, each layer has multiple filter sizes in parallel, and the layer learns which size is the best.</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3" name="Shape 673"/>
        <p:cNvGrpSpPr/>
        <p:nvPr/>
      </p:nvGrpSpPr>
      <p:grpSpPr>
        <a:xfrm>
          <a:off x="0" y="0"/>
          <a:ext cx="0" cy="0"/>
          <a:chOff x="0" y="0"/>
          <a:chExt cx="0" cy="0"/>
        </a:xfrm>
      </p:grpSpPr>
      <p:sp>
        <p:nvSpPr>
          <p:cNvPr id="674" name="Google Shape;674;p90"/>
          <p:cNvSpPr txBox="1"/>
          <p:nvPr>
            <p:ph idx="1" type="subTitle"/>
          </p:nvPr>
        </p:nvSpPr>
        <p:spPr>
          <a:xfrm>
            <a:off x="8350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Wide CNN - Naive Inception Module</a:t>
            </a:r>
            <a:endParaRPr>
              <a:solidFill>
                <a:srgbClr val="38761D"/>
              </a:solidFill>
            </a:endParaRPr>
          </a:p>
        </p:txBody>
      </p:sp>
      <p:pic>
        <p:nvPicPr>
          <p:cNvPr id="675" name="Google Shape;675;p90"/>
          <p:cNvPicPr preferRelativeResize="0"/>
          <p:nvPr/>
        </p:nvPicPr>
        <p:blipFill>
          <a:blip r:embed="rId3">
            <a:alphaModFix/>
          </a:blip>
          <a:stretch>
            <a:fillRect/>
          </a:stretch>
        </p:blipFill>
        <p:spPr>
          <a:xfrm>
            <a:off x="0" y="0"/>
            <a:ext cx="1466275" cy="730575"/>
          </a:xfrm>
          <a:prstGeom prst="rect">
            <a:avLst/>
          </a:prstGeom>
          <a:noFill/>
          <a:ln>
            <a:noFill/>
          </a:ln>
        </p:spPr>
      </p:pic>
      <p:sp>
        <p:nvSpPr>
          <p:cNvPr id="676" name="Google Shape;676;p90"/>
          <p:cNvSpPr txBox="1"/>
          <p:nvPr/>
        </p:nvSpPr>
        <p:spPr>
          <a:xfrm>
            <a:off x="423375"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Naive Inception Module</a:t>
            </a:r>
            <a:endParaRPr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rPr lang="en" sz="1200">
                <a:solidFill>
                  <a:schemeClr val="dk1"/>
                </a:solidFill>
              </a:rPr>
              <a:t>The figure below shows the </a:t>
            </a:r>
            <a:r>
              <a:rPr b="1" lang="en" sz="1200">
                <a:solidFill>
                  <a:schemeClr val="dk1"/>
                </a:solidFill>
              </a:rPr>
              <a:t>naive inception module</a:t>
            </a:r>
            <a:r>
              <a:rPr lang="en" sz="1200">
                <a:solidFill>
                  <a:schemeClr val="dk1"/>
                </a:solidFill>
              </a:rPr>
              <a:t>, which demonstrates the principle behind the inception module. In a conventional convolution block, the </a:t>
            </a:r>
            <a:r>
              <a:rPr lang="en" sz="1200"/>
              <a:t>output from the convolution layer is passed through a pooling layer for dimensionality reduction</a:t>
            </a:r>
            <a:r>
              <a:rPr lang="en" sz="1200">
                <a:solidFill>
                  <a:schemeClr val="dk1"/>
                </a:solidFill>
              </a:rPr>
              <a:t>. The </a:t>
            </a:r>
            <a:r>
              <a:rPr b="1" lang="en" sz="1200">
                <a:solidFill>
                  <a:srgbClr val="0000FF"/>
                </a:solidFill>
              </a:rPr>
              <a:t>output from a previous convolution layer is branched</a:t>
            </a:r>
            <a:r>
              <a:rPr lang="en" sz="1200">
                <a:solidFill>
                  <a:schemeClr val="dk1"/>
                </a:solidFill>
              </a:rPr>
              <a:t>. </a:t>
            </a:r>
            <a:br>
              <a:rPr lang="en" sz="1200">
                <a:solidFill>
                  <a:schemeClr val="dk1"/>
                </a:solidFill>
              </a:rPr>
            </a:br>
            <a:endParaRPr sz="1200">
              <a:solidFill>
                <a:schemeClr val="dk1"/>
              </a:solidFill>
            </a:endParaRPr>
          </a:p>
          <a:p>
            <a:pPr indent="-304800" lvl="0" marL="457200" rtl="0" algn="l">
              <a:lnSpc>
                <a:spcPct val="115000"/>
              </a:lnSpc>
              <a:spcBef>
                <a:spcPts val="0"/>
              </a:spcBef>
              <a:spcAft>
                <a:spcPts val="0"/>
              </a:spcAft>
              <a:buClr>
                <a:schemeClr val="dk1"/>
              </a:buClr>
              <a:buSzPts val="1200"/>
              <a:buAutoNum type="arabicPeriod"/>
            </a:pPr>
            <a:r>
              <a:rPr lang="en" sz="1200">
                <a:solidFill>
                  <a:schemeClr val="dk1"/>
                </a:solidFill>
              </a:rPr>
              <a:t>One branch is passed through a pooling layer for dimensionality reduction, as in a conventional convolutional layer,</a:t>
            </a:r>
            <a:endParaRPr sz="1200">
              <a:solidFill>
                <a:schemeClr val="dk1"/>
              </a:solidFill>
            </a:endParaRPr>
          </a:p>
          <a:p>
            <a:pPr indent="-304800" lvl="0" marL="457200" rtl="0" algn="l">
              <a:lnSpc>
                <a:spcPct val="115000"/>
              </a:lnSpc>
              <a:spcBef>
                <a:spcPts val="0"/>
              </a:spcBef>
              <a:spcAft>
                <a:spcPts val="0"/>
              </a:spcAft>
              <a:buClr>
                <a:schemeClr val="dk1"/>
              </a:buClr>
              <a:buSzPts val="1200"/>
              <a:buAutoNum type="arabicPeriod"/>
            </a:pPr>
            <a:r>
              <a:rPr lang="en" sz="1200">
                <a:solidFill>
                  <a:schemeClr val="dk1"/>
                </a:solidFill>
              </a:rPr>
              <a:t>and the remaining branches are passed through convolution layers of different sizes (i.e., 1x1, 3x3, 5x5). </a:t>
            </a:r>
            <a:endParaRPr sz="1200">
              <a:solidFill>
                <a:schemeClr val="dk1"/>
              </a:solidFill>
            </a:endParaRPr>
          </a:p>
          <a:p>
            <a:pPr indent="-304800" lvl="0" marL="457200" rtl="0" algn="l">
              <a:lnSpc>
                <a:spcPct val="115000"/>
              </a:lnSpc>
              <a:spcBef>
                <a:spcPts val="0"/>
              </a:spcBef>
              <a:spcAft>
                <a:spcPts val="0"/>
              </a:spcAft>
              <a:buClr>
                <a:schemeClr val="dk1"/>
              </a:buClr>
              <a:buSzPts val="1200"/>
              <a:buAutoNum type="arabicPeriod"/>
            </a:pPr>
            <a:r>
              <a:rPr lang="en" sz="1200">
                <a:solidFill>
                  <a:schemeClr val="dk1"/>
                </a:solidFill>
              </a:rPr>
              <a:t>The outputs from the pooling and the other convolution layers are then concatenated together.</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pic>
        <p:nvPicPr>
          <p:cNvPr id="677" name="Google Shape;677;p90"/>
          <p:cNvPicPr preferRelativeResize="0"/>
          <p:nvPr/>
        </p:nvPicPr>
        <p:blipFill>
          <a:blip r:embed="rId4">
            <a:alphaModFix/>
          </a:blip>
          <a:stretch>
            <a:fillRect/>
          </a:stretch>
        </p:blipFill>
        <p:spPr>
          <a:xfrm>
            <a:off x="2654425" y="2876550"/>
            <a:ext cx="3835150" cy="2057400"/>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1" name="Shape 681"/>
        <p:cNvGrpSpPr/>
        <p:nvPr/>
      </p:nvGrpSpPr>
      <p:grpSpPr>
        <a:xfrm>
          <a:off x="0" y="0"/>
          <a:ext cx="0" cy="0"/>
          <a:chOff x="0" y="0"/>
          <a:chExt cx="0" cy="0"/>
        </a:xfrm>
      </p:grpSpPr>
      <p:sp>
        <p:nvSpPr>
          <p:cNvPr id="682" name="Google Shape;682;p91"/>
          <p:cNvSpPr txBox="1"/>
          <p:nvPr>
            <p:ph idx="1" type="subTitle"/>
          </p:nvPr>
        </p:nvSpPr>
        <p:spPr>
          <a:xfrm>
            <a:off x="8350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Wide CNN - Naive Inception Module</a:t>
            </a:r>
            <a:endParaRPr>
              <a:solidFill>
                <a:srgbClr val="38761D"/>
              </a:solidFill>
            </a:endParaRPr>
          </a:p>
        </p:txBody>
      </p:sp>
      <p:pic>
        <p:nvPicPr>
          <p:cNvPr id="683" name="Google Shape;683;p91"/>
          <p:cNvPicPr preferRelativeResize="0"/>
          <p:nvPr/>
        </p:nvPicPr>
        <p:blipFill>
          <a:blip r:embed="rId3">
            <a:alphaModFix/>
          </a:blip>
          <a:stretch>
            <a:fillRect/>
          </a:stretch>
        </p:blipFill>
        <p:spPr>
          <a:xfrm>
            <a:off x="0" y="0"/>
            <a:ext cx="1466275" cy="730575"/>
          </a:xfrm>
          <a:prstGeom prst="rect">
            <a:avLst/>
          </a:prstGeom>
          <a:noFill/>
          <a:ln>
            <a:noFill/>
          </a:ln>
        </p:spPr>
      </p:pic>
      <p:sp>
        <p:nvSpPr>
          <p:cNvPr id="684" name="Google Shape;684;p91"/>
          <p:cNvSpPr txBox="1"/>
          <p:nvPr/>
        </p:nvSpPr>
        <p:spPr>
          <a:xfrm>
            <a:off x="423375"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Naive Inception Module - Filters</a:t>
            </a:r>
            <a:endParaRPr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rPr lang="en" sz="1200">
                <a:solidFill>
                  <a:schemeClr val="dk1"/>
                </a:solidFill>
              </a:rPr>
              <a:t>The theory behind it, is that the different filter sizes capture different levels of detail. The 1x1 convolution captures fine details of features, while the 5x5 captures more abstract features. The code below demonstrates a naive inception module. The input from a previous layer x is branched and passed through a max pooling layer, 1x1, 3x3 and 5x5 convolution, which are then concatenated together.</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graphicFrame>
        <p:nvGraphicFramePr>
          <p:cNvPr id="685" name="Google Shape;685;p91"/>
          <p:cNvGraphicFramePr/>
          <p:nvPr/>
        </p:nvGraphicFramePr>
        <p:xfrm>
          <a:off x="471000" y="2273300"/>
          <a:ext cx="3000000" cy="3000000"/>
        </p:xfrm>
        <a:graphic>
          <a:graphicData uri="http://schemas.openxmlformats.org/drawingml/2006/table">
            <a:tbl>
              <a:tblPr>
                <a:noFill/>
                <a:tableStyleId>{B919AB72-B1D8-40D2-A9E9-02AD8994AEB8}</a:tableStyleId>
              </a:tblPr>
              <a:tblGrid>
                <a:gridCol w="8104550"/>
              </a:tblGrid>
              <a:tr h="1229175">
                <a:tc>
                  <a:txBody>
                    <a:bodyPr>
                      <a:noAutofit/>
                    </a:bodyPr>
                    <a:lstStyle/>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The inception branches (where x is the previous layer)</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x1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MaxPooling2D</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strides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padding</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'same'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x2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Conv2D</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64</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strides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padding</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'same'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x3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Conv2D</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96</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strides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padding</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'same'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x4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Conv2D</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48</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5</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5</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strides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padding</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'same'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concatenate the filters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x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concatenate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x2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x3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x4</a:t>
                      </a:r>
                      <a:r>
                        <a:rPr lang="en" sz="1000">
                          <a:solidFill>
                            <a:srgbClr val="616161"/>
                          </a:solidFill>
                          <a:latin typeface="Consolas"/>
                          <a:ea typeface="Consolas"/>
                          <a:cs typeface="Consolas"/>
                          <a:sym typeface="Consolas"/>
                        </a:rPr>
                        <a:t>])</a:t>
                      </a:r>
                      <a:endParaRPr sz="1000">
                        <a:solidFill>
                          <a:srgbClr val="9C27B0"/>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 name="Shape 104"/>
        <p:cNvGrpSpPr/>
        <p:nvPr/>
      </p:nvGrpSpPr>
      <p:grpSpPr>
        <a:xfrm>
          <a:off x="0" y="0"/>
          <a:ext cx="0" cy="0"/>
          <a:chOff x="0" y="0"/>
          <a:chExt cx="0" cy="0"/>
        </a:xfrm>
      </p:grpSpPr>
      <p:sp>
        <p:nvSpPr>
          <p:cNvPr id="105" name="Google Shape;105;p20"/>
          <p:cNvSpPr txBox="1"/>
          <p:nvPr>
            <p:ph idx="1" type="subTitle"/>
          </p:nvPr>
        </p:nvSpPr>
        <p:spPr>
          <a:xfrm>
            <a:off x="13495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Neural Networks - Input Class</a:t>
            </a:r>
            <a:endParaRPr>
              <a:solidFill>
                <a:srgbClr val="38761D"/>
              </a:solidFill>
            </a:endParaRPr>
          </a:p>
        </p:txBody>
      </p:sp>
      <p:pic>
        <p:nvPicPr>
          <p:cNvPr id="106" name="Google Shape;106;p20"/>
          <p:cNvPicPr preferRelativeResize="0"/>
          <p:nvPr/>
        </p:nvPicPr>
        <p:blipFill>
          <a:blip r:embed="rId3">
            <a:alphaModFix/>
          </a:blip>
          <a:stretch>
            <a:fillRect/>
          </a:stretch>
        </p:blipFill>
        <p:spPr>
          <a:xfrm>
            <a:off x="0" y="0"/>
            <a:ext cx="1466275" cy="730575"/>
          </a:xfrm>
          <a:prstGeom prst="rect">
            <a:avLst/>
          </a:prstGeom>
          <a:noFill/>
          <a:ln>
            <a:noFill/>
          </a:ln>
        </p:spPr>
      </p:pic>
      <p:sp>
        <p:nvSpPr>
          <p:cNvPr id="107" name="Google Shape;107;p20"/>
          <p:cNvSpPr txBox="1"/>
          <p:nvPr/>
        </p:nvSpPr>
        <p:spPr>
          <a:xfrm>
            <a:off x="824850" y="910725"/>
            <a:ext cx="7070100" cy="4057800"/>
          </a:xfrm>
          <a:prstGeom prst="rect">
            <a:avLst/>
          </a:prstGeom>
          <a:noFill/>
          <a:ln>
            <a:noFill/>
          </a:ln>
        </p:spPr>
        <p:txBody>
          <a:bodyPr anchorCtr="0" anchor="t" bIns="91425" lIns="91425" spcFirstLastPara="1" rIns="91425" wrap="square" tIns="91425">
            <a:noAutofit/>
          </a:bodyPr>
          <a:lstStyle/>
          <a:p>
            <a:pPr indent="0" lvl="0" marL="0" rtl="0" algn="ctr">
              <a:spcBef>
                <a:spcPts val="1000"/>
              </a:spcBef>
              <a:spcAft>
                <a:spcPts val="0"/>
              </a:spcAft>
              <a:buNone/>
            </a:pPr>
            <a:r>
              <a:rPr b="1" lang="en">
                <a:solidFill>
                  <a:schemeClr val="dk1"/>
                </a:solidFill>
              </a:rPr>
              <a:t>Input Class</a:t>
            </a:r>
            <a:endParaRPr b="1">
              <a:solidFill>
                <a:schemeClr val="dk1"/>
              </a:solidFill>
            </a:endParaRPr>
          </a:p>
          <a:p>
            <a:pPr indent="0" lvl="0" marL="0" rtl="0" algn="l">
              <a:lnSpc>
                <a:spcPct val="115000"/>
              </a:lnSpc>
              <a:spcBef>
                <a:spcPts val="1100"/>
              </a:spcBef>
              <a:spcAft>
                <a:spcPts val="0"/>
              </a:spcAft>
              <a:buNone/>
            </a:pPr>
            <a:r>
              <a:rPr b="1" lang="en" sz="1200">
                <a:solidFill>
                  <a:schemeClr val="dk1"/>
                </a:solidFill>
              </a:rPr>
              <a:t>Keras</a:t>
            </a:r>
            <a:r>
              <a:rPr lang="en" sz="1200">
                <a:solidFill>
                  <a:schemeClr val="dk1"/>
                </a:solidFill>
              </a:rPr>
              <a:t> is based on object oriented programming with a collection of classes and associated methods and properties.</a:t>
            </a:r>
            <a:endParaRPr sz="1200">
              <a:solidFill>
                <a:schemeClr val="dk1"/>
              </a:solidFill>
            </a:endParaRPr>
          </a:p>
          <a:p>
            <a:pPr indent="0" lvl="0" marL="0" rtl="0" algn="l">
              <a:lnSpc>
                <a:spcPct val="115000"/>
              </a:lnSpc>
              <a:spcBef>
                <a:spcPts val="1100"/>
              </a:spcBef>
              <a:spcAft>
                <a:spcPts val="0"/>
              </a:spcAft>
              <a:buNone/>
            </a:pPr>
            <a:r>
              <a:rPr lang="en" sz="1200">
                <a:solidFill>
                  <a:schemeClr val="dk1"/>
                </a:solidFill>
              </a:rPr>
              <a:t>We instantiate an </a:t>
            </a:r>
            <a:r>
              <a:rPr lang="en" sz="1200">
                <a:solidFill>
                  <a:schemeClr val="dk1"/>
                </a:solidFill>
                <a:highlight>
                  <a:srgbClr val="EFF0F1"/>
                </a:highlight>
              </a:rPr>
              <a:t>Input</a:t>
            </a:r>
            <a:r>
              <a:rPr lang="en" sz="1200">
                <a:solidFill>
                  <a:schemeClr val="dk1"/>
                </a:solidFill>
              </a:rPr>
              <a:t> class object. For this class object, we define the shape (i.e., dimensions) of the input. In our example, the input is a one dimensional array (i.e., vector) of 13 elements, one for each feature.</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457200" rtl="0" algn="l">
              <a:lnSpc>
                <a:spcPct val="115000"/>
              </a:lnSpc>
              <a:spcBef>
                <a:spcPts val="0"/>
              </a:spcBef>
              <a:spcAft>
                <a:spcPts val="0"/>
              </a:spcAft>
              <a:buNone/>
            </a:pPr>
            <a:r>
              <a:t/>
            </a:r>
            <a:endParaRPr b="1" sz="1200">
              <a:solidFill>
                <a:srgbClr val="303F9F"/>
              </a:solidFill>
              <a:highlight>
                <a:srgbClr val="FCE5CD"/>
              </a:highlight>
              <a:latin typeface="Consolas"/>
              <a:ea typeface="Consolas"/>
              <a:cs typeface="Consolas"/>
              <a:sym typeface="Consolas"/>
            </a:endParaRPr>
          </a:p>
          <a:p>
            <a:pPr indent="0" lvl="0" marL="0" rtl="0" algn="l">
              <a:lnSpc>
                <a:spcPct val="115000"/>
              </a:lnSpc>
              <a:spcBef>
                <a:spcPts val="1100"/>
              </a:spcBef>
              <a:spcAft>
                <a:spcPts val="0"/>
              </a:spcAft>
              <a:buNone/>
            </a:pPr>
            <a:r>
              <a:t/>
            </a:r>
            <a:endParaRPr sz="1100">
              <a:solidFill>
                <a:schemeClr val="dk1"/>
              </a:solidFill>
            </a:endParaRPr>
          </a:p>
        </p:txBody>
      </p:sp>
      <p:graphicFrame>
        <p:nvGraphicFramePr>
          <p:cNvPr id="108" name="Google Shape;108;p20"/>
          <p:cNvGraphicFramePr/>
          <p:nvPr/>
        </p:nvGraphicFramePr>
        <p:xfrm>
          <a:off x="1869725" y="3237675"/>
          <a:ext cx="3000000" cy="3000000"/>
        </p:xfrm>
        <a:graphic>
          <a:graphicData uri="http://schemas.openxmlformats.org/drawingml/2006/table">
            <a:tbl>
              <a:tblPr>
                <a:noFill/>
                <a:tableStyleId>{B919AB72-B1D8-40D2-A9E9-02AD8994AEB8}</a:tableStyleId>
              </a:tblPr>
              <a:tblGrid>
                <a:gridCol w="4066375"/>
              </a:tblGrid>
              <a:tr h="559275">
                <a:tc>
                  <a:txBody>
                    <a:bodyPr>
                      <a:noAutofit/>
                    </a:bodyPr>
                    <a:lstStyle/>
                    <a:p>
                      <a:pPr indent="0" lvl="0" marL="0" rtl="0" algn="l">
                        <a:lnSpc>
                          <a:spcPct val="115000"/>
                        </a:lnSpc>
                        <a:spcBef>
                          <a:spcPts val="0"/>
                        </a:spcBef>
                        <a:spcAft>
                          <a:spcPts val="0"/>
                        </a:spcAft>
                        <a:buNone/>
                      </a:pPr>
                      <a:r>
                        <a:rPr lang="en" sz="1200">
                          <a:solidFill>
                            <a:srgbClr val="9C27B0"/>
                          </a:solidFill>
                          <a:latin typeface="Consolas"/>
                          <a:ea typeface="Consolas"/>
                          <a:cs typeface="Consolas"/>
                          <a:sym typeface="Consolas"/>
                        </a:rPr>
                        <a:t>from</a:t>
                      </a:r>
                      <a:r>
                        <a:rPr lang="en" sz="1200">
                          <a:latin typeface="Consolas"/>
                          <a:ea typeface="Consolas"/>
                          <a:cs typeface="Consolas"/>
                          <a:sym typeface="Consolas"/>
                        </a:rPr>
                        <a:t> keras </a:t>
                      </a:r>
                      <a:r>
                        <a:rPr lang="en" sz="1200">
                          <a:solidFill>
                            <a:srgbClr val="9C27B0"/>
                          </a:solidFill>
                          <a:latin typeface="Consolas"/>
                          <a:ea typeface="Consolas"/>
                          <a:cs typeface="Consolas"/>
                          <a:sym typeface="Consolas"/>
                        </a:rPr>
                        <a:t>import</a:t>
                      </a:r>
                      <a:r>
                        <a:rPr lang="en" sz="1200">
                          <a:latin typeface="Consolas"/>
                          <a:ea typeface="Consolas"/>
                          <a:cs typeface="Consolas"/>
                          <a:sym typeface="Consolas"/>
                        </a:rPr>
                        <a:t> </a:t>
                      </a:r>
                      <a:r>
                        <a:rPr lang="en" sz="1200">
                          <a:solidFill>
                            <a:srgbClr val="3367D6"/>
                          </a:solidFill>
                          <a:latin typeface="Consolas"/>
                          <a:ea typeface="Consolas"/>
                          <a:cs typeface="Consolas"/>
                          <a:sym typeface="Consolas"/>
                        </a:rPr>
                        <a:t>Input</a:t>
                      </a:r>
                      <a:endParaRPr sz="1200">
                        <a:latin typeface="Consolas"/>
                        <a:ea typeface="Consolas"/>
                        <a:cs typeface="Consolas"/>
                        <a:sym typeface="Consolas"/>
                      </a:endParaRPr>
                    </a:p>
                    <a:p>
                      <a:pPr indent="0" lvl="0" marL="0" rtl="0" algn="l">
                        <a:lnSpc>
                          <a:spcPct val="115000"/>
                        </a:lnSpc>
                        <a:spcBef>
                          <a:spcPts val="0"/>
                        </a:spcBef>
                        <a:spcAft>
                          <a:spcPts val="0"/>
                        </a:spcAft>
                        <a:buNone/>
                      </a:pPr>
                      <a:r>
                        <a:t/>
                      </a:r>
                      <a:endParaRPr sz="1200">
                        <a:latin typeface="Consolas"/>
                        <a:ea typeface="Consolas"/>
                        <a:cs typeface="Consolas"/>
                        <a:sym typeface="Consolas"/>
                      </a:endParaRPr>
                    </a:p>
                    <a:p>
                      <a:pPr indent="0" lvl="0" marL="0" rtl="0" algn="l">
                        <a:lnSpc>
                          <a:spcPct val="115000"/>
                        </a:lnSpc>
                        <a:spcBef>
                          <a:spcPts val="0"/>
                        </a:spcBef>
                        <a:spcAft>
                          <a:spcPts val="0"/>
                        </a:spcAft>
                        <a:buNone/>
                      </a:pPr>
                      <a:r>
                        <a:rPr lang="en" sz="1200">
                          <a:solidFill>
                            <a:srgbClr val="3367D6"/>
                          </a:solidFill>
                          <a:latin typeface="Consolas"/>
                          <a:ea typeface="Consolas"/>
                          <a:cs typeface="Consolas"/>
                          <a:sym typeface="Consolas"/>
                        </a:rPr>
                        <a:t>Input</a:t>
                      </a:r>
                      <a:r>
                        <a:rPr lang="en" sz="1200">
                          <a:solidFill>
                            <a:srgbClr val="616161"/>
                          </a:solidFill>
                          <a:latin typeface="Consolas"/>
                          <a:ea typeface="Consolas"/>
                          <a:cs typeface="Consolas"/>
                          <a:sym typeface="Consolas"/>
                        </a:rPr>
                        <a:t>(</a:t>
                      </a:r>
                      <a:r>
                        <a:rPr lang="en" sz="1200">
                          <a:latin typeface="Consolas"/>
                          <a:ea typeface="Consolas"/>
                          <a:cs typeface="Consolas"/>
                          <a:sym typeface="Consolas"/>
                        </a:rPr>
                        <a:t>shape</a:t>
                      </a:r>
                      <a:r>
                        <a:rPr lang="en" sz="1200">
                          <a:solidFill>
                            <a:srgbClr val="616161"/>
                          </a:solidFill>
                          <a:latin typeface="Consolas"/>
                          <a:ea typeface="Consolas"/>
                          <a:cs typeface="Consolas"/>
                          <a:sym typeface="Consolas"/>
                        </a:rPr>
                        <a:t>=(</a:t>
                      </a:r>
                      <a:r>
                        <a:rPr lang="en" sz="1200">
                          <a:solidFill>
                            <a:srgbClr val="C53929"/>
                          </a:solidFill>
                          <a:latin typeface="Consolas"/>
                          <a:ea typeface="Consolas"/>
                          <a:cs typeface="Consolas"/>
                          <a:sym typeface="Consolas"/>
                        </a:rPr>
                        <a:t>13</a:t>
                      </a:r>
                      <a:r>
                        <a:rPr lang="en" sz="1200">
                          <a:solidFill>
                            <a:srgbClr val="616161"/>
                          </a:solidFill>
                          <a:latin typeface="Consolas"/>
                          <a:ea typeface="Consolas"/>
                          <a:cs typeface="Consolas"/>
                          <a:sym typeface="Consolas"/>
                        </a:rPr>
                        <a:t>,))</a:t>
                      </a:r>
                      <a:endParaRPr sz="1200">
                        <a:solidFill>
                          <a:srgbClr val="303F9F"/>
                        </a:solidFill>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9" name="Shape 689"/>
        <p:cNvGrpSpPr/>
        <p:nvPr/>
      </p:nvGrpSpPr>
      <p:grpSpPr>
        <a:xfrm>
          <a:off x="0" y="0"/>
          <a:ext cx="0" cy="0"/>
          <a:chOff x="0" y="0"/>
          <a:chExt cx="0" cy="0"/>
        </a:xfrm>
      </p:grpSpPr>
      <p:sp>
        <p:nvSpPr>
          <p:cNvPr id="690" name="Google Shape;690;p92"/>
          <p:cNvSpPr txBox="1"/>
          <p:nvPr>
            <p:ph idx="1" type="subTitle"/>
          </p:nvPr>
        </p:nvSpPr>
        <p:spPr>
          <a:xfrm>
            <a:off x="8350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Wide CNN - Naive Inception Module</a:t>
            </a:r>
            <a:endParaRPr>
              <a:solidFill>
                <a:srgbClr val="38761D"/>
              </a:solidFill>
            </a:endParaRPr>
          </a:p>
        </p:txBody>
      </p:sp>
      <p:pic>
        <p:nvPicPr>
          <p:cNvPr id="691" name="Google Shape;691;p92"/>
          <p:cNvPicPr preferRelativeResize="0"/>
          <p:nvPr/>
        </p:nvPicPr>
        <p:blipFill>
          <a:blip r:embed="rId3">
            <a:alphaModFix/>
          </a:blip>
          <a:stretch>
            <a:fillRect/>
          </a:stretch>
        </p:blipFill>
        <p:spPr>
          <a:xfrm>
            <a:off x="0" y="0"/>
            <a:ext cx="1466275" cy="730575"/>
          </a:xfrm>
          <a:prstGeom prst="rect">
            <a:avLst/>
          </a:prstGeom>
          <a:noFill/>
          <a:ln>
            <a:noFill/>
          </a:ln>
        </p:spPr>
      </p:pic>
      <p:sp>
        <p:nvSpPr>
          <p:cNvPr id="692" name="Google Shape;692;p92"/>
          <p:cNvSpPr txBox="1"/>
          <p:nvPr/>
        </p:nvSpPr>
        <p:spPr>
          <a:xfrm>
            <a:off x="423375"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Naive Inception Module - Padding</a:t>
            </a:r>
            <a:endParaRPr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By setting </a:t>
            </a:r>
            <a:r>
              <a:rPr lang="en" sz="1200">
                <a:solidFill>
                  <a:srgbClr val="0D904F"/>
                </a:solidFill>
                <a:latin typeface="Consolas"/>
                <a:ea typeface="Consolas"/>
                <a:cs typeface="Consolas"/>
                <a:sym typeface="Consolas"/>
              </a:rPr>
              <a:t>padding=’same’</a:t>
            </a:r>
            <a:r>
              <a:rPr lang="en" sz="1200">
                <a:solidFill>
                  <a:schemeClr val="dk1"/>
                </a:solidFill>
              </a:rPr>
              <a:t>, the height and width dimensions are preserved. This allows concatenating the filters together. For example, if the above the input to this layer was 28x28x256, the dimensions at the branch layers would be:</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457200" lvl="0" marL="1828800" rtl="0" algn="l">
              <a:lnSpc>
                <a:spcPct val="115000"/>
              </a:lnSpc>
              <a:spcBef>
                <a:spcPts val="0"/>
              </a:spcBef>
              <a:spcAft>
                <a:spcPts val="0"/>
              </a:spcAft>
              <a:buClr>
                <a:schemeClr val="dk1"/>
              </a:buClr>
              <a:buSzPts val="1100"/>
              <a:buFont typeface="Arial"/>
              <a:buNone/>
            </a:pPr>
            <a:r>
              <a:rPr lang="en" sz="1200">
                <a:solidFill>
                  <a:schemeClr val="dk1"/>
                </a:solidFill>
              </a:rPr>
              <a:t>x1 (pool)	:  (?, 28, 28, 256)</a:t>
            </a:r>
            <a:endParaRPr sz="1200">
              <a:solidFill>
                <a:schemeClr val="dk1"/>
              </a:solidFill>
            </a:endParaRPr>
          </a:p>
          <a:p>
            <a:pPr indent="457200" lvl="0" marL="1828800" rtl="0" algn="l">
              <a:lnSpc>
                <a:spcPct val="115000"/>
              </a:lnSpc>
              <a:spcBef>
                <a:spcPts val="0"/>
              </a:spcBef>
              <a:spcAft>
                <a:spcPts val="0"/>
              </a:spcAft>
              <a:buClr>
                <a:schemeClr val="dk1"/>
              </a:buClr>
              <a:buSzPts val="1100"/>
              <a:buFont typeface="Arial"/>
              <a:buNone/>
            </a:pPr>
            <a:r>
              <a:rPr lang="en" sz="1200">
                <a:solidFill>
                  <a:schemeClr val="dk1"/>
                </a:solidFill>
              </a:rPr>
              <a:t>x2 (1x1)	:  (?, 28, 28, 64)</a:t>
            </a:r>
            <a:endParaRPr sz="1200">
              <a:solidFill>
                <a:schemeClr val="dk1"/>
              </a:solidFill>
            </a:endParaRPr>
          </a:p>
          <a:p>
            <a:pPr indent="457200" lvl="0" marL="1828800" rtl="0" algn="l">
              <a:lnSpc>
                <a:spcPct val="115000"/>
              </a:lnSpc>
              <a:spcBef>
                <a:spcPts val="0"/>
              </a:spcBef>
              <a:spcAft>
                <a:spcPts val="0"/>
              </a:spcAft>
              <a:buClr>
                <a:schemeClr val="dk1"/>
              </a:buClr>
              <a:buSzPts val="1100"/>
              <a:buFont typeface="Arial"/>
              <a:buNone/>
            </a:pPr>
            <a:r>
              <a:rPr lang="en" sz="1200">
                <a:solidFill>
                  <a:schemeClr val="dk1"/>
                </a:solidFill>
              </a:rPr>
              <a:t>x2 (3x3)	:  (?, 28, 28, 96)</a:t>
            </a:r>
            <a:endParaRPr sz="1200">
              <a:solidFill>
                <a:schemeClr val="dk1"/>
              </a:solidFill>
            </a:endParaRPr>
          </a:p>
          <a:p>
            <a:pPr indent="457200" lvl="0" marL="1828800" rtl="0" algn="l">
              <a:lnSpc>
                <a:spcPct val="115000"/>
              </a:lnSpc>
              <a:spcBef>
                <a:spcPts val="0"/>
              </a:spcBef>
              <a:spcAft>
                <a:spcPts val="0"/>
              </a:spcAft>
              <a:buClr>
                <a:schemeClr val="dk1"/>
              </a:buClr>
              <a:buSzPts val="1100"/>
              <a:buFont typeface="Arial"/>
              <a:buNone/>
            </a:pPr>
            <a:r>
              <a:rPr lang="en" sz="1200">
                <a:solidFill>
                  <a:schemeClr val="dk1"/>
                </a:solidFill>
              </a:rPr>
              <a:t>x3 (5x5)	:  (?, 28, 28, 48)</a:t>
            </a:r>
            <a:endParaRPr sz="1200">
              <a:solidFill>
                <a:schemeClr val="dk1"/>
              </a:solidFill>
            </a:endParaRPr>
          </a:p>
          <a:p>
            <a:pPr indent="457200" lvl="0" marL="45720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After the concatenation, the output would be:</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					x (concat)	: (?, 28, 28, 464)</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6" name="Shape 696"/>
        <p:cNvGrpSpPr/>
        <p:nvPr/>
      </p:nvGrpSpPr>
      <p:grpSpPr>
        <a:xfrm>
          <a:off x="0" y="0"/>
          <a:ext cx="0" cy="0"/>
          <a:chOff x="0" y="0"/>
          <a:chExt cx="0" cy="0"/>
        </a:xfrm>
      </p:grpSpPr>
      <p:sp>
        <p:nvSpPr>
          <p:cNvPr id="697" name="Google Shape;697;p93"/>
          <p:cNvSpPr txBox="1"/>
          <p:nvPr>
            <p:ph idx="1" type="subTitle"/>
          </p:nvPr>
        </p:nvSpPr>
        <p:spPr>
          <a:xfrm>
            <a:off x="8350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Wide CNN - Naive Inception Module</a:t>
            </a:r>
            <a:endParaRPr>
              <a:solidFill>
                <a:srgbClr val="38761D"/>
              </a:solidFill>
            </a:endParaRPr>
          </a:p>
        </p:txBody>
      </p:sp>
      <p:pic>
        <p:nvPicPr>
          <p:cNvPr id="698" name="Google Shape;698;p93"/>
          <p:cNvPicPr preferRelativeResize="0"/>
          <p:nvPr/>
        </p:nvPicPr>
        <p:blipFill>
          <a:blip r:embed="rId3">
            <a:alphaModFix/>
          </a:blip>
          <a:stretch>
            <a:fillRect/>
          </a:stretch>
        </p:blipFill>
        <p:spPr>
          <a:xfrm>
            <a:off x="0" y="0"/>
            <a:ext cx="1466275" cy="730575"/>
          </a:xfrm>
          <a:prstGeom prst="rect">
            <a:avLst/>
          </a:prstGeom>
          <a:noFill/>
          <a:ln>
            <a:noFill/>
          </a:ln>
        </p:spPr>
      </p:pic>
      <p:sp>
        <p:nvSpPr>
          <p:cNvPr id="699" name="Google Shape;699;p93"/>
          <p:cNvSpPr txBox="1"/>
          <p:nvPr/>
        </p:nvSpPr>
        <p:spPr>
          <a:xfrm>
            <a:off x="423375"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Naive Inception Module - Padding</a:t>
            </a:r>
            <a:endParaRPr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rPr lang="en" sz="1200">
                <a:solidFill>
                  <a:schemeClr val="dk1"/>
                </a:solidFill>
              </a:rPr>
              <a:t>If the </a:t>
            </a:r>
            <a:r>
              <a:rPr lang="en" sz="1200">
                <a:solidFill>
                  <a:srgbClr val="0D904F"/>
                </a:solidFill>
                <a:latin typeface="Consolas"/>
                <a:ea typeface="Consolas"/>
                <a:cs typeface="Consolas"/>
                <a:sym typeface="Consolas"/>
              </a:rPr>
              <a:t>padding=’same’</a:t>
            </a:r>
            <a:r>
              <a:rPr lang="en" sz="1200">
                <a:solidFill>
                  <a:schemeClr val="dk1"/>
                </a:solidFill>
              </a:rPr>
              <a:t> argument is left out (defaults to padding=’valid’), the shapes would be instead:</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457200" lvl="0" marL="1828800" rtl="0" algn="l">
              <a:lnSpc>
                <a:spcPct val="115000"/>
              </a:lnSpc>
              <a:spcBef>
                <a:spcPts val="0"/>
              </a:spcBef>
              <a:spcAft>
                <a:spcPts val="0"/>
              </a:spcAft>
              <a:buNone/>
            </a:pPr>
            <a:r>
              <a:rPr lang="en" sz="1200">
                <a:solidFill>
                  <a:schemeClr val="dk1"/>
                </a:solidFill>
              </a:rPr>
              <a:t>x1 (pool)	:  (?, 26, 26, 256)</a:t>
            </a:r>
            <a:endParaRPr sz="1200">
              <a:solidFill>
                <a:schemeClr val="dk1"/>
              </a:solidFill>
            </a:endParaRPr>
          </a:p>
          <a:p>
            <a:pPr indent="457200" lvl="0" marL="1828800" rtl="0" algn="l">
              <a:lnSpc>
                <a:spcPct val="115000"/>
              </a:lnSpc>
              <a:spcBef>
                <a:spcPts val="0"/>
              </a:spcBef>
              <a:spcAft>
                <a:spcPts val="0"/>
              </a:spcAft>
              <a:buNone/>
            </a:pPr>
            <a:r>
              <a:rPr lang="en" sz="1200">
                <a:solidFill>
                  <a:schemeClr val="dk1"/>
                </a:solidFill>
              </a:rPr>
              <a:t>x2 (1x1)	:  (?, 28, 28, 64)</a:t>
            </a:r>
            <a:endParaRPr sz="1200">
              <a:solidFill>
                <a:schemeClr val="dk1"/>
              </a:solidFill>
            </a:endParaRPr>
          </a:p>
          <a:p>
            <a:pPr indent="457200" lvl="0" marL="1828800" rtl="0" algn="l">
              <a:lnSpc>
                <a:spcPct val="115000"/>
              </a:lnSpc>
              <a:spcBef>
                <a:spcPts val="0"/>
              </a:spcBef>
              <a:spcAft>
                <a:spcPts val="0"/>
              </a:spcAft>
              <a:buNone/>
            </a:pPr>
            <a:r>
              <a:rPr lang="en" sz="1200">
                <a:solidFill>
                  <a:schemeClr val="dk1"/>
                </a:solidFill>
              </a:rPr>
              <a:t>x2 (3x3)	:  (?, 26, 26, 96)</a:t>
            </a:r>
            <a:endParaRPr sz="1200">
              <a:solidFill>
                <a:schemeClr val="dk1"/>
              </a:solidFill>
            </a:endParaRPr>
          </a:p>
          <a:p>
            <a:pPr indent="457200" lvl="0" marL="1828800" rtl="0" algn="l">
              <a:lnSpc>
                <a:spcPct val="115000"/>
              </a:lnSpc>
              <a:spcBef>
                <a:spcPts val="0"/>
              </a:spcBef>
              <a:spcAft>
                <a:spcPts val="0"/>
              </a:spcAft>
              <a:buNone/>
            </a:pPr>
            <a:r>
              <a:rPr lang="en" sz="1200">
                <a:solidFill>
                  <a:schemeClr val="dk1"/>
                </a:solidFill>
              </a:rPr>
              <a:t>x3 (5x5)	:  (?, 24, 24, 48)</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Since the width and height dimensions do not match, if one tried to concatenate these layers, one would get an error: </a:t>
            </a:r>
            <a:endParaRPr sz="1200">
              <a:solidFill>
                <a:schemeClr val="dk1"/>
              </a:solidFill>
            </a:endParaRPr>
          </a:p>
          <a:p>
            <a:pPr indent="0" lvl="0" marL="0" rtl="0" algn="l">
              <a:lnSpc>
                <a:spcPct val="115000"/>
              </a:lnSpc>
              <a:spcBef>
                <a:spcPts val="0"/>
              </a:spcBef>
              <a:spcAft>
                <a:spcPts val="0"/>
              </a:spcAft>
              <a:buNone/>
            </a:pPr>
            <a:r>
              <a:t/>
            </a:r>
            <a:endParaRPr sz="1200">
              <a:solidFill>
                <a:srgbClr val="E75C58"/>
              </a:solidFill>
              <a:highlight>
                <a:srgbClr val="FFFFFF"/>
              </a:highlight>
            </a:endParaRPr>
          </a:p>
          <a:p>
            <a:pPr indent="0" lvl="0" marL="0" rtl="0" algn="l">
              <a:lnSpc>
                <a:spcPct val="115000"/>
              </a:lnSpc>
              <a:spcBef>
                <a:spcPts val="0"/>
              </a:spcBef>
              <a:spcAft>
                <a:spcPts val="0"/>
              </a:spcAft>
              <a:buNone/>
            </a:pPr>
            <a:r>
              <a:rPr lang="en" sz="1200">
                <a:solidFill>
                  <a:srgbClr val="E75C58"/>
                </a:solidFill>
                <a:highlight>
                  <a:srgbClr val="FFFFFF"/>
                </a:highlight>
              </a:rPr>
              <a:t>ValueError</a:t>
            </a:r>
            <a:r>
              <a:rPr lang="en" sz="1200">
                <a:solidFill>
                  <a:schemeClr val="dk1"/>
                </a:solidFill>
                <a:highlight>
                  <a:srgbClr val="FFFFFF"/>
                </a:highlight>
              </a:rPr>
              <a:t>: A </a:t>
            </a:r>
            <a:r>
              <a:rPr lang="en" sz="1200">
                <a:solidFill>
                  <a:srgbClr val="0D904F"/>
                </a:solidFill>
                <a:highlight>
                  <a:srgbClr val="FFFFFF"/>
                </a:highlight>
                <a:latin typeface="Consolas"/>
                <a:ea typeface="Consolas"/>
                <a:cs typeface="Consolas"/>
                <a:sym typeface="Consolas"/>
              </a:rPr>
              <a:t>Concatenate</a:t>
            </a:r>
            <a:r>
              <a:rPr lang="en" sz="1200">
                <a:solidFill>
                  <a:schemeClr val="dk1"/>
                </a:solidFill>
                <a:highlight>
                  <a:srgbClr val="FFFFFF"/>
                </a:highlight>
              </a:rPr>
              <a:t> layer requires inputs with matching shapes except for the concat axis. Got inputs shapes: [(None, 26, 26, 256), (None, 28, 28, 64), (None, 26, 26, 96), (None, 24, 24, 48)]</a:t>
            </a:r>
            <a:endParaRPr sz="1200">
              <a:solidFill>
                <a:schemeClr val="dk1"/>
              </a:solidFill>
              <a:highlight>
                <a:srgbClr val="FFFFFF"/>
              </a:highlight>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3" name="Shape 703"/>
        <p:cNvGrpSpPr/>
        <p:nvPr/>
      </p:nvGrpSpPr>
      <p:grpSpPr>
        <a:xfrm>
          <a:off x="0" y="0"/>
          <a:ext cx="0" cy="0"/>
          <a:chOff x="0" y="0"/>
          <a:chExt cx="0" cy="0"/>
        </a:xfrm>
      </p:grpSpPr>
      <p:sp>
        <p:nvSpPr>
          <p:cNvPr id="704" name="Google Shape;704;p94"/>
          <p:cNvSpPr txBox="1"/>
          <p:nvPr>
            <p:ph idx="1" type="subTitle"/>
          </p:nvPr>
        </p:nvSpPr>
        <p:spPr>
          <a:xfrm>
            <a:off x="8350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Wide CNN - Naive Inception Module</a:t>
            </a:r>
            <a:endParaRPr>
              <a:solidFill>
                <a:srgbClr val="38761D"/>
              </a:solidFill>
            </a:endParaRPr>
          </a:p>
        </p:txBody>
      </p:sp>
      <p:pic>
        <p:nvPicPr>
          <p:cNvPr id="705" name="Google Shape;705;p94"/>
          <p:cNvPicPr preferRelativeResize="0"/>
          <p:nvPr/>
        </p:nvPicPr>
        <p:blipFill>
          <a:blip r:embed="rId3">
            <a:alphaModFix/>
          </a:blip>
          <a:stretch>
            <a:fillRect/>
          </a:stretch>
        </p:blipFill>
        <p:spPr>
          <a:xfrm>
            <a:off x="0" y="0"/>
            <a:ext cx="1466275" cy="730575"/>
          </a:xfrm>
          <a:prstGeom prst="rect">
            <a:avLst/>
          </a:prstGeom>
          <a:noFill/>
          <a:ln>
            <a:noFill/>
          </a:ln>
        </p:spPr>
      </p:pic>
      <p:sp>
        <p:nvSpPr>
          <p:cNvPr id="706" name="Google Shape;706;p94"/>
          <p:cNvSpPr txBox="1"/>
          <p:nvPr/>
        </p:nvSpPr>
        <p:spPr>
          <a:xfrm>
            <a:off x="423375"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Naive Inception Module - Parameters</a:t>
            </a:r>
            <a:endParaRPr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A </a:t>
            </a:r>
            <a:r>
              <a:rPr lang="en" sz="1200">
                <a:solidFill>
                  <a:srgbClr val="0D904F"/>
                </a:solidFill>
                <a:latin typeface="Consolas"/>
                <a:ea typeface="Consolas"/>
                <a:cs typeface="Consolas"/>
                <a:sym typeface="Consolas"/>
              </a:rPr>
              <a:t>summary()</a:t>
            </a:r>
            <a:r>
              <a:rPr lang="en" sz="1200">
                <a:solidFill>
                  <a:schemeClr val="dk1"/>
                </a:solidFill>
              </a:rPr>
              <a:t> for these layers shows 544K parameters to train.</a:t>
            </a:r>
            <a:endParaRPr sz="1200">
              <a:solidFill>
                <a:schemeClr val="dk1"/>
              </a:solidFill>
              <a:highlight>
                <a:srgbClr val="FFFFFF"/>
              </a:highlight>
            </a:endParaRPr>
          </a:p>
        </p:txBody>
      </p:sp>
      <p:graphicFrame>
        <p:nvGraphicFramePr>
          <p:cNvPr id="707" name="Google Shape;707;p94"/>
          <p:cNvGraphicFramePr/>
          <p:nvPr/>
        </p:nvGraphicFramePr>
        <p:xfrm>
          <a:off x="495300" y="1695450"/>
          <a:ext cx="3000000" cy="3000000"/>
        </p:xfrm>
        <a:graphic>
          <a:graphicData uri="http://schemas.openxmlformats.org/drawingml/2006/table">
            <a:tbl>
              <a:tblPr>
                <a:noFill/>
                <a:tableStyleId>{B919AB72-B1D8-40D2-A9E9-02AD8994AEB8}</a:tableStyleId>
              </a:tblPr>
              <a:tblGrid>
                <a:gridCol w="7620000"/>
              </a:tblGrid>
              <a:tr h="12700">
                <a:tc>
                  <a:txBody>
                    <a:bodyPr>
                      <a:noAutofit/>
                    </a:bodyPr>
                    <a:lstStyle/>
                    <a:p>
                      <a:pPr indent="0" lvl="0" marL="0" rtl="0" algn="l">
                        <a:lnSpc>
                          <a:spcPct val="115000"/>
                        </a:lnSpc>
                        <a:spcBef>
                          <a:spcPts val="0"/>
                        </a:spcBef>
                        <a:spcAft>
                          <a:spcPts val="0"/>
                        </a:spcAft>
                        <a:buNone/>
                      </a:pPr>
                      <a:r>
                        <a:rPr lang="en" sz="1000">
                          <a:latin typeface="Consolas"/>
                          <a:ea typeface="Consolas"/>
                          <a:cs typeface="Consolas"/>
                          <a:sym typeface="Consolas"/>
                        </a:rPr>
                        <a:t>max_pooling2d_161 </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MaxPooling2D</a:t>
                      </a:r>
                      <a:r>
                        <a:rPr lang="en" sz="1000">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9C27B0"/>
                          </a:solidFill>
                          <a:latin typeface="Consolas"/>
                          <a:ea typeface="Consolas"/>
                          <a:cs typeface="Consolas"/>
                          <a:sym typeface="Consolas"/>
                        </a:rPr>
                        <a:t>None</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C53929"/>
                          </a:solidFill>
                          <a:latin typeface="Consolas"/>
                          <a:ea typeface="Consolas"/>
                          <a:cs typeface="Consolas"/>
                          <a:sym typeface="Consolas"/>
                        </a:rPr>
                        <a:t>28</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C53929"/>
                          </a:solidFill>
                          <a:latin typeface="Consolas"/>
                          <a:ea typeface="Consolas"/>
                          <a:cs typeface="Consolas"/>
                          <a:sym typeface="Consolas"/>
                        </a:rPr>
                        <a:t>28</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C53929"/>
                          </a:solidFill>
                          <a:latin typeface="Consolas"/>
                          <a:ea typeface="Consolas"/>
                          <a:cs typeface="Consolas"/>
                          <a:sym typeface="Consolas"/>
                        </a:rPr>
                        <a:t>256</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C53929"/>
                          </a:solidFill>
                          <a:latin typeface="Consolas"/>
                          <a:ea typeface="Consolas"/>
                          <a:cs typeface="Consolas"/>
                          <a:sym typeface="Consolas"/>
                        </a:rPr>
                        <a:t>0</a:t>
                      </a:r>
                      <a:r>
                        <a:rPr lang="en" sz="1000">
                          <a:latin typeface="Consolas"/>
                          <a:ea typeface="Consolas"/>
                          <a:cs typeface="Consolas"/>
                          <a:sym typeface="Consolas"/>
                        </a:rPr>
                        <a:t>           input_152</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__________________________________________________________________________________________________</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conv2d_13130 </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Conv2D</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9C27B0"/>
                          </a:solidFill>
                          <a:latin typeface="Consolas"/>
                          <a:ea typeface="Consolas"/>
                          <a:cs typeface="Consolas"/>
                          <a:sym typeface="Consolas"/>
                        </a:rPr>
                        <a:t>None</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C53929"/>
                          </a:solidFill>
                          <a:latin typeface="Consolas"/>
                          <a:ea typeface="Consolas"/>
                          <a:cs typeface="Consolas"/>
                          <a:sym typeface="Consolas"/>
                        </a:rPr>
                        <a:t>28</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C53929"/>
                          </a:solidFill>
                          <a:latin typeface="Consolas"/>
                          <a:ea typeface="Consolas"/>
                          <a:cs typeface="Consolas"/>
                          <a:sym typeface="Consolas"/>
                        </a:rPr>
                        <a:t>28</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C53929"/>
                          </a:solidFill>
                          <a:latin typeface="Consolas"/>
                          <a:ea typeface="Consolas"/>
                          <a:cs typeface="Consolas"/>
                          <a:sym typeface="Consolas"/>
                        </a:rPr>
                        <a:t>64</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C53929"/>
                          </a:solidFill>
                          <a:latin typeface="Consolas"/>
                          <a:ea typeface="Consolas"/>
                          <a:cs typeface="Consolas"/>
                          <a:sym typeface="Consolas"/>
                        </a:rPr>
                        <a:t>16448</a:t>
                      </a:r>
                      <a:r>
                        <a:rPr lang="en" sz="1000">
                          <a:latin typeface="Consolas"/>
                          <a:ea typeface="Consolas"/>
                          <a:cs typeface="Consolas"/>
                          <a:sym typeface="Consolas"/>
                        </a:rPr>
                        <a:t>       input_152</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__________________________________________________________________________________________________</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conv2d_13131 </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Conv2D</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9C27B0"/>
                          </a:solidFill>
                          <a:latin typeface="Consolas"/>
                          <a:ea typeface="Consolas"/>
                          <a:cs typeface="Consolas"/>
                          <a:sym typeface="Consolas"/>
                        </a:rPr>
                        <a:t>None</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C53929"/>
                          </a:solidFill>
                          <a:latin typeface="Consolas"/>
                          <a:ea typeface="Consolas"/>
                          <a:cs typeface="Consolas"/>
                          <a:sym typeface="Consolas"/>
                        </a:rPr>
                        <a:t>28</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C53929"/>
                          </a:solidFill>
                          <a:latin typeface="Consolas"/>
                          <a:ea typeface="Consolas"/>
                          <a:cs typeface="Consolas"/>
                          <a:sym typeface="Consolas"/>
                        </a:rPr>
                        <a:t>28</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C53929"/>
                          </a:solidFill>
                          <a:latin typeface="Consolas"/>
                          <a:ea typeface="Consolas"/>
                          <a:cs typeface="Consolas"/>
                          <a:sym typeface="Consolas"/>
                        </a:rPr>
                        <a:t>96</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C53929"/>
                          </a:solidFill>
                          <a:latin typeface="Consolas"/>
                          <a:ea typeface="Consolas"/>
                          <a:cs typeface="Consolas"/>
                          <a:sym typeface="Consolas"/>
                        </a:rPr>
                        <a:t>221280</a:t>
                      </a:r>
                      <a:r>
                        <a:rPr lang="en" sz="1000">
                          <a:latin typeface="Consolas"/>
                          <a:ea typeface="Consolas"/>
                          <a:cs typeface="Consolas"/>
                          <a:sym typeface="Consolas"/>
                        </a:rPr>
                        <a:t>      input_152</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__________________________________________________________________________________________________</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conv2d_13132 </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Conv2D</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9C27B0"/>
                          </a:solidFill>
                          <a:latin typeface="Consolas"/>
                          <a:ea typeface="Consolas"/>
                          <a:cs typeface="Consolas"/>
                          <a:sym typeface="Consolas"/>
                        </a:rPr>
                        <a:t>None</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C53929"/>
                          </a:solidFill>
                          <a:latin typeface="Consolas"/>
                          <a:ea typeface="Consolas"/>
                          <a:cs typeface="Consolas"/>
                          <a:sym typeface="Consolas"/>
                        </a:rPr>
                        <a:t>28</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C53929"/>
                          </a:solidFill>
                          <a:latin typeface="Consolas"/>
                          <a:ea typeface="Consolas"/>
                          <a:cs typeface="Consolas"/>
                          <a:sym typeface="Consolas"/>
                        </a:rPr>
                        <a:t>28</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C53929"/>
                          </a:solidFill>
                          <a:latin typeface="Consolas"/>
                          <a:ea typeface="Consolas"/>
                          <a:cs typeface="Consolas"/>
                          <a:sym typeface="Consolas"/>
                        </a:rPr>
                        <a:t>48</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C53929"/>
                          </a:solidFill>
                          <a:latin typeface="Consolas"/>
                          <a:ea typeface="Consolas"/>
                          <a:cs typeface="Consolas"/>
                          <a:sym typeface="Consolas"/>
                        </a:rPr>
                        <a:t>307248</a:t>
                      </a:r>
                      <a:r>
                        <a:rPr lang="en" sz="1000">
                          <a:latin typeface="Consolas"/>
                          <a:ea typeface="Consolas"/>
                          <a:cs typeface="Consolas"/>
                          <a:sym typeface="Consolas"/>
                        </a:rPr>
                        <a:t>      input_152</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__________________________________________________________________________________________________</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concatenate_429 </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Concatenate</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9C27B0"/>
                          </a:solidFill>
                          <a:latin typeface="Consolas"/>
                          <a:ea typeface="Consolas"/>
                          <a:cs typeface="Consolas"/>
                          <a:sym typeface="Consolas"/>
                        </a:rPr>
                        <a:t>None</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C53929"/>
                          </a:solidFill>
                          <a:latin typeface="Consolas"/>
                          <a:ea typeface="Consolas"/>
                          <a:cs typeface="Consolas"/>
                          <a:sym typeface="Consolas"/>
                        </a:rPr>
                        <a:t>28</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C53929"/>
                          </a:solidFill>
                          <a:latin typeface="Consolas"/>
                          <a:ea typeface="Consolas"/>
                          <a:cs typeface="Consolas"/>
                          <a:sym typeface="Consolas"/>
                        </a:rPr>
                        <a:t>28</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C53929"/>
                          </a:solidFill>
                          <a:latin typeface="Consolas"/>
                          <a:ea typeface="Consolas"/>
                          <a:cs typeface="Consolas"/>
                          <a:sym typeface="Consolas"/>
                        </a:rPr>
                        <a:t>464</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C53929"/>
                          </a:solidFill>
                          <a:latin typeface="Consolas"/>
                          <a:ea typeface="Consolas"/>
                          <a:cs typeface="Consolas"/>
                          <a:sym typeface="Consolas"/>
                        </a:rPr>
                        <a:t>0</a:t>
                      </a:r>
                      <a:r>
                        <a:rPr lang="en" sz="1000">
                          <a:latin typeface="Consolas"/>
                          <a:ea typeface="Consolas"/>
                          <a:cs typeface="Consolas"/>
                          <a:sym typeface="Consolas"/>
                        </a:rPr>
                        <a:t>           max_pooling2d_161</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                                                                 conv2d_13130</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                                                                 conv2d_13131</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                                                                 conv2d_13132</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3367D6"/>
                          </a:solidFill>
                          <a:latin typeface="Consolas"/>
                          <a:ea typeface="Consolas"/>
                          <a:cs typeface="Consolas"/>
                          <a:sym typeface="Consolas"/>
                        </a:rPr>
                        <a:t>Total</a:t>
                      </a:r>
                      <a:r>
                        <a:rPr lang="en" sz="1000">
                          <a:latin typeface="Consolas"/>
                          <a:ea typeface="Consolas"/>
                          <a:cs typeface="Consolas"/>
                          <a:sym typeface="Consolas"/>
                        </a:rPr>
                        <a:t> </a:t>
                      </a:r>
                      <a:r>
                        <a:rPr lang="en" sz="1000">
                          <a:solidFill>
                            <a:srgbClr val="9C27B0"/>
                          </a:solidFill>
                          <a:latin typeface="Consolas"/>
                          <a:ea typeface="Consolas"/>
                          <a:cs typeface="Consolas"/>
                          <a:sym typeface="Consolas"/>
                        </a:rPr>
                        <a:t>params</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C53929"/>
                          </a:solidFill>
                          <a:latin typeface="Consolas"/>
                          <a:ea typeface="Consolas"/>
                          <a:cs typeface="Consolas"/>
                          <a:sym typeface="Consolas"/>
                        </a:rPr>
                        <a:t>544</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976</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3367D6"/>
                          </a:solidFill>
                          <a:latin typeface="Consolas"/>
                          <a:ea typeface="Consolas"/>
                          <a:cs typeface="Consolas"/>
                          <a:sym typeface="Consolas"/>
                        </a:rPr>
                        <a:t>Trainable</a:t>
                      </a:r>
                      <a:r>
                        <a:rPr lang="en" sz="1000">
                          <a:latin typeface="Consolas"/>
                          <a:ea typeface="Consolas"/>
                          <a:cs typeface="Consolas"/>
                          <a:sym typeface="Consolas"/>
                        </a:rPr>
                        <a:t> </a:t>
                      </a:r>
                      <a:r>
                        <a:rPr lang="en" sz="1000">
                          <a:solidFill>
                            <a:srgbClr val="9C27B0"/>
                          </a:solidFill>
                          <a:latin typeface="Consolas"/>
                          <a:ea typeface="Consolas"/>
                          <a:cs typeface="Consolas"/>
                          <a:sym typeface="Consolas"/>
                        </a:rPr>
                        <a:t>params</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C53929"/>
                          </a:solidFill>
                          <a:latin typeface="Consolas"/>
                          <a:ea typeface="Consolas"/>
                          <a:cs typeface="Consolas"/>
                          <a:sym typeface="Consolas"/>
                        </a:rPr>
                        <a:t>544</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976</a:t>
                      </a:r>
                      <a:endParaRPr sz="1000">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1" name="Shape 711"/>
        <p:cNvGrpSpPr/>
        <p:nvPr/>
      </p:nvGrpSpPr>
      <p:grpSpPr>
        <a:xfrm>
          <a:off x="0" y="0"/>
          <a:ext cx="0" cy="0"/>
          <a:chOff x="0" y="0"/>
          <a:chExt cx="0" cy="0"/>
        </a:xfrm>
      </p:grpSpPr>
      <p:sp>
        <p:nvSpPr>
          <p:cNvPr id="712" name="Google Shape;712;p95"/>
          <p:cNvSpPr txBox="1"/>
          <p:nvPr>
            <p:ph idx="1" type="subTitle"/>
          </p:nvPr>
        </p:nvSpPr>
        <p:spPr>
          <a:xfrm>
            <a:off x="8350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Wide CNN - Inception v1</a:t>
            </a:r>
            <a:endParaRPr>
              <a:solidFill>
                <a:srgbClr val="38761D"/>
              </a:solidFill>
            </a:endParaRPr>
          </a:p>
        </p:txBody>
      </p:sp>
      <p:pic>
        <p:nvPicPr>
          <p:cNvPr id="713" name="Google Shape;713;p95"/>
          <p:cNvPicPr preferRelativeResize="0"/>
          <p:nvPr/>
        </p:nvPicPr>
        <p:blipFill>
          <a:blip r:embed="rId3">
            <a:alphaModFix/>
          </a:blip>
          <a:stretch>
            <a:fillRect/>
          </a:stretch>
        </p:blipFill>
        <p:spPr>
          <a:xfrm>
            <a:off x="0" y="0"/>
            <a:ext cx="1466275" cy="730575"/>
          </a:xfrm>
          <a:prstGeom prst="rect">
            <a:avLst/>
          </a:prstGeom>
          <a:noFill/>
          <a:ln>
            <a:noFill/>
          </a:ln>
        </p:spPr>
      </p:pic>
      <p:sp>
        <p:nvSpPr>
          <p:cNvPr id="714" name="Google Shape;714;p95"/>
          <p:cNvSpPr txBox="1"/>
          <p:nvPr/>
        </p:nvSpPr>
        <p:spPr>
          <a:xfrm>
            <a:off x="423375"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Inception v1 - Dimensionality Reduction</a:t>
            </a:r>
            <a:endParaRPr sz="11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1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In the </a:t>
            </a:r>
            <a:r>
              <a:rPr b="1" lang="en" sz="1200">
                <a:solidFill>
                  <a:schemeClr val="dk1"/>
                </a:solidFill>
              </a:rPr>
              <a:t>GoogLeNet</a:t>
            </a:r>
            <a:r>
              <a:rPr lang="en" sz="1200">
                <a:solidFill>
                  <a:schemeClr val="dk1"/>
                </a:solidFill>
              </a:rPr>
              <a:t>, a further dimensionality reduction was introduced by adding a 1x1 convolution (bottleneck) to the pooling, 3x3 and 5x5 branches. This dimension reduction </a:t>
            </a:r>
            <a:r>
              <a:rPr b="1" lang="en" sz="1200">
                <a:solidFill>
                  <a:srgbClr val="0000FF"/>
                </a:solidFill>
              </a:rPr>
              <a:t>reduced the overall computational complexity by nearly ⅔</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pic>
        <p:nvPicPr>
          <p:cNvPr id="715" name="Google Shape;715;p95"/>
          <p:cNvPicPr preferRelativeResize="0"/>
          <p:nvPr/>
        </p:nvPicPr>
        <p:blipFill>
          <a:blip r:embed="rId4">
            <a:alphaModFix/>
          </a:blip>
          <a:stretch>
            <a:fillRect/>
          </a:stretch>
        </p:blipFill>
        <p:spPr>
          <a:xfrm>
            <a:off x="2247900" y="1790700"/>
            <a:ext cx="4001725" cy="3123575"/>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9" name="Shape 719"/>
        <p:cNvGrpSpPr/>
        <p:nvPr/>
      </p:nvGrpSpPr>
      <p:grpSpPr>
        <a:xfrm>
          <a:off x="0" y="0"/>
          <a:ext cx="0" cy="0"/>
          <a:chOff x="0" y="0"/>
          <a:chExt cx="0" cy="0"/>
        </a:xfrm>
      </p:grpSpPr>
      <p:sp>
        <p:nvSpPr>
          <p:cNvPr id="720" name="Google Shape;720;p96"/>
          <p:cNvSpPr txBox="1"/>
          <p:nvPr>
            <p:ph idx="1" type="subTitle"/>
          </p:nvPr>
        </p:nvSpPr>
        <p:spPr>
          <a:xfrm>
            <a:off x="8350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Wide CNN - Inception v1</a:t>
            </a:r>
            <a:endParaRPr>
              <a:solidFill>
                <a:srgbClr val="38761D"/>
              </a:solidFill>
            </a:endParaRPr>
          </a:p>
        </p:txBody>
      </p:sp>
      <p:pic>
        <p:nvPicPr>
          <p:cNvPr id="721" name="Google Shape;721;p96"/>
          <p:cNvPicPr preferRelativeResize="0"/>
          <p:nvPr/>
        </p:nvPicPr>
        <p:blipFill>
          <a:blip r:embed="rId3">
            <a:alphaModFix/>
          </a:blip>
          <a:stretch>
            <a:fillRect/>
          </a:stretch>
        </p:blipFill>
        <p:spPr>
          <a:xfrm>
            <a:off x="0" y="0"/>
            <a:ext cx="1466275" cy="730575"/>
          </a:xfrm>
          <a:prstGeom prst="rect">
            <a:avLst/>
          </a:prstGeom>
          <a:noFill/>
          <a:ln>
            <a:noFill/>
          </a:ln>
        </p:spPr>
      </p:pic>
      <p:sp>
        <p:nvSpPr>
          <p:cNvPr id="722" name="Google Shape;722;p96"/>
          <p:cNvSpPr txBox="1"/>
          <p:nvPr/>
        </p:nvSpPr>
        <p:spPr>
          <a:xfrm>
            <a:off x="423375"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Inception v1 - Dimensionality Reduction</a:t>
            </a:r>
            <a:endParaRPr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Below is an example of an Inception v1 module:</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graphicFrame>
        <p:nvGraphicFramePr>
          <p:cNvPr id="723" name="Google Shape;723;p96"/>
          <p:cNvGraphicFramePr/>
          <p:nvPr/>
        </p:nvGraphicFramePr>
        <p:xfrm>
          <a:off x="523875" y="1875550"/>
          <a:ext cx="3000000" cy="3000000"/>
        </p:xfrm>
        <a:graphic>
          <a:graphicData uri="http://schemas.openxmlformats.org/drawingml/2006/table">
            <a:tbl>
              <a:tblPr>
                <a:noFill/>
                <a:tableStyleId>{B919AB72-B1D8-40D2-A9E9-02AD8994AEB8}</a:tableStyleId>
              </a:tblPr>
              <a:tblGrid>
                <a:gridCol w="7620000"/>
              </a:tblGrid>
              <a:tr h="12700">
                <a:tc>
                  <a:txBody>
                    <a:bodyPr>
                      <a:noAutofit/>
                    </a:bodyPr>
                    <a:lstStyle/>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The inception branches (where x is the previous layer)</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x1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MaxPooling2D</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strides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padding</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'same'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x1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Conv2D</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64</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strides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padding</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'same'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x1</a:t>
                      </a:r>
                      <a:r>
                        <a:rPr lang="en" sz="1000">
                          <a:solidFill>
                            <a:srgbClr val="616161"/>
                          </a:solidFill>
                          <a:latin typeface="Consolas"/>
                          <a:ea typeface="Consolas"/>
                          <a:cs typeface="Consolas"/>
                          <a:sym typeface="Consolas"/>
                        </a:rPr>
                        <a:t>)</a:t>
                      </a:r>
                      <a:endParaRPr sz="1000">
                        <a:solidFill>
                          <a:srgbClr val="61616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rgbClr val="61616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x2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Conv2D</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64</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strides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padding</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'same'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  # passes straight through</a:t>
                      </a:r>
                      <a:endParaRPr sz="1000">
                        <a:solidFill>
                          <a:srgbClr val="61616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rgbClr val="61616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x3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Conv2D</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64</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strides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padding</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'same'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x3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Conv2D</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96</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strides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padding</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'same'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x3</a:t>
                      </a:r>
                      <a:r>
                        <a:rPr lang="en" sz="1000">
                          <a:solidFill>
                            <a:srgbClr val="616161"/>
                          </a:solidFill>
                          <a:latin typeface="Consolas"/>
                          <a:ea typeface="Consolas"/>
                          <a:cs typeface="Consolas"/>
                          <a:sym typeface="Consolas"/>
                        </a:rPr>
                        <a:t>)</a:t>
                      </a:r>
                      <a:endParaRPr sz="1000">
                        <a:solidFill>
                          <a:srgbClr val="61616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rgbClr val="61616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x4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Conv2D</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64</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strides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padding</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'same'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x4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Conv2D</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48</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5</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5</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strides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padding</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'same'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x4</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concatenate the filters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x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concatenate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x2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x3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x4</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7" name="Shape 727"/>
        <p:cNvGrpSpPr/>
        <p:nvPr/>
      </p:nvGrpSpPr>
      <p:grpSpPr>
        <a:xfrm>
          <a:off x="0" y="0"/>
          <a:ext cx="0" cy="0"/>
          <a:chOff x="0" y="0"/>
          <a:chExt cx="0" cy="0"/>
        </a:xfrm>
      </p:grpSpPr>
      <p:sp>
        <p:nvSpPr>
          <p:cNvPr id="728" name="Google Shape;728;p97"/>
          <p:cNvSpPr txBox="1"/>
          <p:nvPr>
            <p:ph idx="1" type="subTitle"/>
          </p:nvPr>
        </p:nvSpPr>
        <p:spPr>
          <a:xfrm>
            <a:off x="8350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Wide CNN - Inception v1</a:t>
            </a:r>
            <a:endParaRPr>
              <a:solidFill>
                <a:srgbClr val="38761D"/>
              </a:solidFill>
            </a:endParaRPr>
          </a:p>
        </p:txBody>
      </p:sp>
      <p:pic>
        <p:nvPicPr>
          <p:cNvPr id="729" name="Google Shape;729;p97"/>
          <p:cNvPicPr preferRelativeResize="0"/>
          <p:nvPr/>
        </p:nvPicPr>
        <p:blipFill>
          <a:blip r:embed="rId3">
            <a:alphaModFix/>
          </a:blip>
          <a:stretch>
            <a:fillRect/>
          </a:stretch>
        </p:blipFill>
        <p:spPr>
          <a:xfrm>
            <a:off x="0" y="0"/>
            <a:ext cx="1466275" cy="730575"/>
          </a:xfrm>
          <a:prstGeom prst="rect">
            <a:avLst/>
          </a:prstGeom>
          <a:noFill/>
          <a:ln>
            <a:noFill/>
          </a:ln>
        </p:spPr>
      </p:pic>
      <p:sp>
        <p:nvSpPr>
          <p:cNvPr id="730" name="Google Shape;730;p97"/>
          <p:cNvSpPr txBox="1"/>
          <p:nvPr/>
        </p:nvSpPr>
        <p:spPr>
          <a:xfrm>
            <a:off x="423375"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Inception v1 - Parameters</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A </a:t>
            </a:r>
            <a:r>
              <a:rPr lang="en" sz="1200">
                <a:solidFill>
                  <a:srgbClr val="0D904F"/>
                </a:solidFill>
                <a:latin typeface="Consolas"/>
                <a:ea typeface="Consolas"/>
                <a:cs typeface="Consolas"/>
                <a:sym typeface="Consolas"/>
              </a:rPr>
              <a:t>summary()</a:t>
            </a:r>
            <a:r>
              <a:rPr lang="en" sz="1200">
                <a:solidFill>
                  <a:schemeClr val="dk1"/>
                </a:solidFill>
              </a:rPr>
              <a:t> for these layers shows 198K parameters to train.</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graphicFrame>
        <p:nvGraphicFramePr>
          <p:cNvPr id="731" name="Google Shape;731;p97"/>
          <p:cNvGraphicFramePr/>
          <p:nvPr/>
        </p:nvGraphicFramePr>
        <p:xfrm>
          <a:off x="423375" y="1351675"/>
          <a:ext cx="3000000" cy="3000000"/>
        </p:xfrm>
        <a:graphic>
          <a:graphicData uri="http://schemas.openxmlformats.org/drawingml/2006/table">
            <a:tbl>
              <a:tblPr>
                <a:noFill/>
                <a:tableStyleId>{B919AB72-B1D8-40D2-A9E9-02AD8994AEB8}</a:tableStyleId>
              </a:tblPr>
              <a:tblGrid>
                <a:gridCol w="7620000"/>
              </a:tblGrid>
              <a:tr h="12700">
                <a:tc>
                  <a:txBody>
                    <a:bodyPr>
                      <a:noAutofit/>
                    </a:bodyPr>
                    <a:lstStyle/>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max_pooling2d_162 </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MaxPooling2D</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9C27B0"/>
                          </a:solidFill>
                          <a:latin typeface="Consolas"/>
                          <a:ea typeface="Consolas"/>
                          <a:cs typeface="Consolas"/>
                          <a:sym typeface="Consolas"/>
                        </a:rPr>
                        <a:t>None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28</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28</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256</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0</a:t>
                      </a:r>
                      <a:r>
                        <a:rPr lang="en" sz="1000">
                          <a:solidFill>
                            <a:schemeClr val="dk1"/>
                          </a:solidFill>
                          <a:latin typeface="Consolas"/>
                          <a:ea typeface="Consolas"/>
                          <a:cs typeface="Consolas"/>
                          <a:sym typeface="Consolas"/>
                        </a:rPr>
                        <a:t>           input_153</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__________________________________________________________________________________________________</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conv2d_13135 </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Conv2D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9C27B0"/>
                          </a:solidFill>
                          <a:latin typeface="Consolas"/>
                          <a:ea typeface="Consolas"/>
                          <a:cs typeface="Consolas"/>
                          <a:sym typeface="Consolas"/>
                        </a:rPr>
                        <a:t>None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28</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28</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64</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16448</a:t>
                      </a:r>
                      <a:r>
                        <a:rPr lang="en" sz="1000">
                          <a:solidFill>
                            <a:schemeClr val="dk1"/>
                          </a:solidFill>
                          <a:latin typeface="Consolas"/>
                          <a:ea typeface="Consolas"/>
                          <a:cs typeface="Consolas"/>
                          <a:sym typeface="Consolas"/>
                        </a:rPr>
                        <a:t>       input_153</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__________________________________________________________________________________________________</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conv2d_13137 </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Conv2D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9C27B0"/>
                          </a:solidFill>
                          <a:latin typeface="Consolas"/>
                          <a:ea typeface="Consolas"/>
                          <a:cs typeface="Consolas"/>
                          <a:sym typeface="Consolas"/>
                        </a:rPr>
                        <a:t>None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28</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28</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64</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16448</a:t>
                      </a:r>
                      <a:r>
                        <a:rPr lang="en" sz="1000">
                          <a:solidFill>
                            <a:schemeClr val="dk1"/>
                          </a:solidFill>
                          <a:latin typeface="Consolas"/>
                          <a:ea typeface="Consolas"/>
                          <a:cs typeface="Consolas"/>
                          <a:sym typeface="Consolas"/>
                        </a:rPr>
                        <a:t>       input_153</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__________________________________________________________________________________________________</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conv2d_13133 </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Conv2D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9C27B0"/>
                          </a:solidFill>
                          <a:latin typeface="Consolas"/>
                          <a:ea typeface="Consolas"/>
                          <a:cs typeface="Consolas"/>
                          <a:sym typeface="Consolas"/>
                        </a:rPr>
                        <a:t>None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28</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28</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64</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16448</a:t>
                      </a:r>
                      <a:r>
                        <a:rPr lang="en" sz="1000">
                          <a:solidFill>
                            <a:schemeClr val="dk1"/>
                          </a:solidFill>
                          <a:latin typeface="Consolas"/>
                          <a:ea typeface="Consolas"/>
                          <a:cs typeface="Consolas"/>
                          <a:sym typeface="Consolas"/>
                        </a:rPr>
                        <a:t>       max_pooling2d_162</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__________________________________________________________________________________________________</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conv2d_13134 </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Conv2D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9C27B0"/>
                          </a:solidFill>
                          <a:latin typeface="Consolas"/>
                          <a:ea typeface="Consolas"/>
                          <a:cs typeface="Consolas"/>
                          <a:sym typeface="Consolas"/>
                        </a:rPr>
                        <a:t>None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28</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28</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64</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16448</a:t>
                      </a:r>
                      <a:r>
                        <a:rPr lang="en" sz="1000">
                          <a:solidFill>
                            <a:schemeClr val="dk1"/>
                          </a:solidFill>
                          <a:latin typeface="Consolas"/>
                          <a:ea typeface="Consolas"/>
                          <a:cs typeface="Consolas"/>
                          <a:sym typeface="Consolas"/>
                        </a:rPr>
                        <a:t>       input_153</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__________________________________________________________________________________________________</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conv2d_13136 </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Conv2D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9C27B0"/>
                          </a:solidFill>
                          <a:latin typeface="Consolas"/>
                          <a:ea typeface="Consolas"/>
                          <a:cs typeface="Consolas"/>
                          <a:sym typeface="Consolas"/>
                        </a:rPr>
                        <a:t>None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28</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28</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96</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55392</a:t>
                      </a:r>
                      <a:r>
                        <a:rPr lang="en" sz="1000">
                          <a:solidFill>
                            <a:schemeClr val="dk1"/>
                          </a:solidFill>
                          <a:latin typeface="Consolas"/>
                          <a:ea typeface="Consolas"/>
                          <a:cs typeface="Consolas"/>
                          <a:sym typeface="Consolas"/>
                        </a:rPr>
                        <a:t>       conv2d_13135</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__________________________________________________________________________________________________</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conv2d_13138 </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Conv2D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9C27B0"/>
                          </a:solidFill>
                          <a:latin typeface="Consolas"/>
                          <a:ea typeface="Consolas"/>
                          <a:cs typeface="Consolas"/>
                          <a:sym typeface="Consolas"/>
                        </a:rPr>
                        <a:t>None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28</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28</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48</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76848</a:t>
                      </a:r>
                      <a:r>
                        <a:rPr lang="en" sz="1000">
                          <a:solidFill>
                            <a:schemeClr val="dk1"/>
                          </a:solidFill>
                          <a:latin typeface="Consolas"/>
                          <a:ea typeface="Consolas"/>
                          <a:cs typeface="Consolas"/>
                          <a:sym typeface="Consolas"/>
                        </a:rPr>
                        <a:t>       conv2d_13137</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__________________________________________________________________________________________________</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concatenate_430 </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Concatenate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9C27B0"/>
                          </a:solidFill>
                          <a:latin typeface="Consolas"/>
                          <a:ea typeface="Consolas"/>
                          <a:cs typeface="Consolas"/>
                          <a:sym typeface="Consolas"/>
                        </a:rPr>
                        <a:t>None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28</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28</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272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0</a:t>
                      </a:r>
                      <a:r>
                        <a:rPr lang="en" sz="1000">
                          <a:solidFill>
                            <a:schemeClr val="dk1"/>
                          </a:solidFill>
                          <a:latin typeface="Consolas"/>
                          <a:ea typeface="Consolas"/>
                          <a:cs typeface="Consolas"/>
                          <a:sym typeface="Consolas"/>
                        </a:rPr>
                        <a:t>           conv2d_13133</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conv2d_13134</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conv2d_13136</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conv2d_13138</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3367D6"/>
                          </a:solidFill>
                          <a:latin typeface="Consolas"/>
                          <a:ea typeface="Consolas"/>
                          <a:cs typeface="Consolas"/>
                          <a:sym typeface="Consolas"/>
                        </a:rPr>
                        <a:t>Total</a:t>
                      </a: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params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198</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032</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3367D6"/>
                          </a:solidFill>
                          <a:latin typeface="Consolas"/>
                          <a:ea typeface="Consolas"/>
                          <a:cs typeface="Consolas"/>
                          <a:sym typeface="Consolas"/>
                        </a:rPr>
                        <a:t>Trainable</a:t>
                      </a: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params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198</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032</a:t>
                      </a:r>
                      <a:endParaRPr sz="1000">
                        <a:solidFill>
                          <a:srgbClr val="455A64"/>
                        </a:solidFill>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5" name="Shape 735"/>
        <p:cNvGrpSpPr/>
        <p:nvPr/>
      </p:nvGrpSpPr>
      <p:grpSpPr>
        <a:xfrm>
          <a:off x="0" y="0"/>
          <a:ext cx="0" cy="0"/>
          <a:chOff x="0" y="0"/>
          <a:chExt cx="0" cy="0"/>
        </a:xfrm>
      </p:grpSpPr>
      <p:sp>
        <p:nvSpPr>
          <p:cNvPr id="736" name="Google Shape;736;p98"/>
          <p:cNvSpPr txBox="1"/>
          <p:nvPr>
            <p:ph idx="1" type="subTitle"/>
          </p:nvPr>
        </p:nvSpPr>
        <p:spPr>
          <a:xfrm>
            <a:off x="8350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Wide CNN - Inception v1</a:t>
            </a:r>
            <a:endParaRPr>
              <a:solidFill>
                <a:srgbClr val="38761D"/>
              </a:solidFill>
            </a:endParaRPr>
          </a:p>
        </p:txBody>
      </p:sp>
      <p:pic>
        <p:nvPicPr>
          <p:cNvPr id="737" name="Google Shape;737;p98"/>
          <p:cNvPicPr preferRelativeResize="0"/>
          <p:nvPr/>
        </p:nvPicPr>
        <p:blipFill>
          <a:blip r:embed="rId3">
            <a:alphaModFix/>
          </a:blip>
          <a:stretch>
            <a:fillRect/>
          </a:stretch>
        </p:blipFill>
        <p:spPr>
          <a:xfrm>
            <a:off x="0" y="0"/>
            <a:ext cx="1466275" cy="730575"/>
          </a:xfrm>
          <a:prstGeom prst="rect">
            <a:avLst/>
          </a:prstGeom>
          <a:noFill/>
          <a:ln>
            <a:noFill/>
          </a:ln>
        </p:spPr>
      </p:pic>
      <p:sp>
        <p:nvSpPr>
          <p:cNvPr id="738" name="Google Shape;738;p98"/>
          <p:cNvSpPr txBox="1"/>
          <p:nvPr/>
        </p:nvSpPr>
        <p:spPr>
          <a:xfrm>
            <a:off x="423375"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Inception v1 - Architecture</a:t>
            </a:r>
            <a:endParaRPr b="1" sz="1200">
              <a:solidFill>
                <a:schemeClr val="dk1"/>
              </a:solidFill>
            </a:endParaRPr>
          </a:p>
          <a:p>
            <a:pPr indent="0" lvl="0" marL="0" rtl="0" algn="l">
              <a:lnSpc>
                <a:spcPct val="115000"/>
              </a:lnSpc>
              <a:spcBef>
                <a:spcPts val="0"/>
              </a:spcBef>
              <a:spcAft>
                <a:spcPts val="0"/>
              </a:spcAft>
              <a:buNone/>
            </a:pPr>
            <a:br>
              <a:rPr lang="en" sz="1100">
                <a:solidFill>
                  <a:schemeClr val="dk1"/>
                </a:solidFill>
              </a:rPr>
            </a:br>
            <a:r>
              <a:rPr lang="en" sz="1100">
                <a:solidFill>
                  <a:schemeClr val="dk1"/>
                </a:solidFill>
              </a:rPr>
              <a:t>GoogLeNet consists of four groups:</a:t>
            </a:r>
            <a:endParaRPr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100">
                <a:solidFill>
                  <a:schemeClr val="dk1"/>
                </a:solidFill>
              </a:rPr>
              <a:t>	</a:t>
            </a:r>
            <a:r>
              <a:rPr b="1" lang="en" sz="1000">
                <a:solidFill>
                  <a:srgbClr val="0000FF"/>
                </a:solidFill>
              </a:rPr>
              <a:t>Stem Convolutional Group :</a:t>
            </a:r>
            <a:endParaRPr b="1" sz="1000">
              <a:solidFill>
                <a:srgbClr val="0000FF"/>
              </a:solidFill>
            </a:endParaRPr>
          </a:p>
          <a:p>
            <a:pPr indent="457200" lvl="0" marL="0" rtl="0" algn="l">
              <a:lnSpc>
                <a:spcPct val="115000"/>
              </a:lnSpc>
              <a:spcBef>
                <a:spcPts val="0"/>
              </a:spcBef>
              <a:spcAft>
                <a:spcPts val="0"/>
              </a:spcAft>
              <a:buNone/>
            </a:pPr>
            <a:r>
              <a:rPr lang="en" sz="1000">
                <a:solidFill>
                  <a:schemeClr val="dk1"/>
                </a:solidFill>
              </a:rPr>
              <a:t> 	This is the entry point into the neural network. The inputs (images) are processed </a:t>
            </a:r>
            <a:endParaRPr sz="1000">
              <a:solidFill>
                <a:schemeClr val="dk1"/>
              </a:solidFill>
            </a:endParaRPr>
          </a:p>
          <a:p>
            <a:pPr indent="457200" lvl="0" marL="0" rtl="0" algn="l">
              <a:lnSpc>
                <a:spcPct val="115000"/>
              </a:lnSpc>
              <a:spcBef>
                <a:spcPts val="0"/>
              </a:spcBef>
              <a:spcAft>
                <a:spcPts val="0"/>
              </a:spcAft>
              <a:buNone/>
            </a:pPr>
            <a:r>
              <a:rPr lang="en" sz="1000">
                <a:solidFill>
                  <a:schemeClr val="dk1"/>
                </a:solidFill>
              </a:rPr>
              <a:t> 	by a sequential (deep) set of convolutions and max pooling, much like a </a:t>
            </a:r>
            <a:br>
              <a:rPr lang="en" sz="1000">
                <a:solidFill>
                  <a:schemeClr val="dk1"/>
                </a:solidFill>
              </a:rPr>
            </a:br>
            <a:r>
              <a:rPr lang="en" sz="1000">
                <a:solidFill>
                  <a:schemeClr val="dk1"/>
                </a:solidFill>
              </a:rPr>
              <a:t>		conventional ConvNet.</a:t>
            </a:r>
            <a:br>
              <a:rPr lang="en" sz="1000">
                <a:solidFill>
                  <a:schemeClr val="dk1"/>
                </a:solidFill>
              </a:rPr>
            </a:br>
            <a:br>
              <a:rPr lang="en" sz="1000">
                <a:solidFill>
                  <a:schemeClr val="dk1"/>
                </a:solidFill>
              </a:rPr>
            </a:br>
            <a:r>
              <a:rPr lang="en" sz="1000">
                <a:solidFill>
                  <a:schemeClr val="dk1"/>
                </a:solidFill>
              </a:rPr>
              <a:t>	</a:t>
            </a:r>
            <a:r>
              <a:rPr b="1" lang="en" sz="1000">
                <a:solidFill>
                  <a:srgbClr val="0000FF"/>
                </a:solidFill>
              </a:rPr>
              <a:t>Wide Convolutional Group :</a:t>
            </a:r>
            <a:br>
              <a:rPr lang="en" sz="1000">
                <a:solidFill>
                  <a:schemeClr val="dk1"/>
                </a:solidFill>
              </a:rPr>
            </a:br>
            <a:r>
              <a:rPr lang="en" sz="1000">
                <a:solidFill>
                  <a:schemeClr val="dk1"/>
                </a:solidFill>
              </a:rPr>
              <a:t>		This is a set of seven inception blocks in five groups. The wider blocks in the </a:t>
            </a:r>
            <a:br>
              <a:rPr lang="en" sz="1000">
                <a:solidFill>
                  <a:schemeClr val="dk1"/>
                </a:solidFill>
              </a:rPr>
            </a:br>
            <a:r>
              <a:rPr lang="en" sz="1000">
                <a:solidFill>
                  <a:schemeClr val="dk1"/>
                </a:solidFill>
              </a:rPr>
              <a:t>		diagram represent a group of two or three inception blocks, and the thinner ones  </a:t>
            </a:r>
            <a:br>
              <a:rPr lang="en" sz="1000">
                <a:solidFill>
                  <a:schemeClr val="dk1"/>
                </a:solidFill>
              </a:rPr>
            </a:br>
            <a:r>
              <a:rPr lang="en" sz="1000">
                <a:solidFill>
                  <a:schemeClr val="dk1"/>
                </a:solidFill>
              </a:rPr>
              <a:t> 		are a single inception block, for a total of nine inception blocks. The fourth and </a:t>
            </a:r>
            <a:br>
              <a:rPr lang="en" sz="1000">
                <a:solidFill>
                  <a:schemeClr val="dk1"/>
                </a:solidFill>
              </a:rPr>
            </a:br>
            <a:r>
              <a:rPr lang="en" sz="1000">
                <a:solidFill>
                  <a:schemeClr val="dk1"/>
                </a:solidFill>
              </a:rPr>
              <a:t> 		seventh block (single blocks) are separated out to highlight they have an </a:t>
            </a:r>
            <a:br>
              <a:rPr lang="en" sz="1000">
                <a:solidFill>
                  <a:schemeClr val="dk1"/>
                </a:solidFill>
              </a:rPr>
            </a:br>
            <a:r>
              <a:rPr lang="en" sz="1000">
                <a:solidFill>
                  <a:schemeClr val="dk1"/>
                </a:solidFill>
              </a:rPr>
              <a:t> 		additional component, referred to as the auxiliary classifier.</a:t>
            </a:r>
            <a:br>
              <a:rPr lang="en" sz="1000">
                <a:solidFill>
                  <a:schemeClr val="dk1"/>
                </a:solidFill>
              </a:rPr>
            </a:br>
            <a:endParaRPr sz="1000">
              <a:solidFill>
                <a:schemeClr val="dk1"/>
              </a:solidFill>
            </a:endParaRPr>
          </a:p>
          <a:p>
            <a:pPr indent="0" lvl="0" marL="0" rtl="0" algn="l">
              <a:lnSpc>
                <a:spcPct val="115000"/>
              </a:lnSpc>
              <a:spcBef>
                <a:spcPts val="0"/>
              </a:spcBef>
              <a:spcAft>
                <a:spcPts val="0"/>
              </a:spcAft>
              <a:buNone/>
            </a:pPr>
            <a:r>
              <a:rPr lang="en" sz="1000">
                <a:solidFill>
                  <a:schemeClr val="dk1"/>
                </a:solidFill>
              </a:rPr>
              <a:t>	</a:t>
            </a:r>
            <a:r>
              <a:rPr b="1" lang="en" sz="1000">
                <a:solidFill>
                  <a:srgbClr val="0000FF"/>
                </a:solidFill>
              </a:rPr>
              <a:t>Auxiliary Classifiers Group :</a:t>
            </a:r>
            <a:br>
              <a:rPr lang="en" sz="1000">
                <a:solidFill>
                  <a:schemeClr val="dk1"/>
                </a:solidFill>
              </a:rPr>
            </a:br>
            <a:r>
              <a:rPr lang="en" sz="1000">
                <a:solidFill>
                  <a:schemeClr val="dk1"/>
                </a:solidFill>
              </a:rPr>
              <a:t>		This is a set of two classifiers, acting as auxiliary (aids) in training the neural  </a:t>
            </a:r>
            <a:br>
              <a:rPr lang="en" sz="1000">
                <a:solidFill>
                  <a:schemeClr val="dk1"/>
                </a:solidFill>
              </a:rPr>
            </a:br>
            <a:r>
              <a:rPr lang="en" sz="1000">
                <a:solidFill>
                  <a:schemeClr val="dk1"/>
                </a:solidFill>
              </a:rPr>
              <a:t> 		network, each consisting of a convolutional layer, a dense layer and a final  </a:t>
            </a:r>
            <a:br>
              <a:rPr lang="en" sz="1000">
                <a:solidFill>
                  <a:schemeClr val="dk1"/>
                </a:solidFill>
              </a:rPr>
            </a:br>
            <a:r>
              <a:rPr lang="en" sz="1000">
                <a:solidFill>
                  <a:schemeClr val="dk1"/>
                </a:solidFill>
              </a:rPr>
              <a:t>		softmax activation function.</a:t>
            </a:r>
            <a:br>
              <a:rPr lang="en" sz="1000">
                <a:solidFill>
                  <a:schemeClr val="dk1"/>
                </a:solidFill>
              </a:rPr>
            </a:br>
            <a:endParaRPr sz="1000">
              <a:solidFill>
                <a:schemeClr val="dk1"/>
              </a:solidFill>
            </a:endParaRPr>
          </a:p>
          <a:p>
            <a:pPr indent="0" lvl="0" marL="0" rtl="0" algn="l">
              <a:lnSpc>
                <a:spcPct val="115000"/>
              </a:lnSpc>
              <a:spcBef>
                <a:spcPts val="0"/>
              </a:spcBef>
              <a:spcAft>
                <a:spcPts val="0"/>
              </a:spcAft>
              <a:buNone/>
            </a:pPr>
            <a:r>
              <a:rPr lang="en" sz="1000">
                <a:solidFill>
                  <a:schemeClr val="dk1"/>
                </a:solidFill>
              </a:rPr>
              <a:t>	</a:t>
            </a:r>
            <a:r>
              <a:rPr b="1" lang="en" sz="1000">
                <a:solidFill>
                  <a:srgbClr val="0000FF"/>
                </a:solidFill>
              </a:rPr>
              <a:t>Classifier Group</a:t>
            </a:r>
            <a:br>
              <a:rPr lang="en" sz="1000">
                <a:solidFill>
                  <a:schemeClr val="dk1"/>
                </a:solidFill>
              </a:rPr>
            </a:br>
            <a:r>
              <a:rPr lang="en" sz="1000">
                <a:solidFill>
                  <a:schemeClr val="dk1"/>
                </a:solidFill>
              </a:rPr>
              <a:t>		This is a single and final classifier in both training the neural network and in </a:t>
            </a:r>
            <a:br>
              <a:rPr lang="en" sz="1000">
                <a:solidFill>
                  <a:schemeClr val="dk1"/>
                </a:solidFill>
              </a:rPr>
            </a:br>
            <a:r>
              <a:rPr lang="en" sz="1000">
                <a:solidFill>
                  <a:schemeClr val="dk1"/>
                </a:solidFill>
              </a:rPr>
              <a:t>		prediction (inference).</a:t>
            </a:r>
            <a:endParaRPr sz="1000">
              <a:solidFill>
                <a:schemeClr val="dk1"/>
              </a:solidFill>
            </a:endParaRPr>
          </a:p>
          <a:p>
            <a:pPr indent="0" lvl="0" marL="0" rtl="0" algn="ctr">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2" name="Shape 742"/>
        <p:cNvGrpSpPr/>
        <p:nvPr/>
      </p:nvGrpSpPr>
      <p:grpSpPr>
        <a:xfrm>
          <a:off x="0" y="0"/>
          <a:ext cx="0" cy="0"/>
          <a:chOff x="0" y="0"/>
          <a:chExt cx="0" cy="0"/>
        </a:xfrm>
      </p:grpSpPr>
      <p:sp>
        <p:nvSpPr>
          <p:cNvPr id="743" name="Google Shape;743;p99"/>
          <p:cNvSpPr txBox="1"/>
          <p:nvPr>
            <p:ph idx="1" type="subTitle"/>
          </p:nvPr>
        </p:nvSpPr>
        <p:spPr>
          <a:xfrm>
            <a:off x="8350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Wide CNN - Inception v1</a:t>
            </a:r>
            <a:endParaRPr>
              <a:solidFill>
                <a:srgbClr val="38761D"/>
              </a:solidFill>
            </a:endParaRPr>
          </a:p>
        </p:txBody>
      </p:sp>
      <p:pic>
        <p:nvPicPr>
          <p:cNvPr id="744" name="Google Shape;744;p99"/>
          <p:cNvPicPr preferRelativeResize="0"/>
          <p:nvPr/>
        </p:nvPicPr>
        <p:blipFill>
          <a:blip r:embed="rId3">
            <a:alphaModFix/>
          </a:blip>
          <a:stretch>
            <a:fillRect/>
          </a:stretch>
        </p:blipFill>
        <p:spPr>
          <a:xfrm>
            <a:off x="0" y="0"/>
            <a:ext cx="1466275" cy="730575"/>
          </a:xfrm>
          <a:prstGeom prst="rect">
            <a:avLst/>
          </a:prstGeom>
          <a:noFill/>
          <a:ln>
            <a:noFill/>
          </a:ln>
        </p:spPr>
      </p:pic>
      <p:sp>
        <p:nvSpPr>
          <p:cNvPr id="745" name="Google Shape;745;p99"/>
          <p:cNvSpPr txBox="1"/>
          <p:nvPr/>
        </p:nvSpPr>
        <p:spPr>
          <a:xfrm>
            <a:off x="423375"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Inception v1 - </a:t>
            </a:r>
            <a:r>
              <a:rPr b="1" lang="en" sz="1200">
                <a:solidFill>
                  <a:schemeClr val="dk1"/>
                </a:solidFill>
              </a:rPr>
              <a:t>Auxiliary</a:t>
            </a:r>
            <a:r>
              <a:rPr b="1" lang="en" sz="1200">
                <a:solidFill>
                  <a:schemeClr val="dk1"/>
                </a:solidFill>
              </a:rPr>
              <a:t> Classifiers</a:t>
            </a:r>
            <a:endParaRPr b="1" sz="1200">
              <a:solidFill>
                <a:schemeClr val="dk1"/>
              </a:solidFill>
            </a:endParaRPr>
          </a:p>
          <a:p>
            <a:pPr indent="0" lvl="0" marL="0" rtl="0" algn="l">
              <a:lnSpc>
                <a:spcPct val="115000"/>
              </a:lnSpc>
              <a:spcBef>
                <a:spcPts val="0"/>
              </a:spcBef>
              <a:spcAft>
                <a:spcPts val="0"/>
              </a:spcAft>
              <a:buNone/>
            </a:pPr>
            <a:r>
              <a:t/>
            </a:r>
            <a:endParaRPr sz="1000">
              <a:solidFill>
                <a:schemeClr val="dk1"/>
              </a:solidFill>
            </a:endParaRPr>
          </a:p>
          <a:p>
            <a:pPr indent="0" lvl="0" marL="0" rtl="0" algn="l">
              <a:lnSpc>
                <a:spcPct val="115000"/>
              </a:lnSpc>
              <a:spcBef>
                <a:spcPts val="0"/>
              </a:spcBef>
              <a:spcAft>
                <a:spcPts val="0"/>
              </a:spcAft>
              <a:buNone/>
            </a:pPr>
            <a:r>
              <a:rPr lang="en" sz="1200">
                <a:solidFill>
                  <a:schemeClr val="dk1"/>
                </a:solidFill>
              </a:rPr>
              <a:t>The GoogleLeNet architecture introduced the concept of an auxiliary classifier. The principle here is that as a neural network gets deeper in layers (i.e., the front layers get further away from the final classifier) the front layers are more exposed to a vanishing gradient and increased time (e.g., number of epochs) to train the weights in the front most layers.</a:t>
            </a:r>
            <a:endParaRPr b="1"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pic>
        <p:nvPicPr>
          <p:cNvPr id="746" name="Google Shape;746;p99"/>
          <p:cNvPicPr preferRelativeResize="0"/>
          <p:nvPr/>
        </p:nvPicPr>
        <p:blipFill>
          <a:blip r:embed="rId4">
            <a:alphaModFix/>
          </a:blip>
          <a:stretch>
            <a:fillRect/>
          </a:stretch>
        </p:blipFill>
        <p:spPr>
          <a:xfrm>
            <a:off x="1466275" y="1800225"/>
            <a:ext cx="5943600" cy="3343275"/>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0" name="Shape 750"/>
        <p:cNvGrpSpPr/>
        <p:nvPr/>
      </p:nvGrpSpPr>
      <p:grpSpPr>
        <a:xfrm>
          <a:off x="0" y="0"/>
          <a:ext cx="0" cy="0"/>
          <a:chOff x="0" y="0"/>
          <a:chExt cx="0" cy="0"/>
        </a:xfrm>
      </p:grpSpPr>
      <p:sp>
        <p:nvSpPr>
          <p:cNvPr id="751" name="Google Shape;751;p100"/>
          <p:cNvSpPr txBox="1"/>
          <p:nvPr>
            <p:ph idx="1" type="subTitle"/>
          </p:nvPr>
        </p:nvSpPr>
        <p:spPr>
          <a:xfrm>
            <a:off x="8350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Wide CNN - ResNeXt</a:t>
            </a:r>
            <a:endParaRPr>
              <a:solidFill>
                <a:srgbClr val="38761D"/>
              </a:solidFill>
            </a:endParaRPr>
          </a:p>
        </p:txBody>
      </p:sp>
      <p:pic>
        <p:nvPicPr>
          <p:cNvPr id="752" name="Google Shape;752;p100"/>
          <p:cNvPicPr preferRelativeResize="0"/>
          <p:nvPr/>
        </p:nvPicPr>
        <p:blipFill>
          <a:blip r:embed="rId3">
            <a:alphaModFix/>
          </a:blip>
          <a:stretch>
            <a:fillRect/>
          </a:stretch>
        </p:blipFill>
        <p:spPr>
          <a:xfrm>
            <a:off x="0" y="0"/>
            <a:ext cx="1466275" cy="730575"/>
          </a:xfrm>
          <a:prstGeom prst="rect">
            <a:avLst/>
          </a:prstGeom>
          <a:noFill/>
          <a:ln>
            <a:noFill/>
          </a:ln>
        </p:spPr>
      </p:pic>
      <p:sp>
        <p:nvSpPr>
          <p:cNvPr id="753" name="Google Shape;753;p100"/>
          <p:cNvSpPr txBox="1"/>
          <p:nvPr/>
        </p:nvSpPr>
        <p:spPr>
          <a:xfrm>
            <a:off x="423375"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Residual Wide Convolutional Neural Networks</a:t>
            </a:r>
            <a:endParaRPr b="1" sz="1200">
              <a:solidFill>
                <a:schemeClr val="dk1"/>
              </a:solidFill>
            </a:endParaRPr>
          </a:p>
          <a:p>
            <a:pPr indent="0" lvl="0" marL="0" rtl="0" algn="l">
              <a:lnSpc>
                <a:spcPct val="115000"/>
              </a:lnSpc>
              <a:spcBef>
                <a:spcPts val="0"/>
              </a:spcBef>
              <a:spcAft>
                <a:spcPts val="0"/>
              </a:spcAft>
              <a:buNone/>
            </a:pPr>
            <a:r>
              <a:t/>
            </a:r>
            <a:endParaRPr sz="1000">
              <a:solidFill>
                <a:schemeClr val="dk1"/>
              </a:solidFill>
            </a:endParaRPr>
          </a:p>
          <a:p>
            <a:pPr indent="0" lvl="0" marL="0" rtl="0" algn="l">
              <a:lnSpc>
                <a:spcPct val="115000"/>
              </a:lnSpc>
              <a:spcBef>
                <a:spcPts val="0"/>
              </a:spcBef>
              <a:spcAft>
                <a:spcPts val="0"/>
              </a:spcAft>
              <a:buNone/>
            </a:pPr>
            <a:r>
              <a:rPr b="1" lang="en" sz="1200">
                <a:solidFill>
                  <a:schemeClr val="dk1"/>
                </a:solidFill>
              </a:rPr>
              <a:t>ResNeXt </a:t>
            </a:r>
            <a:r>
              <a:rPr lang="en" sz="1200">
                <a:solidFill>
                  <a:schemeClr val="dk1"/>
                </a:solidFill>
              </a:rPr>
              <a:t>(Microsoft Research) was the winner of the 2015 ImageNet competition and introduced the concept of a wide residual (block) neural network and cardinality (i.e., width). </a:t>
            </a:r>
            <a:r>
              <a:rPr b="1" lang="en" sz="1200">
                <a:solidFill>
                  <a:srgbClr val="0000FF"/>
                </a:solidFill>
              </a:rPr>
              <a:t>This architecture uses a split, branch and merge method of parallel convolutional blocks</a:t>
            </a:r>
            <a:r>
              <a:rPr lang="en" sz="1200">
                <a:solidFill>
                  <a:schemeClr val="dk1"/>
                </a:solidFill>
              </a:rPr>
              <a:t>. The number of parallel convolutional blocks (i.e., width) is referred to as the</a:t>
            </a:r>
            <a:r>
              <a:rPr b="1" lang="en" sz="1200">
                <a:solidFill>
                  <a:schemeClr val="dk1"/>
                </a:solidFill>
              </a:rPr>
              <a:t> cardinality</a:t>
            </a:r>
            <a:r>
              <a:rPr lang="en" sz="1200">
                <a:solidFill>
                  <a:schemeClr val="dk1"/>
                </a:solidFill>
              </a:rPr>
              <a:t>. For example, in the 2015 competition, the ResNeXt architecture used a cardinality of 32, meaning each ResneXt layer consisted of 32 parallel convolutional blocks.</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At each ResNeXt layer:</a:t>
            </a:r>
            <a:endParaRPr sz="1200">
              <a:solidFill>
                <a:schemeClr val="dk1"/>
              </a:solidFill>
            </a:endParaRPr>
          </a:p>
          <a:p>
            <a:pPr indent="0" lvl="0" marL="0" rtl="0" algn="l">
              <a:lnSpc>
                <a:spcPct val="115000"/>
              </a:lnSpc>
              <a:spcBef>
                <a:spcPts val="0"/>
              </a:spcBef>
              <a:spcAft>
                <a:spcPts val="0"/>
              </a:spcAft>
              <a:buNone/>
            </a:pPr>
            <a:r>
              <a:t/>
            </a:r>
            <a:endParaRPr b="1" sz="1200">
              <a:solidFill>
                <a:srgbClr val="0000FF"/>
              </a:solidFill>
            </a:endParaRPr>
          </a:p>
          <a:p>
            <a:pPr indent="-304800" lvl="0" marL="457200" rtl="0" algn="l">
              <a:lnSpc>
                <a:spcPct val="115000"/>
              </a:lnSpc>
              <a:spcBef>
                <a:spcPts val="0"/>
              </a:spcBef>
              <a:spcAft>
                <a:spcPts val="0"/>
              </a:spcAft>
              <a:buClr>
                <a:srgbClr val="0000FF"/>
              </a:buClr>
              <a:buSzPts val="1200"/>
              <a:buAutoNum type="arabicPeriod"/>
            </a:pPr>
            <a:r>
              <a:rPr b="1" lang="en" sz="1200">
                <a:solidFill>
                  <a:srgbClr val="0000FF"/>
                </a:solidFill>
              </a:rPr>
              <a:t>The input from the previous layer is split across the parallel convolutional blocks, </a:t>
            </a:r>
            <a:endParaRPr b="1" sz="1200">
              <a:solidFill>
                <a:srgbClr val="0000FF"/>
              </a:solidFill>
            </a:endParaRPr>
          </a:p>
          <a:p>
            <a:pPr indent="0" lvl="0" marL="457200" rtl="0" algn="l">
              <a:lnSpc>
                <a:spcPct val="115000"/>
              </a:lnSpc>
              <a:spcBef>
                <a:spcPts val="0"/>
              </a:spcBef>
              <a:spcAft>
                <a:spcPts val="0"/>
              </a:spcAft>
              <a:buNone/>
            </a:pPr>
            <a:r>
              <a:t/>
            </a:r>
            <a:endParaRPr b="1" sz="1200">
              <a:solidFill>
                <a:srgbClr val="0000FF"/>
              </a:solidFill>
            </a:endParaRPr>
          </a:p>
          <a:p>
            <a:pPr indent="-304800" lvl="0" marL="457200" rtl="0" algn="l">
              <a:lnSpc>
                <a:spcPct val="115000"/>
              </a:lnSpc>
              <a:spcBef>
                <a:spcPts val="0"/>
              </a:spcBef>
              <a:spcAft>
                <a:spcPts val="0"/>
              </a:spcAft>
              <a:buClr>
                <a:srgbClr val="0000FF"/>
              </a:buClr>
              <a:buSzPts val="1200"/>
              <a:buAutoNum type="arabicPeriod"/>
            </a:pPr>
            <a:r>
              <a:rPr b="1" lang="en" sz="1200">
                <a:solidFill>
                  <a:srgbClr val="0000FF"/>
                </a:solidFill>
              </a:rPr>
              <a:t>and the output (feature maps) from each convolutional block is concatenated, </a:t>
            </a:r>
            <a:endParaRPr b="1" sz="1200">
              <a:solidFill>
                <a:srgbClr val="0000FF"/>
              </a:solidFill>
            </a:endParaRPr>
          </a:p>
          <a:p>
            <a:pPr indent="0" lvl="0" marL="457200" rtl="0" algn="l">
              <a:lnSpc>
                <a:spcPct val="115000"/>
              </a:lnSpc>
              <a:spcBef>
                <a:spcPts val="0"/>
              </a:spcBef>
              <a:spcAft>
                <a:spcPts val="0"/>
              </a:spcAft>
              <a:buNone/>
            </a:pPr>
            <a:r>
              <a:t/>
            </a:r>
            <a:endParaRPr b="1" sz="1200">
              <a:solidFill>
                <a:srgbClr val="0000FF"/>
              </a:solidFill>
            </a:endParaRPr>
          </a:p>
          <a:p>
            <a:pPr indent="-304800" lvl="0" marL="457200" rtl="0" algn="l">
              <a:lnSpc>
                <a:spcPct val="115000"/>
              </a:lnSpc>
              <a:spcBef>
                <a:spcPts val="0"/>
              </a:spcBef>
              <a:spcAft>
                <a:spcPts val="0"/>
              </a:spcAft>
              <a:buClr>
                <a:srgbClr val="0000FF"/>
              </a:buClr>
              <a:buSzPts val="1200"/>
              <a:buAutoNum type="arabicPeriod"/>
            </a:pPr>
            <a:r>
              <a:rPr b="1" lang="en" sz="1200">
                <a:solidFill>
                  <a:srgbClr val="0000FF"/>
                </a:solidFill>
              </a:rPr>
              <a:t>and finally the input to the layer is matrix added to the concatenated output (identity link) to form the residual block.</a:t>
            </a:r>
            <a:endParaRPr b="1" sz="1200">
              <a:solidFill>
                <a:srgbClr val="0000FF"/>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7" name="Shape 757"/>
        <p:cNvGrpSpPr/>
        <p:nvPr/>
      </p:nvGrpSpPr>
      <p:grpSpPr>
        <a:xfrm>
          <a:off x="0" y="0"/>
          <a:ext cx="0" cy="0"/>
          <a:chOff x="0" y="0"/>
          <a:chExt cx="0" cy="0"/>
        </a:xfrm>
      </p:grpSpPr>
      <p:sp>
        <p:nvSpPr>
          <p:cNvPr id="758" name="Google Shape;758;p101"/>
          <p:cNvSpPr txBox="1"/>
          <p:nvPr>
            <p:ph idx="1" type="subTitle"/>
          </p:nvPr>
        </p:nvSpPr>
        <p:spPr>
          <a:xfrm>
            <a:off x="8350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Wide CNN - ResNeXt</a:t>
            </a:r>
            <a:endParaRPr>
              <a:solidFill>
                <a:srgbClr val="38761D"/>
              </a:solidFill>
            </a:endParaRPr>
          </a:p>
        </p:txBody>
      </p:sp>
      <p:pic>
        <p:nvPicPr>
          <p:cNvPr id="759" name="Google Shape;759;p101"/>
          <p:cNvPicPr preferRelativeResize="0"/>
          <p:nvPr/>
        </p:nvPicPr>
        <p:blipFill>
          <a:blip r:embed="rId3">
            <a:alphaModFix/>
          </a:blip>
          <a:stretch>
            <a:fillRect/>
          </a:stretch>
        </p:blipFill>
        <p:spPr>
          <a:xfrm>
            <a:off x="0" y="0"/>
            <a:ext cx="1466275" cy="730575"/>
          </a:xfrm>
          <a:prstGeom prst="rect">
            <a:avLst/>
          </a:prstGeom>
          <a:noFill/>
          <a:ln>
            <a:noFill/>
          </a:ln>
        </p:spPr>
      </p:pic>
      <p:sp>
        <p:nvSpPr>
          <p:cNvPr id="760" name="Google Shape;760;p101"/>
          <p:cNvSpPr txBox="1"/>
          <p:nvPr/>
        </p:nvSpPr>
        <p:spPr>
          <a:xfrm>
            <a:off x="423375"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ResNeXt Blocks</a:t>
            </a:r>
            <a:r>
              <a:rPr b="1" lang="en" sz="1200">
                <a:solidFill>
                  <a:schemeClr val="dk1"/>
                </a:solidFill>
              </a:rPr>
              <a:t> </a:t>
            </a:r>
            <a:endParaRPr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100">
                <a:solidFill>
                  <a:schemeClr val="dk1"/>
                </a:solidFill>
              </a:rPr>
              <a:t>The wide residual block group consists of:</a:t>
            </a:r>
            <a:endParaRPr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sz="1100">
                <a:solidFill>
                  <a:schemeClr val="dk1"/>
                </a:solidFill>
              </a:rPr>
              <a:t>A first bottleneck convolution ( 1 x 1 kernel )</a:t>
            </a:r>
            <a:endParaRPr sz="1100">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sz="1100">
                <a:solidFill>
                  <a:schemeClr val="dk1"/>
                </a:solidFill>
              </a:rPr>
              <a:t>A split-branch-concatenate convolution of a cardinality N</a:t>
            </a:r>
            <a:endParaRPr sz="1100">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sz="1100">
                <a:solidFill>
                  <a:schemeClr val="dk1"/>
                </a:solidFill>
              </a:rPr>
              <a:t>A final bottleneck convolution ( 1 x 1 kernel )</a:t>
            </a:r>
            <a:endParaRPr sz="1100">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sz="1100">
                <a:solidFill>
                  <a:schemeClr val="dk1"/>
                </a:solidFill>
              </a:rPr>
              <a:t>An identity link between the input and the final </a:t>
            </a:r>
            <a:endParaRPr sz="1100">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sz="1100">
                <a:solidFill>
                  <a:schemeClr val="dk1"/>
                </a:solidFill>
              </a:rPr>
              <a:t>convolution output</a:t>
            </a:r>
            <a:endParaRPr sz="11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pic>
        <p:nvPicPr>
          <p:cNvPr id="761" name="Google Shape;761;p101"/>
          <p:cNvPicPr preferRelativeResize="0"/>
          <p:nvPr/>
        </p:nvPicPr>
        <p:blipFill>
          <a:blip r:embed="rId4">
            <a:alphaModFix/>
          </a:blip>
          <a:stretch>
            <a:fillRect/>
          </a:stretch>
        </p:blipFill>
        <p:spPr>
          <a:xfrm>
            <a:off x="4867275" y="1495300"/>
            <a:ext cx="3790950" cy="307669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 name="Shape 112"/>
        <p:cNvGrpSpPr/>
        <p:nvPr/>
      </p:nvGrpSpPr>
      <p:grpSpPr>
        <a:xfrm>
          <a:off x="0" y="0"/>
          <a:ext cx="0" cy="0"/>
          <a:chOff x="0" y="0"/>
          <a:chExt cx="0" cy="0"/>
        </a:xfrm>
      </p:grpSpPr>
      <p:sp>
        <p:nvSpPr>
          <p:cNvPr id="113" name="Google Shape;113;p21"/>
          <p:cNvSpPr txBox="1"/>
          <p:nvPr>
            <p:ph idx="1" type="subTitle"/>
          </p:nvPr>
        </p:nvSpPr>
        <p:spPr>
          <a:xfrm>
            <a:off x="13495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Neural Networks - Input Class</a:t>
            </a:r>
            <a:endParaRPr>
              <a:solidFill>
                <a:srgbClr val="38761D"/>
              </a:solidFill>
            </a:endParaRPr>
          </a:p>
        </p:txBody>
      </p:sp>
      <p:pic>
        <p:nvPicPr>
          <p:cNvPr id="114" name="Google Shape;114;p21"/>
          <p:cNvPicPr preferRelativeResize="0"/>
          <p:nvPr/>
        </p:nvPicPr>
        <p:blipFill>
          <a:blip r:embed="rId3">
            <a:alphaModFix/>
          </a:blip>
          <a:stretch>
            <a:fillRect/>
          </a:stretch>
        </p:blipFill>
        <p:spPr>
          <a:xfrm>
            <a:off x="0" y="0"/>
            <a:ext cx="1466275" cy="730575"/>
          </a:xfrm>
          <a:prstGeom prst="rect">
            <a:avLst/>
          </a:prstGeom>
          <a:noFill/>
          <a:ln>
            <a:noFill/>
          </a:ln>
        </p:spPr>
      </p:pic>
      <p:sp>
        <p:nvSpPr>
          <p:cNvPr id="115" name="Google Shape;115;p21"/>
          <p:cNvSpPr txBox="1"/>
          <p:nvPr/>
        </p:nvSpPr>
        <p:spPr>
          <a:xfrm>
            <a:off x="824850" y="910725"/>
            <a:ext cx="7070100" cy="4057800"/>
          </a:xfrm>
          <a:prstGeom prst="rect">
            <a:avLst/>
          </a:prstGeom>
          <a:noFill/>
          <a:ln>
            <a:noFill/>
          </a:ln>
        </p:spPr>
        <p:txBody>
          <a:bodyPr anchorCtr="0" anchor="t" bIns="91425" lIns="91425" spcFirstLastPara="1" rIns="91425" wrap="square" tIns="91425">
            <a:noAutofit/>
          </a:bodyPr>
          <a:lstStyle/>
          <a:p>
            <a:pPr indent="0" lvl="0" marL="0" rtl="0" algn="ctr">
              <a:spcBef>
                <a:spcPts val="1000"/>
              </a:spcBef>
              <a:spcAft>
                <a:spcPts val="0"/>
              </a:spcAft>
              <a:buNone/>
            </a:pPr>
            <a:r>
              <a:rPr b="1" lang="en">
                <a:solidFill>
                  <a:schemeClr val="dk1"/>
                </a:solidFill>
              </a:rPr>
              <a:t>Input Class</a:t>
            </a:r>
            <a:br>
              <a:rPr b="1" lang="en">
                <a:solidFill>
                  <a:schemeClr val="dk1"/>
                </a:solidFill>
              </a:rPr>
            </a:br>
            <a:endParaRPr b="1">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When you run the previous two lines in a notebook, you will see the output:</a:t>
            </a:r>
            <a:endParaRPr sz="1200">
              <a:solidFill>
                <a:schemeClr val="dk1"/>
              </a:solidFill>
            </a:endParaRPr>
          </a:p>
          <a:p>
            <a:pPr indent="0" lvl="0" marL="266700" marR="266700" rtl="0" algn="l">
              <a:lnSpc>
                <a:spcPct val="115000"/>
              </a:lnSpc>
              <a:spcBef>
                <a:spcPts val="1100"/>
              </a:spcBef>
              <a:spcAft>
                <a:spcPts val="0"/>
              </a:spcAft>
              <a:buClr>
                <a:schemeClr val="dk1"/>
              </a:buClr>
              <a:buSzPts val="1100"/>
              <a:buFont typeface="Arial"/>
              <a:buNone/>
            </a:pPr>
            <a:r>
              <a:rPr b="1" lang="en" sz="1200">
                <a:solidFill>
                  <a:schemeClr val="dk1"/>
                </a:solidFill>
                <a:highlight>
                  <a:srgbClr val="FCE5CD"/>
                </a:highlight>
              </a:rPr>
              <a:t>&lt;tf.Tensor 'input_1:0' shape=(?, 13) dtype=float32&gt;</a:t>
            </a:r>
            <a:endParaRPr b="1" sz="1200">
              <a:solidFill>
                <a:schemeClr val="dk1"/>
              </a:solidFill>
              <a:highlight>
                <a:srgbClr val="FCE5CD"/>
              </a:highlight>
            </a:endParaRPr>
          </a:p>
          <a:p>
            <a:pPr indent="0" lvl="0" marL="0" rtl="0" algn="l">
              <a:lnSpc>
                <a:spcPct val="115000"/>
              </a:lnSpc>
              <a:spcBef>
                <a:spcPts val="1100"/>
              </a:spcBef>
              <a:spcAft>
                <a:spcPts val="0"/>
              </a:spcAft>
              <a:buClr>
                <a:schemeClr val="dk1"/>
              </a:buClr>
              <a:buSzPts val="1100"/>
              <a:buFont typeface="Arial"/>
              <a:buNone/>
            </a:pPr>
            <a:r>
              <a:rPr lang="en" sz="1200">
                <a:solidFill>
                  <a:schemeClr val="dk1"/>
                </a:solidFill>
              </a:rPr>
              <a:t>This is showing you what </a:t>
            </a:r>
            <a:r>
              <a:rPr lang="en" sz="1200">
                <a:solidFill>
                  <a:schemeClr val="dk1"/>
                </a:solidFill>
                <a:highlight>
                  <a:srgbClr val="EFF0F1"/>
                </a:highlight>
              </a:rPr>
              <a:t>Input(shape=(13,))</a:t>
            </a:r>
            <a:r>
              <a:rPr lang="en" sz="1200">
                <a:solidFill>
                  <a:schemeClr val="dk1"/>
                </a:solidFill>
              </a:rPr>
              <a:t> evaluates to. It produces a tensor object by the name 'input_1:0'. This name will be useful later in assisting you in debugging your models. The '?' in shape shows that the input object takes an unbounded number of entries (your samples or rows) of 13 elements each. That is, at run-time it will bind the number of one dimensional vectors of 13 elements to the actual number of samples (rows) you pass in. The 'dtype' shows the default data type of the elements, which in this case is a 32-bit float (single precision).</a:t>
            </a:r>
            <a:endParaRPr sz="1200">
              <a:solidFill>
                <a:schemeClr val="dk1"/>
              </a:solidFill>
            </a:endParaRPr>
          </a:p>
          <a:p>
            <a:pPr indent="0" lvl="0" marL="45720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100">
              <a:solidFill>
                <a:schemeClr val="dk1"/>
              </a:solidFill>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5" name="Shape 765"/>
        <p:cNvGrpSpPr/>
        <p:nvPr/>
      </p:nvGrpSpPr>
      <p:grpSpPr>
        <a:xfrm>
          <a:off x="0" y="0"/>
          <a:ext cx="0" cy="0"/>
          <a:chOff x="0" y="0"/>
          <a:chExt cx="0" cy="0"/>
        </a:xfrm>
      </p:grpSpPr>
      <p:sp>
        <p:nvSpPr>
          <p:cNvPr id="766" name="Google Shape;766;p102"/>
          <p:cNvSpPr txBox="1"/>
          <p:nvPr>
            <p:ph idx="1" type="subTitle"/>
          </p:nvPr>
        </p:nvSpPr>
        <p:spPr>
          <a:xfrm>
            <a:off x="8350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Wide CNN - ResNeXt</a:t>
            </a:r>
            <a:endParaRPr>
              <a:solidFill>
                <a:srgbClr val="38761D"/>
              </a:solidFill>
            </a:endParaRPr>
          </a:p>
        </p:txBody>
      </p:sp>
      <p:pic>
        <p:nvPicPr>
          <p:cNvPr id="767" name="Google Shape;767;p102"/>
          <p:cNvPicPr preferRelativeResize="0"/>
          <p:nvPr/>
        </p:nvPicPr>
        <p:blipFill>
          <a:blip r:embed="rId3">
            <a:alphaModFix/>
          </a:blip>
          <a:stretch>
            <a:fillRect/>
          </a:stretch>
        </p:blipFill>
        <p:spPr>
          <a:xfrm>
            <a:off x="0" y="0"/>
            <a:ext cx="1466275" cy="730575"/>
          </a:xfrm>
          <a:prstGeom prst="rect">
            <a:avLst/>
          </a:prstGeom>
          <a:noFill/>
          <a:ln>
            <a:noFill/>
          </a:ln>
        </p:spPr>
      </p:pic>
      <p:sp>
        <p:nvSpPr>
          <p:cNvPr id="768" name="Google Shape;768;p102"/>
          <p:cNvSpPr txBox="1"/>
          <p:nvPr/>
        </p:nvSpPr>
        <p:spPr>
          <a:xfrm>
            <a:off x="423375"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ResNeXt Blocks - Splitting / Cardinality</a:t>
            </a:r>
            <a:endParaRPr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100">
                <a:solidFill>
                  <a:schemeClr val="dk1"/>
                </a:solidFill>
              </a:rPr>
              <a:t>The first bottleneck convolution performs a dimensionality reduction (feature pooling), similar to its use in a residual block or inception module. After the bottleneck convolution:</a:t>
            </a:r>
            <a:endParaRPr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298450" lvl="0" marL="457200" rtl="0" algn="l">
              <a:lnSpc>
                <a:spcPct val="115000"/>
              </a:lnSpc>
              <a:spcBef>
                <a:spcPts val="0"/>
              </a:spcBef>
              <a:spcAft>
                <a:spcPts val="0"/>
              </a:spcAft>
              <a:buClr>
                <a:srgbClr val="0000FF"/>
              </a:buClr>
              <a:buSzPts val="1100"/>
              <a:buChar char="●"/>
            </a:pPr>
            <a:r>
              <a:rPr b="1" lang="en" sz="1100">
                <a:solidFill>
                  <a:srgbClr val="0000FF"/>
                </a:solidFill>
              </a:rPr>
              <a:t>The feature maps are split among the parallel convolutions according to the cardinality. For example, if the number of feature maps (filters) is 128 and the cardinality is 32, then each parallel convolution will get 4 feature maps (128 / 32). </a:t>
            </a:r>
            <a:endParaRPr b="1" sz="1100">
              <a:solidFill>
                <a:srgbClr val="0000FF"/>
              </a:solidFill>
            </a:endParaRPr>
          </a:p>
          <a:p>
            <a:pPr indent="0" lvl="0" marL="457200" rtl="0" algn="l">
              <a:lnSpc>
                <a:spcPct val="115000"/>
              </a:lnSpc>
              <a:spcBef>
                <a:spcPts val="0"/>
              </a:spcBef>
              <a:spcAft>
                <a:spcPts val="0"/>
              </a:spcAft>
              <a:buNone/>
            </a:pPr>
            <a:r>
              <a:t/>
            </a:r>
            <a:endParaRPr b="1" sz="1100">
              <a:solidFill>
                <a:srgbClr val="0000FF"/>
              </a:solidFill>
            </a:endParaRPr>
          </a:p>
          <a:p>
            <a:pPr indent="-298450" lvl="0" marL="457200" rtl="0" algn="l">
              <a:lnSpc>
                <a:spcPct val="115000"/>
              </a:lnSpc>
              <a:spcBef>
                <a:spcPts val="0"/>
              </a:spcBef>
              <a:spcAft>
                <a:spcPts val="0"/>
              </a:spcAft>
              <a:buClr>
                <a:srgbClr val="0000FF"/>
              </a:buClr>
              <a:buSzPts val="1100"/>
              <a:buChar char="●"/>
            </a:pPr>
            <a:r>
              <a:rPr b="1" lang="en" sz="1100">
                <a:solidFill>
                  <a:srgbClr val="0000FF"/>
                </a:solidFill>
              </a:rPr>
              <a:t>The outputs from the parallel convolutions are then concatenated back into a full set of feature maps, which are then passed through a final bottleneck convolution for another dimensionality reduction (feature pooling). </a:t>
            </a:r>
            <a:endParaRPr b="1" sz="1100">
              <a:solidFill>
                <a:srgbClr val="0000FF"/>
              </a:solidFill>
            </a:endParaRPr>
          </a:p>
          <a:p>
            <a:pPr indent="0" lvl="0" marL="457200" rtl="0" algn="l">
              <a:lnSpc>
                <a:spcPct val="115000"/>
              </a:lnSpc>
              <a:spcBef>
                <a:spcPts val="0"/>
              </a:spcBef>
              <a:spcAft>
                <a:spcPts val="0"/>
              </a:spcAft>
              <a:buNone/>
            </a:pPr>
            <a:r>
              <a:t/>
            </a:r>
            <a:endParaRPr b="1" sz="1100">
              <a:solidFill>
                <a:srgbClr val="0000FF"/>
              </a:solidFill>
            </a:endParaRPr>
          </a:p>
          <a:p>
            <a:pPr indent="-298450" lvl="0" marL="457200" rtl="0" algn="l">
              <a:lnSpc>
                <a:spcPct val="115000"/>
              </a:lnSpc>
              <a:spcBef>
                <a:spcPts val="0"/>
              </a:spcBef>
              <a:spcAft>
                <a:spcPts val="0"/>
              </a:spcAft>
              <a:buClr>
                <a:srgbClr val="0000FF"/>
              </a:buClr>
              <a:buSzPts val="1100"/>
              <a:buChar char="●"/>
            </a:pPr>
            <a:r>
              <a:rPr b="1" lang="en" sz="1100">
                <a:solidFill>
                  <a:srgbClr val="0000FF"/>
                </a:solidFill>
              </a:rPr>
              <a:t>As in the residual block, there is an identity link between the input to and output from the resnext block, which is then matrix added.</a:t>
            </a:r>
            <a:endParaRPr b="1" sz="1100">
              <a:solidFill>
                <a:srgbClr val="0000FF"/>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2" name="Shape 772"/>
        <p:cNvGrpSpPr/>
        <p:nvPr/>
      </p:nvGrpSpPr>
      <p:grpSpPr>
        <a:xfrm>
          <a:off x="0" y="0"/>
          <a:ext cx="0" cy="0"/>
          <a:chOff x="0" y="0"/>
          <a:chExt cx="0" cy="0"/>
        </a:xfrm>
      </p:grpSpPr>
      <p:sp>
        <p:nvSpPr>
          <p:cNvPr id="773" name="Google Shape;773;p103"/>
          <p:cNvSpPr txBox="1"/>
          <p:nvPr>
            <p:ph idx="1" type="subTitle"/>
          </p:nvPr>
        </p:nvSpPr>
        <p:spPr>
          <a:xfrm>
            <a:off x="8350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Wide CNN - ResNeXt</a:t>
            </a:r>
            <a:endParaRPr>
              <a:solidFill>
                <a:srgbClr val="38761D"/>
              </a:solidFill>
            </a:endParaRPr>
          </a:p>
        </p:txBody>
      </p:sp>
      <p:pic>
        <p:nvPicPr>
          <p:cNvPr id="774" name="Google Shape;774;p103"/>
          <p:cNvPicPr preferRelativeResize="0"/>
          <p:nvPr/>
        </p:nvPicPr>
        <p:blipFill>
          <a:blip r:embed="rId3">
            <a:alphaModFix/>
          </a:blip>
          <a:stretch>
            <a:fillRect/>
          </a:stretch>
        </p:blipFill>
        <p:spPr>
          <a:xfrm>
            <a:off x="0" y="0"/>
            <a:ext cx="1466275" cy="730575"/>
          </a:xfrm>
          <a:prstGeom prst="rect">
            <a:avLst/>
          </a:prstGeom>
          <a:noFill/>
          <a:ln>
            <a:noFill/>
          </a:ln>
        </p:spPr>
      </p:pic>
      <p:sp>
        <p:nvSpPr>
          <p:cNvPr id="775" name="Google Shape;775;p103"/>
          <p:cNvSpPr txBox="1"/>
          <p:nvPr/>
        </p:nvSpPr>
        <p:spPr>
          <a:xfrm>
            <a:off x="423375"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ResNeXt Blocks - Architecture</a:t>
            </a:r>
            <a:endParaRPr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The </a:t>
            </a:r>
            <a:r>
              <a:rPr b="1" lang="en" sz="1200">
                <a:solidFill>
                  <a:schemeClr val="dk1"/>
                </a:solidFill>
              </a:rPr>
              <a:t>ResNeXt-50 </a:t>
            </a:r>
            <a:r>
              <a:rPr lang="en" sz="1200">
                <a:solidFill>
                  <a:schemeClr val="dk1"/>
                </a:solidFill>
              </a:rPr>
              <a:t>architecture starts with a stem convolution block for the input, which consists of a 7 x 7 convolution which is then passed through a max pooling layer for reducing the data.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Following the stem are four groups of resnext blocks. Each group progressively doubles the number of filters outputted vs. the input. Between each block is a strided convolution, which serve two purposes (reduces data by 75% [feature pooling], and doubles the filters </a:t>
            </a:r>
            <a:r>
              <a:rPr lang="en" sz="1100">
                <a:solidFill>
                  <a:schemeClr val="dk1"/>
                </a:solidFill>
              </a:rPr>
              <a:t>from the output of the previous layer, to match the identity link.</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pic>
        <p:nvPicPr>
          <p:cNvPr id="776" name="Google Shape;776;p103"/>
          <p:cNvPicPr preferRelativeResize="0"/>
          <p:nvPr/>
        </p:nvPicPr>
        <p:blipFill>
          <a:blip r:embed="rId4">
            <a:alphaModFix/>
          </a:blip>
          <a:stretch>
            <a:fillRect/>
          </a:stretch>
        </p:blipFill>
        <p:spPr>
          <a:xfrm>
            <a:off x="1885950" y="2493850"/>
            <a:ext cx="5438775" cy="2649650"/>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0" name="Shape 780"/>
        <p:cNvGrpSpPr/>
        <p:nvPr/>
      </p:nvGrpSpPr>
      <p:grpSpPr>
        <a:xfrm>
          <a:off x="0" y="0"/>
          <a:ext cx="0" cy="0"/>
          <a:chOff x="0" y="0"/>
          <a:chExt cx="0" cy="0"/>
        </a:xfrm>
      </p:grpSpPr>
      <p:sp>
        <p:nvSpPr>
          <p:cNvPr id="781" name="Google Shape;781;p104"/>
          <p:cNvSpPr txBox="1"/>
          <p:nvPr>
            <p:ph idx="1" type="subTitle"/>
          </p:nvPr>
        </p:nvSpPr>
        <p:spPr>
          <a:xfrm>
            <a:off x="8350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Wide CNN - ResNeXt Block</a:t>
            </a:r>
            <a:endParaRPr>
              <a:solidFill>
                <a:srgbClr val="38761D"/>
              </a:solidFill>
            </a:endParaRPr>
          </a:p>
        </p:txBody>
      </p:sp>
      <p:pic>
        <p:nvPicPr>
          <p:cNvPr id="782" name="Google Shape;782;p104"/>
          <p:cNvPicPr preferRelativeResize="0"/>
          <p:nvPr/>
        </p:nvPicPr>
        <p:blipFill>
          <a:blip r:embed="rId3">
            <a:alphaModFix/>
          </a:blip>
          <a:stretch>
            <a:fillRect/>
          </a:stretch>
        </p:blipFill>
        <p:spPr>
          <a:xfrm>
            <a:off x="0" y="0"/>
            <a:ext cx="1466275" cy="730575"/>
          </a:xfrm>
          <a:prstGeom prst="rect">
            <a:avLst/>
          </a:prstGeom>
          <a:noFill/>
          <a:ln>
            <a:noFill/>
          </a:ln>
        </p:spPr>
      </p:pic>
      <p:sp>
        <p:nvSpPr>
          <p:cNvPr id="783" name="Google Shape;783;p104"/>
          <p:cNvSpPr txBox="1"/>
          <p:nvPr/>
        </p:nvSpPr>
        <p:spPr>
          <a:xfrm>
            <a:off x="423375"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graphicFrame>
        <p:nvGraphicFramePr>
          <p:cNvPr id="784" name="Google Shape;784;p104"/>
          <p:cNvGraphicFramePr/>
          <p:nvPr/>
        </p:nvGraphicFramePr>
        <p:xfrm>
          <a:off x="423375" y="858350"/>
          <a:ext cx="3000000" cy="3000000"/>
        </p:xfrm>
        <a:graphic>
          <a:graphicData uri="http://schemas.openxmlformats.org/drawingml/2006/table">
            <a:tbl>
              <a:tblPr>
                <a:noFill/>
                <a:tableStyleId>{B919AB72-B1D8-40D2-A9E9-02AD8994AEB8}</a:tableStyleId>
              </a:tblPr>
              <a:tblGrid>
                <a:gridCol w="8104550"/>
              </a:tblGrid>
              <a:tr h="1229175">
                <a:tc>
                  <a:txBody>
                    <a:bodyPr>
                      <a:noAutofit/>
                    </a:bodyPr>
                    <a:lstStyle/>
                    <a:p>
                      <a:pPr indent="0" lvl="0" marL="0" rtl="0" algn="l">
                        <a:lnSpc>
                          <a:spcPct val="115000"/>
                        </a:lnSpc>
                        <a:spcBef>
                          <a:spcPts val="0"/>
                        </a:spcBef>
                        <a:spcAft>
                          <a:spcPts val="0"/>
                        </a:spcAft>
                        <a:buClr>
                          <a:schemeClr val="dk1"/>
                        </a:buClr>
                        <a:buSzPts val="1100"/>
                        <a:buFont typeface="Arial"/>
                        <a:buNone/>
                      </a:pPr>
                      <a:r>
                        <a:rPr lang="en" sz="900">
                          <a:solidFill>
                            <a:srgbClr val="9C27B0"/>
                          </a:solidFill>
                          <a:latin typeface="Consolas"/>
                          <a:ea typeface="Consolas"/>
                          <a:cs typeface="Consolas"/>
                          <a:sym typeface="Consolas"/>
                        </a:rPr>
                        <a:t>def</a:t>
                      </a:r>
                      <a:r>
                        <a:rPr lang="en" sz="900">
                          <a:solidFill>
                            <a:schemeClr val="dk1"/>
                          </a:solidFill>
                          <a:latin typeface="Consolas"/>
                          <a:ea typeface="Consolas"/>
                          <a:cs typeface="Consolas"/>
                          <a:sym typeface="Consolas"/>
                        </a:rPr>
                        <a:t> _resnext_block</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shortcut</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filters_in</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filters_out</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cardinality</a:t>
                      </a:r>
                      <a:r>
                        <a:rPr lang="en" sz="900">
                          <a:solidFill>
                            <a:srgbClr val="616161"/>
                          </a:solidFill>
                          <a:latin typeface="Consolas"/>
                          <a:ea typeface="Consolas"/>
                          <a:cs typeface="Consolas"/>
                          <a:sym typeface="Consolas"/>
                        </a:rPr>
                        <a:t>=</a:t>
                      </a:r>
                      <a:r>
                        <a:rPr lang="en" sz="900">
                          <a:solidFill>
                            <a:srgbClr val="C53929"/>
                          </a:solidFill>
                          <a:latin typeface="Consolas"/>
                          <a:ea typeface="Consolas"/>
                          <a:cs typeface="Consolas"/>
                          <a:sym typeface="Consolas"/>
                        </a:rPr>
                        <a:t>32</a:t>
                      </a:r>
                      <a:r>
                        <a:rPr lang="en" sz="900">
                          <a:solidFill>
                            <a:srgbClr val="616161"/>
                          </a:solidFill>
                          <a:latin typeface="Consolas"/>
                          <a:ea typeface="Consolas"/>
                          <a:cs typeface="Consolas"/>
                          <a:sym typeface="Consolas"/>
                        </a:rPr>
                        <a:t>):</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900">
                          <a:solidFill>
                            <a:schemeClr val="dk1"/>
                          </a:solidFill>
                          <a:latin typeface="Consolas"/>
                          <a:ea typeface="Consolas"/>
                          <a:cs typeface="Consolas"/>
                          <a:sym typeface="Consolas"/>
                        </a:rPr>
                        <a:t>    </a:t>
                      </a:r>
                      <a:r>
                        <a:rPr lang="en" sz="900">
                          <a:solidFill>
                            <a:srgbClr val="455A64"/>
                          </a:solidFill>
                          <a:latin typeface="Consolas"/>
                          <a:ea typeface="Consolas"/>
                          <a:cs typeface="Consolas"/>
                          <a:sym typeface="Consolas"/>
                        </a:rPr>
                        <a:t># Bottleneck layer</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900">
                          <a:solidFill>
                            <a:schemeClr val="dk1"/>
                          </a:solidFill>
                          <a:latin typeface="Consolas"/>
                          <a:ea typeface="Consolas"/>
                          <a:cs typeface="Consolas"/>
                          <a:sym typeface="Consolas"/>
                        </a:rPr>
                        <a:t>    x </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layers</a:t>
                      </a:r>
                      <a:r>
                        <a:rPr lang="en" sz="900">
                          <a:solidFill>
                            <a:srgbClr val="616161"/>
                          </a:solidFill>
                          <a:latin typeface="Consolas"/>
                          <a:ea typeface="Consolas"/>
                          <a:cs typeface="Consolas"/>
                          <a:sym typeface="Consolas"/>
                        </a:rPr>
                        <a:t>.</a:t>
                      </a:r>
                      <a:r>
                        <a:rPr lang="en" sz="900">
                          <a:solidFill>
                            <a:srgbClr val="3367D6"/>
                          </a:solidFill>
                          <a:latin typeface="Consolas"/>
                          <a:ea typeface="Consolas"/>
                          <a:cs typeface="Consolas"/>
                          <a:sym typeface="Consolas"/>
                        </a:rPr>
                        <a:t>Conv2D</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filters_in</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kernel_size</a:t>
                      </a:r>
                      <a:r>
                        <a:rPr lang="en" sz="900">
                          <a:solidFill>
                            <a:srgbClr val="616161"/>
                          </a:solidFill>
                          <a:latin typeface="Consolas"/>
                          <a:ea typeface="Consolas"/>
                          <a:cs typeface="Consolas"/>
                          <a:sym typeface="Consolas"/>
                        </a:rPr>
                        <a:t>=(</a:t>
                      </a:r>
                      <a:r>
                        <a:rPr lang="en" sz="900">
                          <a:solidFill>
                            <a:srgbClr val="C53929"/>
                          </a:solidFill>
                          <a:latin typeface="Consolas"/>
                          <a:ea typeface="Consolas"/>
                          <a:cs typeface="Consolas"/>
                          <a:sym typeface="Consolas"/>
                        </a:rPr>
                        <a:t>1</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a:t>
                      </a:r>
                      <a:r>
                        <a:rPr lang="en" sz="900">
                          <a:solidFill>
                            <a:srgbClr val="C53929"/>
                          </a:solidFill>
                          <a:latin typeface="Consolas"/>
                          <a:ea typeface="Consolas"/>
                          <a:cs typeface="Consolas"/>
                          <a:sym typeface="Consolas"/>
                        </a:rPr>
                        <a:t>1</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strides</a:t>
                      </a:r>
                      <a:r>
                        <a:rPr lang="en" sz="900">
                          <a:solidFill>
                            <a:srgbClr val="616161"/>
                          </a:solidFill>
                          <a:latin typeface="Consolas"/>
                          <a:ea typeface="Consolas"/>
                          <a:cs typeface="Consolas"/>
                          <a:sym typeface="Consolas"/>
                        </a:rPr>
                        <a:t>=(</a:t>
                      </a:r>
                      <a:r>
                        <a:rPr lang="en" sz="900">
                          <a:solidFill>
                            <a:srgbClr val="C53929"/>
                          </a:solidFill>
                          <a:latin typeface="Consolas"/>
                          <a:ea typeface="Consolas"/>
                          <a:cs typeface="Consolas"/>
                          <a:sym typeface="Consolas"/>
                        </a:rPr>
                        <a:t>1</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a:t>
                      </a:r>
                      <a:r>
                        <a:rPr lang="en" sz="900">
                          <a:solidFill>
                            <a:srgbClr val="C53929"/>
                          </a:solidFill>
                          <a:latin typeface="Consolas"/>
                          <a:ea typeface="Consolas"/>
                          <a:cs typeface="Consolas"/>
                          <a:sym typeface="Consolas"/>
                        </a:rPr>
                        <a:t>1</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padding</a:t>
                      </a:r>
                      <a:r>
                        <a:rPr lang="en" sz="900">
                          <a:solidFill>
                            <a:srgbClr val="616161"/>
                          </a:solidFill>
                          <a:latin typeface="Consolas"/>
                          <a:ea typeface="Consolas"/>
                          <a:cs typeface="Consolas"/>
                          <a:sym typeface="Consolas"/>
                        </a:rPr>
                        <a:t>=</a:t>
                      </a:r>
                      <a:r>
                        <a:rPr lang="en" sz="900">
                          <a:solidFill>
                            <a:srgbClr val="0F9D58"/>
                          </a:solidFill>
                          <a:latin typeface="Consolas"/>
                          <a:ea typeface="Consolas"/>
                          <a:cs typeface="Consolas"/>
                          <a:sym typeface="Consolas"/>
                        </a:rPr>
                        <a:t>'same'</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shortcut</a:t>
                      </a:r>
                      <a:r>
                        <a:rPr lang="en" sz="900">
                          <a:solidFill>
                            <a:srgbClr val="616161"/>
                          </a:solidFill>
                          <a:latin typeface="Consolas"/>
                          <a:ea typeface="Consolas"/>
                          <a:cs typeface="Consolas"/>
                          <a:sym typeface="Consolas"/>
                        </a:rPr>
                        <a:t>)</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900">
                          <a:solidFill>
                            <a:schemeClr val="dk1"/>
                          </a:solidFill>
                          <a:latin typeface="Consolas"/>
                          <a:ea typeface="Consolas"/>
                          <a:cs typeface="Consolas"/>
                          <a:sym typeface="Consolas"/>
                        </a:rPr>
                        <a:t>    x </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layers</a:t>
                      </a:r>
                      <a:r>
                        <a:rPr lang="en" sz="900">
                          <a:solidFill>
                            <a:srgbClr val="616161"/>
                          </a:solidFill>
                          <a:latin typeface="Consolas"/>
                          <a:ea typeface="Consolas"/>
                          <a:cs typeface="Consolas"/>
                          <a:sym typeface="Consolas"/>
                        </a:rPr>
                        <a:t>.</a:t>
                      </a:r>
                      <a:r>
                        <a:rPr lang="en" sz="900">
                          <a:solidFill>
                            <a:srgbClr val="3367D6"/>
                          </a:solidFill>
                          <a:latin typeface="Consolas"/>
                          <a:ea typeface="Consolas"/>
                          <a:cs typeface="Consolas"/>
                          <a:sym typeface="Consolas"/>
                        </a:rPr>
                        <a:t>BatchNormalization</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x</a:t>
                      </a:r>
                      <a:r>
                        <a:rPr lang="en" sz="900">
                          <a:solidFill>
                            <a:srgbClr val="616161"/>
                          </a:solidFill>
                          <a:latin typeface="Consolas"/>
                          <a:ea typeface="Consolas"/>
                          <a:cs typeface="Consolas"/>
                          <a:sym typeface="Consolas"/>
                        </a:rPr>
                        <a:t>)</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900">
                          <a:solidFill>
                            <a:schemeClr val="dk1"/>
                          </a:solidFill>
                          <a:latin typeface="Consolas"/>
                          <a:ea typeface="Consolas"/>
                          <a:cs typeface="Consolas"/>
                          <a:sym typeface="Consolas"/>
                        </a:rPr>
                        <a:t>    x </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layers</a:t>
                      </a:r>
                      <a:r>
                        <a:rPr lang="en" sz="900">
                          <a:solidFill>
                            <a:srgbClr val="616161"/>
                          </a:solidFill>
                          <a:latin typeface="Consolas"/>
                          <a:ea typeface="Consolas"/>
                          <a:cs typeface="Consolas"/>
                          <a:sym typeface="Consolas"/>
                        </a:rPr>
                        <a:t>.</a:t>
                      </a:r>
                      <a:r>
                        <a:rPr lang="en" sz="900">
                          <a:solidFill>
                            <a:srgbClr val="3367D6"/>
                          </a:solidFill>
                          <a:latin typeface="Consolas"/>
                          <a:ea typeface="Consolas"/>
                          <a:cs typeface="Consolas"/>
                          <a:sym typeface="Consolas"/>
                        </a:rPr>
                        <a:t>ReLU</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x</a:t>
                      </a:r>
                      <a:r>
                        <a:rPr lang="en" sz="900">
                          <a:solidFill>
                            <a:srgbClr val="616161"/>
                          </a:solidFill>
                          <a:latin typeface="Consolas"/>
                          <a:ea typeface="Consolas"/>
                          <a:cs typeface="Consolas"/>
                          <a:sym typeface="Consolas"/>
                        </a:rPr>
                        <a:t>)</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900">
                          <a:solidFill>
                            <a:schemeClr val="dk1"/>
                          </a:solidFill>
                          <a:latin typeface="Consolas"/>
                          <a:ea typeface="Consolas"/>
                          <a:cs typeface="Consolas"/>
                          <a:sym typeface="Consolas"/>
                        </a:rPr>
                        <a:t>    </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900">
                          <a:solidFill>
                            <a:schemeClr val="dk1"/>
                          </a:solidFill>
                          <a:latin typeface="Consolas"/>
                          <a:ea typeface="Consolas"/>
                          <a:cs typeface="Consolas"/>
                          <a:sym typeface="Consolas"/>
                        </a:rPr>
                        <a:t>    </a:t>
                      </a:r>
                      <a:r>
                        <a:rPr lang="en" sz="900">
                          <a:solidFill>
                            <a:srgbClr val="455A64"/>
                          </a:solidFill>
                          <a:latin typeface="Consolas"/>
                          <a:ea typeface="Consolas"/>
                          <a:cs typeface="Consolas"/>
                          <a:sym typeface="Consolas"/>
                        </a:rPr>
                        <a:t># Cardinality (Wide) Layer</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900">
                          <a:solidFill>
                            <a:schemeClr val="dk1"/>
                          </a:solidFill>
                          <a:latin typeface="Consolas"/>
                          <a:ea typeface="Consolas"/>
                          <a:cs typeface="Consolas"/>
                          <a:sym typeface="Consolas"/>
                        </a:rPr>
                        <a:t>    filters_card </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filters_in </a:t>
                      </a:r>
                      <a:r>
                        <a:rPr lang="en" sz="900">
                          <a:solidFill>
                            <a:srgbClr val="455A64"/>
                          </a:solidFill>
                          <a:latin typeface="Consolas"/>
                          <a:ea typeface="Consolas"/>
                          <a:cs typeface="Consolas"/>
                          <a:sym typeface="Consolas"/>
                        </a:rPr>
                        <a:t>// cardinality</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900">
                          <a:solidFill>
                            <a:schemeClr val="dk1"/>
                          </a:solidFill>
                          <a:latin typeface="Consolas"/>
                          <a:ea typeface="Consolas"/>
                          <a:cs typeface="Consolas"/>
                          <a:sym typeface="Consolas"/>
                        </a:rPr>
                        <a:t>    groups </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a:t>
                      </a:r>
                      <a:r>
                        <a:rPr lang="en" sz="900">
                          <a:solidFill>
                            <a:srgbClr val="616161"/>
                          </a:solidFill>
                          <a:latin typeface="Consolas"/>
                          <a:ea typeface="Consolas"/>
                          <a:cs typeface="Consolas"/>
                          <a:sym typeface="Consolas"/>
                        </a:rPr>
                        <a:t>[]</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900">
                          <a:solidFill>
                            <a:schemeClr val="dk1"/>
                          </a:solidFill>
                          <a:latin typeface="Consolas"/>
                          <a:ea typeface="Consolas"/>
                          <a:cs typeface="Consolas"/>
                          <a:sym typeface="Consolas"/>
                        </a:rPr>
                        <a:t>    </a:t>
                      </a:r>
                      <a:r>
                        <a:rPr lang="en" sz="900">
                          <a:solidFill>
                            <a:srgbClr val="9C27B0"/>
                          </a:solidFill>
                          <a:latin typeface="Consolas"/>
                          <a:ea typeface="Consolas"/>
                          <a:cs typeface="Consolas"/>
                          <a:sym typeface="Consolas"/>
                        </a:rPr>
                        <a:t>for</a:t>
                      </a:r>
                      <a:r>
                        <a:rPr lang="en" sz="900">
                          <a:solidFill>
                            <a:schemeClr val="dk1"/>
                          </a:solidFill>
                          <a:latin typeface="Consolas"/>
                          <a:ea typeface="Consolas"/>
                          <a:cs typeface="Consolas"/>
                          <a:sym typeface="Consolas"/>
                        </a:rPr>
                        <a:t> i </a:t>
                      </a:r>
                      <a:r>
                        <a:rPr lang="en" sz="900">
                          <a:solidFill>
                            <a:srgbClr val="9C27B0"/>
                          </a:solidFill>
                          <a:latin typeface="Consolas"/>
                          <a:ea typeface="Consolas"/>
                          <a:cs typeface="Consolas"/>
                          <a:sym typeface="Consolas"/>
                        </a:rPr>
                        <a:t>in</a:t>
                      </a:r>
                      <a:r>
                        <a:rPr lang="en" sz="900">
                          <a:solidFill>
                            <a:schemeClr val="dk1"/>
                          </a:solidFill>
                          <a:latin typeface="Consolas"/>
                          <a:ea typeface="Consolas"/>
                          <a:cs typeface="Consolas"/>
                          <a:sym typeface="Consolas"/>
                        </a:rPr>
                        <a:t> range</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cardinality</a:t>
                      </a:r>
                      <a:r>
                        <a:rPr lang="en" sz="900">
                          <a:solidFill>
                            <a:srgbClr val="616161"/>
                          </a:solidFill>
                          <a:latin typeface="Consolas"/>
                          <a:ea typeface="Consolas"/>
                          <a:cs typeface="Consolas"/>
                          <a:sym typeface="Consolas"/>
                        </a:rPr>
                        <a:t>):</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900">
                          <a:solidFill>
                            <a:schemeClr val="dk1"/>
                          </a:solidFill>
                          <a:latin typeface="Consolas"/>
                          <a:ea typeface="Consolas"/>
                          <a:cs typeface="Consolas"/>
                          <a:sym typeface="Consolas"/>
                        </a:rPr>
                        <a:t>        </a:t>
                      </a:r>
                      <a:r>
                        <a:rPr lang="en" sz="900">
                          <a:solidFill>
                            <a:srgbClr val="9C27B0"/>
                          </a:solidFill>
                          <a:latin typeface="Consolas"/>
                          <a:ea typeface="Consolas"/>
                          <a:cs typeface="Consolas"/>
                          <a:sym typeface="Consolas"/>
                        </a:rPr>
                        <a:t>group</a:t>
                      </a:r>
                      <a:r>
                        <a:rPr lang="en" sz="900">
                          <a:solidFill>
                            <a:schemeClr val="dk1"/>
                          </a:solidFill>
                          <a:latin typeface="Consolas"/>
                          <a:ea typeface="Consolas"/>
                          <a:cs typeface="Consolas"/>
                          <a:sym typeface="Consolas"/>
                        </a:rPr>
                        <a:t> </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layers</a:t>
                      </a:r>
                      <a:r>
                        <a:rPr lang="en" sz="900">
                          <a:solidFill>
                            <a:srgbClr val="616161"/>
                          </a:solidFill>
                          <a:latin typeface="Consolas"/>
                          <a:ea typeface="Consolas"/>
                          <a:cs typeface="Consolas"/>
                          <a:sym typeface="Consolas"/>
                        </a:rPr>
                        <a:t>.</a:t>
                      </a:r>
                      <a:r>
                        <a:rPr lang="en" sz="900">
                          <a:solidFill>
                            <a:srgbClr val="3367D6"/>
                          </a:solidFill>
                          <a:latin typeface="Consolas"/>
                          <a:ea typeface="Consolas"/>
                          <a:cs typeface="Consolas"/>
                          <a:sym typeface="Consolas"/>
                        </a:rPr>
                        <a:t>Lambda</a:t>
                      </a:r>
                      <a:r>
                        <a:rPr lang="en" sz="900">
                          <a:solidFill>
                            <a:srgbClr val="616161"/>
                          </a:solidFill>
                          <a:latin typeface="Consolas"/>
                          <a:ea typeface="Consolas"/>
                          <a:cs typeface="Consolas"/>
                          <a:sym typeface="Consolas"/>
                        </a:rPr>
                        <a:t>(</a:t>
                      </a:r>
                      <a:r>
                        <a:rPr lang="en" sz="900">
                          <a:solidFill>
                            <a:srgbClr val="9C27B0"/>
                          </a:solidFill>
                          <a:latin typeface="Consolas"/>
                          <a:ea typeface="Consolas"/>
                          <a:cs typeface="Consolas"/>
                          <a:sym typeface="Consolas"/>
                        </a:rPr>
                        <a:t>lambda</a:t>
                      </a:r>
                      <a:r>
                        <a:rPr lang="en" sz="900">
                          <a:solidFill>
                            <a:schemeClr val="dk1"/>
                          </a:solidFill>
                          <a:latin typeface="Consolas"/>
                          <a:ea typeface="Consolas"/>
                          <a:cs typeface="Consolas"/>
                          <a:sym typeface="Consolas"/>
                        </a:rPr>
                        <a:t> z</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z</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i </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filters_card</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i </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filters_card </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filters_card</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x</a:t>
                      </a:r>
                      <a:r>
                        <a:rPr lang="en" sz="900">
                          <a:solidFill>
                            <a:srgbClr val="616161"/>
                          </a:solidFill>
                          <a:latin typeface="Consolas"/>
                          <a:ea typeface="Consolas"/>
                          <a:cs typeface="Consolas"/>
                          <a:sym typeface="Consolas"/>
                        </a:rPr>
                        <a:t>)</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900">
                          <a:solidFill>
                            <a:schemeClr val="dk1"/>
                          </a:solidFill>
                          <a:latin typeface="Consolas"/>
                          <a:ea typeface="Consolas"/>
                          <a:cs typeface="Consolas"/>
                          <a:sym typeface="Consolas"/>
                        </a:rPr>
                        <a:t>        groups</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append</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layers</a:t>
                      </a:r>
                      <a:r>
                        <a:rPr lang="en" sz="900">
                          <a:solidFill>
                            <a:srgbClr val="616161"/>
                          </a:solidFill>
                          <a:latin typeface="Consolas"/>
                          <a:ea typeface="Consolas"/>
                          <a:cs typeface="Consolas"/>
                          <a:sym typeface="Consolas"/>
                        </a:rPr>
                        <a:t>.</a:t>
                      </a:r>
                      <a:r>
                        <a:rPr lang="en" sz="900">
                          <a:solidFill>
                            <a:srgbClr val="3367D6"/>
                          </a:solidFill>
                          <a:latin typeface="Consolas"/>
                          <a:ea typeface="Consolas"/>
                          <a:cs typeface="Consolas"/>
                          <a:sym typeface="Consolas"/>
                        </a:rPr>
                        <a:t>Conv2D</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filters_card</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kernel_size</a:t>
                      </a:r>
                      <a:r>
                        <a:rPr lang="en" sz="900">
                          <a:solidFill>
                            <a:srgbClr val="616161"/>
                          </a:solidFill>
                          <a:latin typeface="Consolas"/>
                          <a:ea typeface="Consolas"/>
                          <a:cs typeface="Consolas"/>
                          <a:sym typeface="Consolas"/>
                        </a:rPr>
                        <a:t>=(</a:t>
                      </a:r>
                      <a:r>
                        <a:rPr lang="en" sz="900">
                          <a:solidFill>
                            <a:srgbClr val="C53929"/>
                          </a:solidFill>
                          <a:latin typeface="Consolas"/>
                          <a:ea typeface="Consolas"/>
                          <a:cs typeface="Consolas"/>
                          <a:sym typeface="Consolas"/>
                        </a:rPr>
                        <a:t>3</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a:t>
                      </a:r>
                      <a:r>
                        <a:rPr lang="en" sz="900">
                          <a:solidFill>
                            <a:srgbClr val="C53929"/>
                          </a:solidFill>
                          <a:latin typeface="Consolas"/>
                          <a:ea typeface="Consolas"/>
                          <a:cs typeface="Consolas"/>
                          <a:sym typeface="Consolas"/>
                        </a:rPr>
                        <a:t>3</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strides</a:t>
                      </a:r>
                      <a:r>
                        <a:rPr lang="en" sz="900">
                          <a:solidFill>
                            <a:srgbClr val="616161"/>
                          </a:solidFill>
                          <a:latin typeface="Consolas"/>
                          <a:ea typeface="Consolas"/>
                          <a:cs typeface="Consolas"/>
                          <a:sym typeface="Consolas"/>
                        </a:rPr>
                        <a:t>=(</a:t>
                      </a:r>
                      <a:r>
                        <a:rPr lang="en" sz="900">
                          <a:solidFill>
                            <a:srgbClr val="C53929"/>
                          </a:solidFill>
                          <a:latin typeface="Consolas"/>
                          <a:ea typeface="Consolas"/>
                          <a:cs typeface="Consolas"/>
                          <a:sym typeface="Consolas"/>
                        </a:rPr>
                        <a:t>1</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a:t>
                      </a:r>
                      <a:r>
                        <a:rPr lang="en" sz="900">
                          <a:solidFill>
                            <a:srgbClr val="C53929"/>
                          </a:solidFill>
                          <a:latin typeface="Consolas"/>
                          <a:ea typeface="Consolas"/>
                          <a:cs typeface="Consolas"/>
                          <a:sym typeface="Consolas"/>
                        </a:rPr>
                        <a:t>1</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padding</a:t>
                      </a:r>
                      <a:r>
                        <a:rPr lang="en" sz="900">
                          <a:solidFill>
                            <a:srgbClr val="616161"/>
                          </a:solidFill>
                          <a:latin typeface="Consolas"/>
                          <a:ea typeface="Consolas"/>
                          <a:cs typeface="Consolas"/>
                          <a:sym typeface="Consolas"/>
                        </a:rPr>
                        <a:t>=</a:t>
                      </a:r>
                      <a:r>
                        <a:rPr lang="en" sz="900">
                          <a:solidFill>
                            <a:srgbClr val="0F9D58"/>
                          </a:solidFill>
                          <a:latin typeface="Consolas"/>
                          <a:ea typeface="Consolas"/>
                          <a:cs typeface="Consolas"/>
                          <a:sym typeface="Consolas"/>
                        </a:rPr>
                        <a:t>'same'</a:t>
                      </a:r>
                      <a:r>
                        <a:rPr lang="en" sz="900">
                          <a:solidFill>
                            <a:srgbClr val="616161"/>
                          </a:solidFill>
                          <a:latin typeface="Consolas"/>
                          <a:ea typeface="Consolas"/>
                          <a:cs typeface="Consolas"/>
                          <a:sym typeface="Consolas"/>
                        </a:rPr>
                        <a:t>)(</a:t>
                      </a:r>
                      <a:r>
                        <a:rPr lang="en" sz="900">
                          <a:solidFill>
                            <a:srgbClr val="9C27B0"/>
                          </a:solidFill>
                          <a:latin typeface="Consolas"/>
                          <a:ea typeface="Consolas"/>
                          <a:cs typeface="Consolas"/>
                          <a:sym typeface="Consolas"/>
                        </a:rPr>
                        <a:t>group</a:t>
                      </a:r>
                      <a:r>
                        <a:rPr lang="en" sz="900">
                          <a:solidFill>
                            <a:srgbClr val="616161"/>
                          </a:solidFill>
                          <a:latin typeface="Consolas"/>
                          <a:ea typeface="Consolas"/>
                          <a:cs typeface="Consolas"/>
                          <a:sym typeface="Consolas"/>
                        </a:rPr>
                        <a:t>))</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900">
                          <a:solidFill>
                            <a:schemeClr val="dk1"/>
                          </a:solidFill>
                          <a:latin typeface="Consolas"/>
                          <a:ea typeface="Consolas"/>
                          <a:cs typeface="Consolas"/>
                          <a:sym typeface="Consolas"/>
                        </a:rPr>
                        <a:t>    </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900">
                          <a:solidFill>
                            <a:schemeClr val="dk1"/>
                          </a:solidFill>
                          <a:latin typeface="Consolas"/>
                          <a:ea typeface="Consolas"/>
                          <a:cs typeface="Consolas"/>
                          <a:sym typeface="Consolas"/>
                        </a:rPr>
                        <a:t>    </a:t>
                      </a:r>
                      <a:r>
                        <a:rPr lang="en" sz="900">
                          <a:solidFill>
                            <a:srgbClr val="455A64"/>
                          </a:solidFill>
                          <a:latin typeface="Consolas"/>
                          <a:ea typeface="Consolas"/>
                          <a:cs typeface="Consolas"/>
                          <a:sym typeface="Consolas"/>
                        </a:rPr>
                        <a:t># Concatenate the outputs of the cardinality layer together</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900">
                          <a:solidFill>
                            <a:schemeClr val="dk1"/>
                          </a:solidFill>
                          <a:latin typeface="Consolas"/>
                          <a:ea typeface="Consolas"/>
                          <a:cs typeface="Consolas"/>
                          <a:sym typeface="Consolas"/>
                        </a:rPr>
                        <a:t>    x </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layers</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concatenate</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groups</a:t>
                      </a:r>
                      <a:r>
                        <a:rPr lang="en" sz="900">
                          <a:solidFill>
                            <a:srgbClr val="616161"/>
                          </a:solidFill>
                          <a:latin typeface="Consolas"/>
                          <a:ea typeface="Consolas"/>
                          <a:cs typeface="Consolas"/>
                          <a:sym typeface="Consolas"/>
                        </a:rPr>
                        <a:t>)</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900">
                          <a:solidFill>
                            <a:schemeClr val="dk1"/>
                          </a:solidFill>
                          <a:latin typeface="Consolas"/>
                          <a:ea typeface="Consolas"/>
                          <a:cs typeface="Consolas"/>
                          <a:sym typeface="Consolas"/>
                        </a:rPr>
                        <a:t>    x </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layers</a:t>
                      </a:r>
                      <a:r>
                        <a:rPr lang="en" sz="900">
                          <a:solidFill>
                            <a:srgbClr val="616161"/>
                          </a:solidFill>
                          <a:latin typeface="Consolas"/>
                          <a:ea typeface="Consolas"/>
                          <a:cs typeface="Consolas"/>
                          <a:sym typeface="Consolas"/>
                        </a:rPr>
                        <a:t>.</a:t>
                      </a:r>
                      <a:r>
                        <a:rPr lang="en" sz="900">
                          <a:solidFill>
                            <a:srgbClr val="3367D6"/>
                          </a:solidFill>
                          <a:latin typeface="Consolas"/>
                          <a:ea typeface="Consolas"/>
                          <a:cs typeface="Consolas"/>
                          <a:sym typeface="Consolas"/>
                        </a:rPr>
                        <a:t>BatchNormalization</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x</a:t>
                      </a:r>
                      <a:r>
                        <a:rPr lang="en" sz="900">
                          <a:solidFill>
                            <a:srgbClr val="616161"/>
                          </a:solidFill>
                          <a:latin typeface="Consolas"/>
                          <a:ea typeface="Consolas"/>
                          <a:cs typeface="Consolas"/>
                          <a:sym typeface="Consolas"/>
                        </a:rPr>
                        <a:t>)</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900">
                          <a:solidFill>
                            <a:schemeClr val="dk1"/>
                          </a:solidFill>
                          <a:latin typeface="Consolas"/>
                          <a:ea typeface="Consolas"/>
                          <a:cs typeface="Consolas"/>
                          <a:sym typeface="Consolas"/>
                        </a:rPr>
                        <a:t>    x </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layers</a:t>
                      </a:r>
                      <a:r>
                        <a:rPr lang="en" sz="900">
                          <a:solidFill>
                            <a:srgbClr val="616161"/>
                          </a:solidFill>
                          <a:latin typeface="Consolas"/>
                          <a:ea typeface="Consolas"/>
                          <a:cs typeface="Consolas"/>
                          <a:sym typeface="Consolas"/>
                        </a:rPr>
                        <a:t>.</a:t>
                      </a:r>
                      <a:r>
                        <a:rPr lang="en" sz="900">
                          <a:solidFill>
                            <a:srgbClr val="3367D6"/>
                          </a:solidFill>
                          <a:latin typeface="Consolas"/>
                          <a:ea typeface="Consolas"/>
                          <a:cs typeface="Consolas"/>
                          <a:sym typeface="Consolas"/>
                        </a:rPr>
                        <a:t>ReLU</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x</a:t>
                      </a:r>
                      <a:r>
                        <a:rPr lang="en" sz="900">
                          <a:solidFill>
                            <a:srgbClr val="616161"/>
                          </a:solidFill>
                          <a:latin typeface="Consolas"/>
                          <a:ea typeface="Consolas"/>
                          <a:cs typeface="Consolas"/>
                          <a:sym typeface="Consolas"/>
                        </a:rPr>
                        <a:t>)</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900">
                          <a:solidFill>
                            <a:schemeClr val="dk1"/>
                          </a:solidFill>
                          <a:latin typeface="Consolas"/>
                          <a:ea typeface="Consolas"/>
                          <a:cs typeface="Consolas"/>
                          <a:sym typeface="Consolas"/>
                        </a:rPr>
                        <a:t>    </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900">
                          <a:solidFill>
                            <a:schemeClr val="dk1"/>
                          </a:solidFill>
                          <a:latin typeface="Consolas"/>
                          <a:ea typeface="Consolas"/>
                          <a:cs typeface="Consolas"/>
                          <a:sym typeface="Consolas"/>
                        </a:rPr>
                        <a:t>    </a:t>
                      </a:r>
                      <a:r>
                        <a:rPr lang="en" sz="900">
                          <a:solidFill>
                            <a:srgbClr val="455A64"/>
                          </a:solidFill>
                          <a:latin typeface="Consolas"/>
                          <a:ea typeface="Consolas"/>
                          <a:cs typeface="Consolas"/>
                          <a:sym typeface="Consolas"/>
                        </a:rPr>
                        <a:t># Bottleneck layer</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900">
                          <a:solidFill>
                            <a:schemeClr val="dk1"/>
                          </a:solidFill>
                          <a:latin typeface="Consolas"/>
                          <a:ea typeface="Consolas"/>
                          <a:cs typeface="Consolas"/>
                          <a:sym typeface="Consolas"/>
                        </a:rPr>
                        <a:t>    x </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layers</a:t>
                      </a:r>
                      <a:r>
                        <a:rPr lang="en" sz="900">
                          <a:solidFill>
                            <a:srgbClr val="616161"/>
                          </a:solidFill>
                          <a:latin typeface="Consolas"/>
                          <a:ea typeface="Consolas"/>
                          <a:cs typeface="Consolas"/>
                          <a:sym typeface="Consolas"/>
                        </a:rPr>
                        <a:t>.</a:t>
                      </a:r>
                      <a:r>
                        <a:rPr lang="en" sz="900">
                          <a:solidFill>
                            <a:srgbClr val="3367D6"/>
                          </a:solidFill>
                          <a:latin typeface="Consolas"/>
                          <a:ea typeface="Consolas"/>
                          <a:cs typeface="Consolas"/>
                          <a:sym typeface="Consolas"/>
                        </a:rPr>
                        <a:t>Conv2D</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filters_out</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kernel_size</a:t>
                      </a:r>
                      <a:r>
                        <a:rPr lang="en" sz="900">
                          <a:solidFill>
                            <a:srgbClr val="616161"/>
                          </a:solidFill>
                          <a:latin typeface="Consolas"/>
                          <a:ea typeface="Consolas"/>
                          <a:cs typeface="Consolas"/>
                          <a:sym typeface="Consolas"/>
                        </a:rPr>
                        <a:t>=(</a:t>
                      </a:r>
                      <a:r>
                        <a:rPr lang="en" sz="900">
                          <a:solidFill>
                            <a:srgbClr val="C53929"/>
                          </a:solidFill>
                          <a:latin typeface="Consolas"/>
                          <a:ea typeface="Consolas"/>
                          <a:cs typeface="Consolas"/>
                          <a:sym typeface="Consolas"/>
                        </a:rPr>
                        <a:t>1</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a:t>
                      </a:r>
                      <a:r>
                        <a:rPr lang="en" sz="900">
                          <a:solidFill>
                            <a:srgbClr val="C53929"/>
                          </a:solidFill>
                          <a:latin typeface="Consolas"/>
                          <a:ea typeface="Consolas"/>
                          <a:cs typeface="Consolas"/>
                          <a:sym typeface="Consolas"/>
                        </a:rPr>
                        <a:t>1</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strides</a:t>
                      </a:r>
                      <a:r>
                        <a:rPr lang="en" sz="900">
                          <a:solidFill>
                            <a:srgbClr val="616161"/>
                          </a:solidFill>
                          <a:latin typeface="Consolas"/>
                          <a:ea typeface="Consolas"/>
                          <a:cs typeface="Consolas"/>
                          <a:sym typeface="Consolas"/>
                        </a:rPr>
                        <a:t>=(</a:t>
                      </a:r>
                      <a:r>
                        <a:rPr lang="en" sz="900">
                          <a:solidFill>
                            <a:srgbClr val="C53929"/>
                          </a:solidFill>
                          <a:latin typeface="Consolas"/>
                          <a:ea typeface="Consolas"/>
                          <a:cs typeface="Consolas"/>
                          <a:sym typeface="Consolas"/>
                        </a:rPr>
                        <a:t>1</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a:t>
                      </a:r>
                      <a:r>
                        <a:rPr lang="en" sz="900">
                          <a:solidFill>
                            <a:srgbClr val="C53929"/>
                          </a:solidFill>
                          <a:latin typeface="Consolas"/>
                          <a:ea typeface="Consolas"/>
                          <a:cs typeface="Consolas"/>
                          <a:sym typeface="Consolas"/>
                        </a:rPr>
                        <a:t>1</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padding</a:t>
                      </a:r>
                      <a:r>
                        <a:rPr lang="en" sz="900">
                          <a:solidFill>
                            <a:srgbClr val="616161"/>
                          </a:solidFill>
                          <a:latin typeface="Consolas"/>
                          <a:ea typeface="Consolas"/>
                          <a:cs typeface="Consolas"/>
                          <a:sym typeface="Consolas"/>
                        </a:rPr>
                        <a:t>=</a:t>
                      </a:r>
                      <a:r>
                        <a:rPr lang="en" sz="900">
                          <a:solidFill>
                            <a:srgbClr val="0F9D58"/>
                          </a:solidFill>
                          <a:latin typeface="Consolas"/>
                          <a:ea typeface="Consolas"/>
                          <a:cs typeface="Consolas"/>
                          <a:sym typeface="Consolas"/>
                        </a:rPr>
                        <a:t>'same'</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x</a:t>
                      </a:r>
                      <a:r>
                        <a:rPr lang="en" sz="900">
                          <a:solidFill>
                            <a:srgbClr val="616161"/>
                          </a:solidFill>
                          <a:latin typeface="Consolas"/>
                          <a:ea typeface="Consolas"/>
                          <a:cs typeface="Consolas"/>
                          <a:sym typeface="Consolas"/>
                        </a:rPr>
                        <a:t>)</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900">
                          <a:solidFill>
                            <a:schemeClr val="dk1"/>
                          </a:solidFill>
                          <a:latin typeface="Consolas"/>
                          <a:ea typeface="Consolas"/>
                          <a:cs typeface="Consolas"/>
                          <a:sym typeface="Consolas"/>
                        </a:rPr>
                        <a:t>    x </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layers</a:t>
                      </a:r>
                      <a:r>
                        <a:rPr lang="en" sz="900">
                          <a:solidFill>
                            <a:srgbClr val="616161"/>
                          </a:solidFill>
                          <a:latin typeface="Consolas"/>
                          <a:ea typeface="Consolas"/>
                          <a:cs typeface="Consolas"/>
                          <a:sym typeface="Consolas"/>
                        </a:rPr>
                        <a:t>.</a:t>
                      </a:r>
                      <a:r>
                        <a:rPr lang="en" sz="900">
                          <a:solidFill>
                            <a:srgbClr val="3367D6"/>
                          </a:solidFill>
                          <a:latin typeface="Consolas"/>
                          <a:ea typeface="Consolas"/>
                          <a:cs typeface="Consolas"/>
                          <a:sym typeface="Consolas"/>
                        </a:rPr>
                        <a:t>BatchNormalization</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x</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a:t>
                      </a:r>
                      <a:r>
                        <a:rPr lang="en" sz="900">
                          <a:solidFill>
                            <a:srgbClr val="455A64"/>
                          </a:solidFill>
                          <a:latin typeface="Consolas"/>
                          <a:ea typeface="Consolas"/>
                          <a:cs typeface="Consolas"/>
                          <a:sym typeface="Consolas"/>
                        </a:rPr>
                        <a:t># Identity Link: Add the shortcut (input) to the output of the block</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900">
                          <a:solidFill>
                            <a:schemeClr val="dk1"/>
                          </a:solidFill>
                          <a:latin typeface="Consolas"/>
                          <a:ea typeface="Consolas"/>
                          <a:cs typeface="Consolas"/>
                          <a:sym typeface="Consolas"/>
                        </a:rPr>
                        <a:t>    </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900">
                          <a:solidFill>
                            <a:schemeClr val="dk1"/>
                          </a:solidFill>
                          <a:latin typeface="Consolas"/>
                          <a:ea typeface="Consolas"/>
                          <a:cs typeface="Consolas"/>
                          <a:sym typeface="Consolas"/>
                        </a:rPr>
                        <a:t>    x </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layers</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add</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shortcut</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x</a:t>
                      </a:r>
                      <a:r>
                        <a:rPr lang="en" sz="900">
                          <a:solidFill>
                            <a:srgbClr val="616161"/>
                          </a:solidFill>
                          <a:latin typeface="Consolas"/>
                          <a:ea typeface="Consolas"/>
                          <a:cs typeface="Consolas"/>
                          <a:sym typeface="Consolas"/>
                        </a:rPr>
                        <a:t>])</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900">
                          <a:solidFill>
                            <a:schemeClr val="dk1"/>
                          </a:solidFill>
                          <a:latin typeface="Consolas"/>
                          <a:ea typeface="Consolas"/>
                          <a:cs typeface="Consolas"/>
                          <a:sym typeface="Consolas"/>
                        </a:rPr>
                        <a:t>    x </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layers</a:t>
                      </a:r>
                      <a:r>
                        <a:rPr lang="en" sz="900">
                          <a:solidFill>
                            <a:srgbClr val="616161"/>
                          </a:solidFill>
                          <a:latin typeface="Consolas"/>
                          <a:ea typeface="Consolas"/>
                          <a:cs typeface="Consolas"/>
                          <a:sym typeface="Consolas"/>
                        </a:rPr>
                        <a:t>.</a:t>
                      </a:r>
                      <a:r>
                        <a:rPr lang="en" sz="900">
                          <a:solidFill>
                            <a:srgbClr val="3367D6"/>
                          </a:solidFill>
                          <a:latin typeface="Consolas"/>
                          <a:ea typeface="Consolas"/>
                          <a:cs typeface="Consolas"/>
                          <a:sym typeface="Consolas"/>
                        </a:rPr>
                        <a:t>ReLU</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x</a:t>
                      </a:r>
                      <a:r>
                        <a:rPr lang="en" sz="900">
                          <a:solidFill>
                            <a:srgbClr val="616161"/>
                          </a:solidFill>
                          <a:latin typeface="Consolas"/>
                          <a:ea typeface="Consolas"/>
                          <a:cs typeface="Consolas"/>
                          <a:sym typeface="Consolas"/>
                        </a:rPr>
                        <a:t>)</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900">
                          <a:solidFill>
                            <a:schemeClr val="dk1"/>
                          </a:solidFill>
                          <a:latin typeface="Consolas"/>
                          <a:ea typeface="Consolas"/>
                          <a:cs typeface="Consolas"/>
                          <a:sym typeface="Consolas"/>
                        </a:rPr>
                        <a:t>    </a:t>
                      </a:r>
                      <a:r>
                        <a:rPr lang="en" sz="900">
                          <a:solidFill>
                            <a:srgbClr val="9C27B0"/>
                          </a:solidFill>
                          <a:latin typeface="Consolas"/>
                          <a:ea typeface="Consolas"/>
                          <a:cs typeface="Consolas"/>
                          <a:sym typeface="Consolas"/>
                        </a:rPr>
                        <a:t>return</a:t>
                      </a:r>
                      <a:r>
                        <a:rPr lang="en" sz="900">
                          <a:solidFill>
                            <a:schemeClr val="dk1"/>
                          </a:solidFill>
                          <a:latin typeface="Consolas"/>
                          <a:ea typeface="Consolas"/>
                          <a:cs typeface="Consolas"/>
                          <a:sym typeface="Consolas"/>
                        </a:rPr>
                        <a:t> x</a:t>
                      </a:r>
                      <a:endParaRPr sz="900">
                        <a:solidFill>
                          <a:srgbClr val="61616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900">
                        <a:solidFill>
                          <a:srgbClr val="9C27B0"/>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8" name="Shape 788"/>
        <p:cNvGrpSpPr/>
        <p:nvPr/>
      </p:nvGrpSpPr>
      <p:grpSpPr>
        <a:xfrm>
          <a:off x="0" y="0"/>
          <a:ext cx="0" cy="0"/>
          <a:chOff x="0" y="0"/>
          <a:chExt cx="0" cy="0"/>
        </a:xfrm>
      </p:grpSpPr>
      <p:sp>
        <p:nvSpPr>
          <p:cNvPr id="789" name="Google Shape;789;p105"/>
          <p:cNvSpPr txBox="1"/>
          <p:nvPr>
            <p:ph idx="1" type="subTitle"/>
          </p:nvPr>
        </p:nvSpPr>
        <p:spPr>
          <a:xfrm>
            <a:off x="8350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Wide CNN - Stem &amp; Strided Convolution</a:t>
            </a:r>
            <a:endParaRPr>
              <a:solidFill>
                <a:srgbClr val="38761D"/>
              </a:solidFill>
            </a:endParaRPr>
          </a:p>
        </p:txBody>
      </p:sp>
      <p:pic>
        <p:nvPicPr>
          <p:cNvPr id="790" name="Google Shape;790;p105"/>
          <p:cNvPicPr preferRelativeResize="0"/>
          <p:nvPr/>
        </p:nvPicPr>
        <p:blipFill>
          <a:blip r:embed="rId3">
            <a:alphaModFix/>
          </a:blip>
          <a:stretch>
            <a:fillRect/>
          </a:stretch>
        </p:blipFill>
        <p:spPr>
          <a:xfrm>
            <a:off x="0" y="0"/>
            <a:ext cx="1466275" cy="730575"/>
          </a:xfrm>
          <a:prstGeom prst="rect">
            <a:avLst/>
          </a:prstGeom>
          <a:noFill/>
          <a:ln>
            <a:noFill/>
          </a:ln>
        </p:spPr>
      </p:pic>
      <p:sp>
        <p:nvSpPr>
          <p:cNvPr id="791" name="Google Shape;791;p105"/>
          <p:cNvSpPr txBox="1"/>
          <p:nvPr/>
        </p:nvSpPr>
        <p:spPr>
          <a:xfrm>
            <a:off x="423375"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Stem Group &amp; Strided Convolution between ResNeXt Groups</a:t>
            </a:r>
            <a:endParaRPr b="1" sz="12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graphicFrame>
        <p:nvGraphicFramePr>
          <p:cNvPr id="792" name="Google Shape;792;p105"/>
          <p:cNvGraphicFramePr/>
          <p:nvPr/>
        </p:nvGraphicFramePr>
        <p:xfrm>
          <a:off x="423375" y="1270500"/>
          <a:ext cx="3000000" cy="3000000"/>
        </p:xfrm>
        <a:graphic>
          <a:graphicData uri="http://schemas.openxmlformats.org/drawingml/2006/table">
            <a:tbl>
              <a:tblPr>
                <a:noFill/>
                <a:tableStyleId>{B919AB72-B1D8-40D2-A9E9-02AD8994AEB8}</a:tableStyleId>
              </a:tblPr>
              <a:tblGrid>
                <a:gridCol w="8104550"/>
              </a:tblGrid>
              <a:tr h="1229175">
                <a:tc>
                  <a:txBody>
                    <a:bodyPr>
                      <a:noAutofit/>
                    </a:bodyPr>
                    <a:lstStyle/>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The input tensor</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inputs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Input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shape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224</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224</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Stem Convolutional layer</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x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Conv2D</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64</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kernel_size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7</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7</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strides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padding</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'same'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inputs</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x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BatchNormalization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x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ReLU</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x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MaxPool2D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pool_size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strides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padding</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'same'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First ResNeXt Group</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for</a:t>
                      </a:r>
                      <a:r>
                        <a:rPr lang="en" sz="1000">
                          <a:solidFill>
                            <a:schemeClr val="dk1"/>
                          </a:solidFill>
                          <a:latin typeface="Consolas"/>
                          <a:ea typeface="Consolas"/>
                          <a:cs typeface="Consolas"/>
                          <a:sym typeface="Consolas"/>
                        </a:rPr>
                        <a:t> _ </a:t>
                      </a:r>
                      <a:r>
                        <a:rPr lang="en" sz="1000">
                          <a:solidFill>
                            <a:srgbClr val="9C27B0"/>
                          </a:solidFill>
                          <a:latin typeface="Consolas"/>
                          <a:ea typeface="Consolas"/>
                          <a:cs typeface="Consolas"/>
                          <a:sym typeface="Consolas"/>
                        </a:rPr>
                        <a:t>in</a:t>
                      </a:r>
                      <a:r>
                        <a:rPr lang="en" sz="1000">
                          <a:solidFill>
                            <a:schemeClr val="dk1"/>
                          </a:solidFill>
                          <a:latin typeface="Consolas"/>
                          <a:ea typeface="Consolas"/>
                          <a:cs typeface="Consolas"/>
                          <a:sym typeface="Consolas"/>
                        </a:rPr>
                        <a:t> range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x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_resnext_block</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128</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256</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strided convolution to match the number of output filters on next block and reduce by 2</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x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Conv2D</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512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kernel_size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strides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padding</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'same'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Second ResNeXt Group</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for</a:t>
                      </a:r>
                      <a:r>
                        <a:rPr lang="en" sz="1000">
                          <a:solidFill>
                            <a:schemeClr val="dk1"/>
                          </a:solidFill>
                          <a:latin typeface="Consolas"/>
                          <a:ea typeface="Consolas"/>
                          <a:cs typeface="Consolas"/>
                          <a:sym typeface="Consolas"/>
                        </a:rPr>
                        <a:t> _ </a:t>
                      </a:r>
                      <a:r>
                        <a:rPr lang="en" sz="1000">
                          <a:solidFill>
                            <a:srgbClr val="9C27B0"/>
                          </a:solidFill>
                          <a:latin typeface="Consolas"/>
                          <a:ea typeface="Consolas"/>
                          <a:cs typeface="Consolas"/>
                          <a:sym typeface="Consolas"/>
                        </a:rPr>
                        <a:t>in</a:t>
                      </a:r>
                      <a:r>
                        <a:rPr lang="en" sz="1000">
                          <a:solidFill>
                            <a:schemeClr val="dk1"/>
                          </a:solidFill>
                          <a:latin typeface="Consolas"/>
                          <a:ea typeface="Consolas"/>
                          <a:cs typeface="Consolas"/>
                          <a:sym typeface="Consolas"/>
                        </a:rPr>
                        <a:t> range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4</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x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_resnext_block</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256</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512</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6" name="Shape 796"/>
        <p:cNvGrpSpPr/>
        <p:nvPr/>
      </p:nvGrpSpPr>
      <p:grpSpPr>
        <a:xfrm>
          <a:off x="0" y="0"/>
          <a:ext cx="0" cy="0"/>
          <a:chOff x="0" y="0"/>
          <a:chExt cx="0" cy="0"/>
        </a:xfrm>
      </p:grpSpPr>
      <p:sp>
        <p:nvSpPr>
          <p:cNvPr id="797" name="Google Shape;797;p106"/>
          <p:cNvSpPr txBox="1"/>
          <p:nvPr>
            <p:ph idx="1" type="subTitle"/>
          </p:nvPr>
        </p:nvSpPr>
        <p:spPr>
          <a:xfrm>
            <a:off x="8350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Wide CNN - Inception V2</a:t>
            </a:r>
            <a:endParaRPr>
              <a:solidFill>
                <a:srgbClr val="38761D"/>
              </a:solidFill>
            </a:endParaRPr>
          </a:p>
        </p:txBody>
      </p:sp>
      <p:pic>
        <p:nvPicPr>
          <p:cNvPr id="798" name="Google Shape;798;p106"/>
          <p:cNvPicPr preferRelativeResize="0"/>
          <p:nvPr/>
        </p:nvPicPr>
        <p:blipFill>
          <a:blip r:embed="rId3">
            <a:alphaModFix/>
          </a:blip>
          <a:stretch>
            <a:fillRect/>
          </a:stretch>
        </p:blipFill>
        <p:spPr>
          <a:xfrm>
            <a:off x="0" y="0"/>
            <a:ext cx="1466275" cy="730575"/>
          </a:xfrm>
          <a:prstGeom prst="rect">
            <a:avLst/>
          </a:prstGeom>
          <a:noFill/>
          <a:ln>
            <a:noFill/>
          </a:ln>
        </p:spPr>
      </p:pic>
      <p:sp>
        <p:nvSpPr>
          <p:cNvPr id="799" name="Google Shape;799;p106"/>
          <p:cNvSpPr txBox="1"/>
          <p:nvPr/>
        </p:nvSpPr>
        <p:spPr>
          <a:xfrm>
            <a:off x="423375"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Factorization</a:t>
            </a:r>
            <a:endParaRPr b="1"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I</a:t>
            </a:r>
            <a:r>
              <a:rPr b="1" lang="en" sz="1200">
                <a:solidFill>
                  <a:schemeClr val="dk1"/>
                </a:solidFill>
              </a:rPr>
              <a:t>nception v2</a:t>
            </a:r>
            <a:r>
              <a:rPr lang="en" sz="1200">
                <a:solidFill>
                  <a:schemeClr val="dk1"/>
                </a:solidFill>
              </a:rPr>
              <a:t> introduced the concept of factorization for the more expensive convolutions in an inception module to reduce computational complexity, and reduce information loss from representational bottlenecks.</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The larger a filter (kernel) size is in a convolution, the more computationally expensive it is. </a:t>
            </a:r>
            <a:r>
              <a:rPr b="1" lang="en" sz="1200">
                <a:solidFill>
                  <a:srgbClr val="0000FF"/>
                </a:solidFill>
              </a:rPr>
              <a:t>The paper which presented the Inception v2 architecture calculated that the 5 x 5 convolution in the inception module was 2.78x more computationally expensive than a 3 x 3</a:t>
            </a:r>
            <a:r>
              <a:rPr lang="en" sz="1200">
                <a:solidFill>
                  <a:schemeClr val="dk1"/>
                </a:solidFill>
              </a:rPr>
              <a:t>. In the Inception v2 module, </a:t>
            </a:r>
            <a:r>
              <a:rPr b="1" lang="en" sz="1200">
                <a:solidFill>
                  <a:srgbClr val="0000FF"/>
                </a:solidFill>
              </a:rPr>
              <a:t>the 5 x 5 filter is replaced by a stack of two 3 x 3 filters, which results in a reduction of computational complexity of the replaced 5 x 5 filter by 33%</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pic>
        <p:nvPicPr>
          <p:cNvPr id="800" name="Google Shape;800;p106"/>
          <p:cNvPicPr preferRelativeResize="0"/>
          <p:nvPr/>
        </p:nvPicPr>
        <p:blipFill>
          <a:blip r:embed="rId4">
            <a:alphaModFix/>
          </a:blip>
          <a:stretch>
            <a:fillRect/>
          </a:stretch>
        </p:blipFill>
        <p:spPr>
          <a:xfrm>
            <a:off x="2522325" y="2571750"/>
            <a:ext cx="4552950" cy="2420325"/>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4" name="Shape 804"/>
        <p:cNvGrpSpPr/>
        <p:nvPr/>
      </p:nvGrpSpPr>
      <p:grpSpPr>
        <a:xfrm>
          <a:off x="0" y="0"/>
          <a:ext cx="0" cy="0"/>
          <a:chOff x="0" y="0"/>
          <a:chExt cx="0" cy="0"/>
        </a:xfrm>
      </p:grpSpPr>
      <p:sp>
        <p:nvSpPr>
          <p:cNvPr id="805" name="Google Shape;805;p107"/>
          <p:cNvSpPr txBox="1"/>
          <p:nvPr>
            <p:ph idx="1" type="subTitle"/>
          </p:nvPr>
        </p:nvSpPr>
        <p:spPr>
          <a:xfrm>
            <a:off x="8350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Wide CNN - Inception V2</a:t>
            </a:r>
            <a:endParaRPr>
              <a:solidFill>
                <a:srgbClr val="38761D"/>
              </a:solidFill>
            </a:endParaRPr>
          </a:p>
        </p:txBody>
      </p:sp>
      <p:pic>
        <p:nvPicPr>
          <p:cNvPr id="806" name="Google Shape;806;p107"/>
          <p:cNvPicPr preferRelativeResize="0"/>
          <p:nvPr/>
        </p:nvPicPr>
        <p:blipFill>
          <a:blip r:embed="rId3">
            <a:alphaModFix/>
          </a:blip>
          <a:stretch>
            <a:fillRect/>
          </a:stretch>
        </p:blipFill>
        <p:spPr>
          <a:xfrm>
            <a:off x="0" y="0"/>
            <a:ext cx="1466275" cy="730575"/>
          </a:xfrm>
          <a:prstGeom prst="rect">
            <a:avLst/>
          </a:prstGeom>
          <a:noFill/>
          <a:ln>
            <a:noFill/>
          </a:ln>
        </p:spPr>
      </p:pic>
      <p:sp>
        <p:nvSpPr>
          <p:cNvPr id="807" name="Google Shape;807;p107"/>
          <p:cNvSpPr txBox="1"/>
          <p:nvPr/>
        </p:nvSpPr>
        <p:spPr>
          <a:xfrm>
            <a:off x="423375"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Inception V2 Module</a:t>
            </a:r>
            <a:endParaRPr b="1" sz="12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A </a:t>
            </a:r>
            <a:r>
              <a:rPr lang="en" sz="1200">
                <a:solidFill>
                  <a:srgbClr val="0D904F"/>
                </a:solidFill>
                <a:latin typeface="Consolas"/>
                <a:ea typeface="Consolas"/>
                <a:cs typeface="Consolas"/>
                <a:sym typeface="Consolas"/>
              </a:rPr>
              <a:t>summary()</a:t>
            </a:r>
            <a:r>
              <a:rPr lang="en" sz="1200">
                <a:solidFill>
                  <a:schemeClr val="dk1"/>
                </a:solidFill>
              </a:rPr>
              <a:t> for these layers shows 169K parameters to train, when compared to 198K for the inception v1 module.</a:t>
            </a:r>
            <a:endParaRPr i="1"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graphicFrame>
        <p:nvGraphicFramePr>
          <p:cNvPr id="808" name="Google Shape;808;p107"/>
          <p:cNvGraphicFramePr/>
          <p:nvPr/>
        </p:nvGraphicFramePr>
        <p:xfrm>
          <a:off x="423375" y="1270500"/>
          <a:ext cx="3000000" cy="3000000"/>
        </p:xfrm>
        <a:graphic>
          <a:graphicData uri="http://schemas.openxmlformats.org/drawingml/2006/table">
            <a:tbl>
              <a:tblPr>
                <a:noFill/>
                <a:tableStyleId>{B919AB72-B1D8-40D2-A9E9-02AD8994AEB8}</a:tableStyleId>
              </a:tblPr>
              <a:tblGrid>
                <a:gridCol w="8104550"/>
              </a:tblGrid>
              <a:tr h="1229175">
                <a:tc>
                  <a:txBody>
                    <a:bodyPr>
                      <a:noAutofit/>
                    </a:bodyPr>
                    <a:lstStyle/>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The inception branches (where x is the previous layer)</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x1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MaxPooling2D</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strides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padding</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'same'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x1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Conv2D</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64</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strides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padding</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'same'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x1</a:t>
                      </a:r>
                      <a:r>
                        <a:rPr lang="en" sz="1000">
                          <a:solidFill>
                            <a:srgbClr val="616161"/>
                          </a:solidFill>
                          <a:latin typeface="Consolas"/>
                          <a:ea typeface="Consolas"/>
                          <a:cs typeface="Consolas"/>
                          <a:sym typeface="Consolas"/>
                        </a:rPr>
                        <a:t>)</a:t>
                      </a:r>
                      <a:endParaRPr sz="1000">
                        <a:solidFill>
                          <a:srgbClr val="61616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rgbClr val="61616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x2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Conv2D</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64</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strides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padding</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'same'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   # pass straight thru</a:t>
                      </a:r>
                      <a:endParaRPr sz="1000">
                        <a:solidFill>
                          <a:srgbClr val="61616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rgbClr val="61616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x3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Conv2D</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64</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strides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padding</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'same'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x3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Conv2D</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96</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strides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padding</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'same'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x3</a:t>
                      </a:r>
                      <a:r>
                        <a:rPr lang="en" sz="1000">
                          <a:solidFill>
                            <a:srgbClr val="616161"/>
                          </a:solidFill>
                          <a:latin typeface="Consolas"/>
                          <a:ea typeface="Consolas"/>
                          <a:cs typeface="Consolas"/>
                          <a:sym typeface="Consolas"/>
                        </a:rPr>
                        <a:t>)</a:t>
                      </a:r>
                      <a:endParaRPr sz="1000">
                        <a:solidFill>
                          <a:srgbClr val="61616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rgbClr val="61616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x4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Conv2D</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64</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strides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padding</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'same'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x4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Conv2D</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48</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strides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padding</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'same'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x4</a:t>
                      </a:r>
                      <a:r>
                        <a:rPr lang="en" sz="1000">
                          <a:solidFill>
                            <a:srgbClr val="616161"/>
                          </a:solidFill>
                          <a:latin typeface="Consolas"/>
                          <a:ea typeface="Consolas"/>
                          <a:cs typeface="Consolas"/>
                          <a:sym typeface="Consolas"/>
                        </a:rPr>
                        <a:t>)   # 5x5 is replaced by two 3x3</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x4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Conv2D</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48</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strides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padding</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'same'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x4</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concatenate the filters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x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concatenate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x2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x3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x4</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2" name="Shape 812"/>
        <p:cNvGrpSpPr/>
        <p:nvPr/>
      </p:nvGrpSpPr>
      <p:grpSpPr>
        <a:xfrm>
          <a:off x="0" y="0"/>
          <a:ext cx="0" cy="0"/>
          <a:chOff x="0" y="0"/>
          <a:chExt cx="0" cy="0"/>
        </a:xfrm>
      </p:grpSpPr>
      <p:sp>
        <p:nvSpPr>
          <p:cNvPr id="813" name="Google Shape;813;p108"/>
          <p:cNvSpPr txBox="1"/>
          <p:nvPr>
            <p:ph idx="1" type="subTitle"/>
          </p:nvPr>
        </p:nvSpPr>
        <p:spPr>
          <a:xfrm>
            <a:off x="8350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Wide CNN - Inception V3</a:t>
            </a:r>
            <a:endParaRPr>
              <a:solidFill>
                <a:srgbClr val="38761D"/>
              </a:solidFill>
            </a:endParaRPr>
          </a:p>
        </p:txBody>
      </p:sp>
      <p:pic>
        <p:nvPicPr>
          <p:cNvPr id="814" name="Google Shape;814;p108"/>
          <p:cNvPicPr preferRelativeResize="0"/>
          <p:nvPr/>
        </p:nvPicPr>
        <p:blipFill>
          <a:blip r:embed="rId3">
            <a:alphaModFix/>
          </a:blip>
          <a:stretch>
            <a:fillRect/>
          </a:stretch>
        </p:blipFill>
        <p:spPr>
          <a:xfrm>
            <a:off x="0" y="0"/>
            <a:ext cx="1466275" cy="730575"/>
          </a:xfrm>
          <a:prstGeom prst="rect">
            <a:avLst/>
          </a:prstGeom>
          <a:noFill/>
          <a:ln>
            <a:noFill/>
          </a:ln>
        </p:spPr>
      </p:pic>
      <p:sp>
        <p:nvSpPr>
          <p:cNvPr id="815" name="Google Shape;815;p108"/>
          <p:cNvSpPr txBox="1"/>
          <p:nvPr/>
        </p:nvSpPr>
        <p:spPr>
          <a:xfrm>
            <a:off x="423375"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Stem Factorization</a:t>
            </a:r>
            <a:endParaRPr i="1" sz="11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The</a:t>
            </a:r>
            <a:r>
              <a:rPr b="1" lang="en" sz="1200">
                <a:solidFill>
                  <a:schemeClr val="dk1"/>
                </a:solidFill>
              </a:rPr>
              <a:t> Inception v3</a:t>
            </a:r>
            <a:r>
              <a:rPr lang="en" sz="1200">
                <a:solidFill>
                  <a:schemeClr val="dk1"/>
                </a:solidFill>
              </a:rPr>
              <a:t> architecture primarily made updates to improve the auxiliary classifiers, and additionally, the 7 x 7 convolution in the stem convolution group was factorized and replaced by a stack of three 3 x 3 convolutions, where:</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304800" lvl="0" marL="457200" rtl="0" algn="l">
              <a:lnSpc>
                <a:spcPct val="115000"/>
              </a:lnSpc>
              <a:spcBef>
                <a:spcPts val="0"/>
              </a:spcBef>
              <a:spcAft>
                <a:spcPts val="0"/>
              </a:spcAft>
              <a:buClr>
                <a:schemeClr val="dk1"/>
              </a:buClr>
              <a:buSzPts val="1200"/>
              <a:buAutoNum type="arabicPeriod"/>
            </a:pPr>
            <a:r>
              <a:rPr lang="en" sz="1200">
                <a:solidFill>
                  <a:schemeClr val="dk1"/>
                </a:solidFill>
              </a:rPr>
              <a:t>The first 3 x 3 is a strided convolution (strides=2, 2) which performs a feature map reduction.</a:t>
            </a:r>
            <a:endParaRPr sz="1200">
              <a:solidFill>
                <a:schemeClr val="dk1"/>
              </a:solidFill>
            </a:endParaRPr>
          </a:p>
          <a:p>
            <a:pPr indent="-304800" lvl="0" marL="457200" rtl="0" algn="l">
              <a:lnSpc>
                <a:spcPct val="115000"/>
              </a:lnSpc>
              <a:spcBef>
                <a:spcPts val="0"/>
              </a:spcBef>
              <a:spcAft>
                <a:spcPts val="0"/>
              </a:spcAft>
              <a:buClr>
                <a:schemeClr val="dk1"/>
              </a:buClr>
              <a:buSzPts val="1200"/>
              <a:buAutoNum type="arabicPeriod"/>
            </a:pPr>
            <a:r>
              <a:rPr lang="en" sz="1200">
                <a:solidFill>
                  <a:schemeClr val="dk1"/>
                </a:solidFill>
              </a:rPr>
              <a:t>The second 3 x 3 is a regular convolution.</a:t>
            </a:r>
            <a:endParaRPr sz="1200">
              <a:solidFill>
                <a:schemeClr val="dk1"/>
              </a:solidFill>
            </a:endParaRPr>
          </a:p>
          <a:p>
            <a:pPr indent="-304800" lvl="0" marL="457200" rtl="0" algn="l">
              <a:lnSpc>
                <a:spcPct val="115000"/>
              </a:lnSpc>
              <a:spcBef>
                <a:spcPts val="0"/>
              </a:spcBef>
              <a:spcAft>
                <a:spcPts val="0"/>
              </a:spcAft>
              <a:buClr>
                <a:schemeClr val="dk1"/>
              </a:buClr>
              <a:buSzPts val="1200"/>
              <a:buAutoNum type="arabicPeriod"/>
            </a:pPr>
            <a:r>
              <a:rPr lang="en" sz="1200">
                <a:solidFill>
                  <a:schemeClr val="dk1"/>
                </a:solidFill>
              </a:rPr>
              <a:t>The third 3 x 3 doubles the number of filters.</a:t>
            </a:r>
            <a:endParaRPr i="1" sz="12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graphicFrame>
        <p:nvGraphicFramePr>
          <p:cNvPr id="816" name="Google Shape;816;p108"/>
          <p:cNvGraphicFramePr/>
          <p:nvPr/>
        </p:nvGraphicFramePr>
        <p:xfrm>
          <a:off x="586400" y="2315675"/>
          <a:ext cx="3000000" cy="3000000"/>
        </p:xfrm>
        <a:graphic>
          <a:graphicData uri="http://schemas.openxmlformats.org/drawingml/2006/table">
            <a:tbl>
              <a:tblPr>
                <a:noFill/>
                <a:tableStyleId>{B919AB72-B1D8-40D2-A9E9-02AD8994AEB8}</a:tableStyleId>
              </a:tblPr>
              <a:tblGrid>
                <a:gridCol w="8104550"/>
              </a:tblGrid>
              <a:tr h="1229175">
                <a:tc>
                  <a:txBody>
                    <a:bodyPr>
                      <a:noAutofit/>
                    </a:bodyPr>
                    <a:lstStyle/>
                    <a:p>
                      <a:pPr indent="0" lvl="0" marL="0" rtl="0" algn="l">
                        <a:lnSpc>
                          <a:spcPct val="115000"/>
                        </a:lnSpc>
                        <a:spcBef>
                          <a:spcPts val="0"/>
                        </a:spcBef>
                        <a:spcAft>
                          <a:spcPts val="0"/>
                        </a:spcAft>
                        <a:buNone/>
                      </a:pPr>
                      <a:r>
                        <a:rPr lang="en" sz="900">
                          <a:solidFill>
                            <a:srgbClr val="455A64"/>
                          </a:solidFill>
                          <a:latin typeface="Consolas"/>
                          <a:ea typeface="Consolas"/>
                          <a:cs typeface="Consolas"/>
                          <a:sym typeface="Consolas"/>
                        </a:rPr>
                        <a:t># Inception v3 stem, 7 x 7 is replaced by a stack of 3 x 3 convolutions.</a:t>
                      </a:r>
                      <a:endParaRPr sz="900">
                        <a:latin typeface="Consolas"/>
                        <a:ea typeface="Consolas"/>
                        <a:cs typeface="Consolas"/>
                        <a:sym typeface="Consolas"/>
                      </a:endParaRPr>
                    </a:p>
                    <a:p>
                      <a:pPr indent="0" lvl="0" marL="0" rtl="0" algn="l">
                        <a:lnSpc>
                          <a:spcPct val="115000"/>
                        </a:lnSpc>
                        <a:spcBef>
                          <a:spcPts val="0"/>
                        </a:spcBef>
                        <a:spcAft>
                          <a:spcPts val="0"/>
                        </a:spcAft>
                        <a:buNone/>
                      </a:pPr>
                      <a:r>
                        <a:rPr lang="en" sz="900">
                          <a:latin typeface="Consolas"/>
                          <a:ea typeface="Consolas"/>
                          <a:cs typeface="Consolas"/>
                          <a:sym typeface="Consolas"/>
                        </a:rPr>
                        <a:t>x </a:t>
                      </a:r>
                      <a:r>
                        <a:rPr lang="en" sz="900">
                          <a:solidFill>
                            <a:srgbClr val="616161"/>
                          </a:solidFill>
                          <a:latin typeface="Consolas"/>
                          <a:ea typeface="Consolas"/>
                          <a:cs typeface="Consolas"/>
                          <a:sym typeface="Consolas"/>
                        </a:rPr>
                        <a:t>=</a:t>
                      </a:r>
                      <a:r>
                        <a:rPr lang="en" sz="900">
                          <a:latin typeface="Consolas"/>
                          <a:ea typeface="Consolas"/>
                          <a:cs typeface="Consolas"/>
                          <a:sym typeface="Consolas"/>
                        </a:rPr>
                        <a:t> layers</a:t>
                      </a:r>
                      <a:r>
                        <a:rPr lang="en" sz="900">
                          <a:solidFill>
                            <a:srgbClr val="616161"/>
                          </a:solidFill>
                          <a:latin typeface="Consolas"/>
                          <a:ea typeface="Consolas"/>
                          <a:cs typeface="Consolas"/>
                          <a:sym typeface="Consolas"/>
                        </a:rPr>
                        <a:t>.</a:t>
                      </a:r>
                      <a:r>
                        <a:rPr lang="en" sz="900">
                          <a:solidFill>
                            <a:srgbClr val="3367D6"/>
                          </a:solidFill>
                          <a:latin typeface="Consolas"/>
                          <a:ea typeface="Consolas"/>
                          <a:cs typeface="Consolas"/>
                          <a:sym typeface="Consolas"/>
                        </a:rPr>
                        <a:t>Conv2D</a:t>
                      </a:r>
                      <a:r>
                        <a:rPr lang="en" sz="900">
                          <a:solidFill>
                            <a:srgbClr val="616161"/>
                          </a:solidFill>
                          <a:latin typeface="Consolas"/>
                          <a:ea typeface="Consolas"/>
                          <a:cs typeface="Consolas"/>
                          <a:sym typeface="Consolas"/>
                        </a:rPr>
                        <a:t>(</a:t>
                      </a:r>
                      <a:r>
                        <a:rPr lang="en" sz="900">
                          <a:solidFill>
                            <a:srgbClr val="C53929"/>
                          </a:solidFill>
                          <a:latin typeface="Consolas"/>
                          <a:ea typeface="Consolas"/>
                          <a:cs typeface="Consolas"/>
                          <a:sym typeface="Consolas"/>
                        </a:rPr>
                        <a:t>32</a:t>
                      </a:r>
                      <a:r>
                        <a:rPr lang="en" sz="900">
                          <a:solidFill>
                            <a:srgbClr val="616161"/>
                          </a:solidFill>
                          <a:latin typeface="Consolas"/>
                          <a:ea typeface="Consolas"/>
                          <a:cs typeface="Consolas"/>
                          <a:sym typeface="Consolas"/>
                        </a:rPr>
                        <a:t>,</a:t>
                      </a:r>
                      <a:r>
                        <a:rPr lang="en" sz="900">
                          <a:latin typeface="Consolas"/>
                          <a:ea typeface="Consolas"/>
                          <a:cs typeface="Consolas"/>
                          <a:sym typeface="Consolas"/>
                        </a:rPr>
                        <a:t> </a:t>
                      </a:r>
                      <a:r>
                        <a:rPr lang="en" sz="900">
                          <a:solidFill>
                            <a:srgbClr val="616161"/>
                          </a:solidFill>
                          <a:latin typeface="Consolas"/>
                          <a:ea typeface="Consolas"/>
                          <a:cs typeface="Consolas"/>
                          <a:sym typeface="Consolas"/>
                        </a:rPr>
                        <a:t>(</a:t>
                      </a:r>
                      <a:r>
                        <a:rPr lang="en" sz="900">
                          <a:solidFill>
                            <a:srgbClr val="C53929"/>
                          </a:solidFill>
                          <a:latin typeface="Consolas"/>
                          <a:ea typeface="Consolas"/>
                          <a:cs typeface="Consolas"/>
                          <a:sym typeface="Consolas"/>
                        </a:rPr>
                        <a:t>3</a:t>
                      </a:r>
                      <a:r>
                        <a:rPr lang="en" sz="900">
                          <a:solidFill>
                            <a:srgbClr val="616161"/>
                          </a:solidFill>
                          <a:latin typeface="Consolas"/>
                          <a:ea typeface="Consolas"/>
                          <a:cs typeface="Consolas"/>
                          <a:sym typeface="Consolas"/>
                        </a:rPr>
                        <a:t>,</a:t>
                      </a:r>
                      <a:r>
                        <a:rPr lang="en" sz="900">
                          <a:latin typeface="Consolas"/>
                          <a:ea typeface="Consolas"/>
                          <a:cs typeface="Consolas"/>
                          <a:sym typeface="Consolas"/>
                        </a:rPr>
                        <a:t> </a:t>
                      </a:r>
                      <a:r>
                        <a:rPr lang="en" sz="900">
                          <a:solidFill>
                            <a:srgbClr val="C53929"/>
                          </a:solidFill>
                          <a:latin typeface="Consolas"/>
                          <a:ea typeface="Consolas"/>
                          <a:cs typeface="Consolas"/>
                          <a:sym typeface="Consolas"/>
                        </a:rPr>
                        <a:t>3</a:t>
                      </a:r>
                      <a:r>
                        <a:rPr lang="en" sz="900">
                          <a:solidFill>
                            <a:srgbClr val="616161"/>
                          </a:solidFill>
                          <a:latin typeface="Consolas"/>
                          <a:ea typeface="Consolas"/>
                          <a:cs typeface="Consolas"/>
                          <a:sym typeface="Consolas"/>
                        </a:rPr>
                        <a:t>),</a:t>
                      </a:r>
                      <a:r>
                        <a:rPr lang="en" sz="900">
                          <a:latin typeface="Consolas"/>
                          <a:ea typeface="Consolas"/>
                          <a:cs typeface="Consolas"/>
                          <a:sym typeface="Consolas"/>
                        </a:rPr>
                        <a:t> strides</a:t>
                      </a:r>
                      <a:r>
                        <a:rPr lang="en" sz="900">
                          <a:solidFill>
                            <a:srgbClr val="616161"/>
                          </a:solidFill>
                          <a:latin typeface="Consolas"/>
                          <a:ea typeface="Consolas"/>
                          <a:cs typeface="Consolas"/>
                          <a:sym typeface="Consolas"/>
                        </a:rPr>
                        <a:t>=(</a:t>
                      </a:r>
                      <a:r>
                        <a:rPr lang="en" sz="900">
                          <a:solidFill>
                            <a:srgbClr val="C53929"/>
                          </a:solidFill>
                          <a:latin typeface="Consolas"/>
                          <a:ea typeface="Consolas"/>
                          <a:cs typeface="Consolas"/>
                          <a:sym typeface="Consolas"/>
                        </a:rPr>
                        <a:t>2</a:t>
                      </a:r>
                      <a:r>
                        <a:rPr lang="en" sz="900">
                          <a:solidFill>
                            <a:srgbClr val="616161"/>
                          </a:solidFill>
                          <a:latin typeface="Consolas"/>
                          <a:ea typeface="Consolas"/>
                          <a:cs typeface="Consolas"/>
                          <a:sym typeface="Consolas"/>
                        </a:rPr>
                        <a:t>,</a:t>
                      </a:r>
                      <a:r>
                        <a:rPr lang="en" sz="900">
                          <a:latin typeface="Consolas"/>
                          <a:ea typeface="Consolas"/>
                          <a:cs typeface="Consolas"/>
                          <a:sym typeface="Consolas"/>
                        </a:rPr>
                        <a:t> </a:t>
                      </a:r>
                      <a:r>
                        <a:rPr lang="en" sz="900">
                          <a:solidFill>
                            <a:srgbClr val="C53929"/>
                          </a:solidFill>
                          <a:latin typeface="Consolas"/>
                          <a:ea typeface="Consolas"/>
                          <a:cs typeface="Consolas"/>
                          <a:sym typeface="Consolas"/>
                        </a:rPr>
                        <a:t>2</a:t>
                      </a:r>
                      <a:r>
                        <a:rPr lang="en" sz="900">
                          <a:solidFill>
                            <a:srgbClr val="616161"/>
                          </a:solidFill>
                          <a:latin typeface="Consolas"/>
                          <a:ea typeface="Consolas"/>
                          <a:cs typeface="Consolas"/>
                          <a:sym typeface="Consolas"/>
                        </a:rPr>
                        <a:t>),</a:t>
                      </a:r>
                      <a:r>
                        <a:rPr lang="en" sz="900">
                          <a:latin typeface="Consolas"/>
                          <a:ea typeface="Consolas"/>
                          <a:cs typeface="Consolas"/>
                          <a:sym typeface="Consolas"/>
                        </a:rPr>
                        <a:t> padding</a:t>
                      </a:r>
                      <a:r>
                        <a:rPr lang="en" sz="900">
                          <a:solidFill>
                            <a:srgbClr val="616161"/>
                          </a:solidFill>
                          <a:latin typeface="Consolas"/>
                          <a:ea typeface="Consolas"/>
                          <a:cs typeface="Consolas"/>
                          <a:sym typeface="Consolas"/>
                        </a:rPr>
                        <a:t>=</a:t>
                      </a:r>
                      <a:r>
                        <a:rPr lang="en" sz="900">
                          <a:solidFill>
                            <a:srgbClr val="0F9D58"/>
                          </a:solidFill>
                          <a:latin typeface="Consolas"/>
                          <a:ea typeface="Consolas"/>
                          <a:cs typeface="Consolas"/>
                          <a:sym typeface="Consolas"/>
                        </a:rPr>
                        <a:t>'same'</a:t>
                      </a:r>
                      <a:r>
                        <a:rPr lang="en" sz="900">
                          <a:solidFill>
                            <a:srgbClr val="616161"/>
                          </a:solidFill>
                          <a:latin typeface="Consolas"/>
                          <a:ea typeface="Consolas"/>
                          <a:cs typeface="Consolas"/>
                          <a:sym typeface="Consolas"/>
                        </a:rPr>
                        <a:t>)(</a:t>
                      </a:r>
                      <a:r>
                        <a:rPr lang="en" sz="900">
                          <a:latin typeface="Consolas"/>
                          <a:ea typeface="Consolas"/>
                          <a:cs typeface="Consolas"/>
                          <a:sym typeface="Consolas"/>
                        </a:rPr>
                        <a:t>input</a:t>
                      </a:r>
                      <a:r>
                        <a:rPr lang="en" sz="900">
                          <a:solidFill>
                            <a:srgbClr val="616161"/>
                          </a:solidFill>
                          <a:latin typeface="Consolas"/>
                          <a:ea typeface="Consolas"/>
                          <a:cs typeface="Consolas"/>
                          <a:sym typeface="Consolas"/>
                        </a:rPr>
                        <a:t>)</a:t>
                      </a:r>
                      <a:endParaRPr sz="900">
                        <a:latin typeface="Consolas"/>
                        <a:ea typeface="Consolas"/>
                        <a:cs typeface="Consolas"/>
                        <a:sym typeface="Consolas"/>
                      </a:endParaRPr>
                    </a:p>
                    <a:p>
                      <a:pPr indent="0" lvl="0" marL="0" rtl="0" algn="l">
                        <a:lnSpc>
                          <a:spcPct val="115000"/>
                        </a:lnSpc>
                        <a:spcBef>
                          <a:spcPts val="0"/>
                        </a:spcBef>
                        <a:spcAft>
                          <a:spcPts val="0"/>
                        </a:spcAft>
                        <a:buNone/>
                      </a:pPr>
                      <a:r>
                        <a:rPr lang="en" sz="900">
                          <a:latin typeface="Consolas"/>
                          <a:ea typeface="Consolas"/>
                          <a:cs typeface="Consolas"/>
                          <a:sym typeface="Consolas"/>
                        </a:rPr>
                        <a:t>x </a:t>
                      </a:r>
                      <a:r>
                        <a:rPr lang="en" sz="900">
                          <a:solidFill>
                            <a:srgbClr val="616161"/>
                          </a:solidFill>
                          <a:latin typeface="Consolas"/>
                          <a:ea typeface="Consolas"/>
                          <a:cs typeface="Consolas"/>
                          <a:sym typeface="Consolas"/>
                        </a:rPr>
                        <a:t>=</a:t>
                      </a:r>
                      <a:r>
                        <a:rPr lang="en" sz="900">
                          <a:latin typeface="Consolas"/>
                          <a:ea typeface="Consolas"/>
                          <a:cs typeface="Consolas"/>
                          <a:sym typeface="Consolas"/>
                        </a:rPr>
                        <a:t> layers</a:t>
                      </a:r>
                      <a:r>
                        <a:rPr lang="en" sz="900">
                          <a:solidFill>
                            <a:srgbClr val="616161"/>
                          </a:solidFill>
                          <a:latin typeface="Consolas"/>
                          <a:ea typeface="Consolas"/>
                          <a:cs typeface="Consolas"/>
                          <a:sym typeface="Consolas"/>
                        </a:rPr>
                        <a:t>.</a:t>
                      </a:r>
                      <a:r>
                        <a:rPr lang="en" sz="900">
                          <a:solidFill>
                            <a:srgbClr val="3367D6"/>
                          </a:solidFill>
                          <a:latin typeface="Consolas"/>
                          <a:ea typeface="Consolas"/>
                          <a:cs typeface="Consolas"/>
                          <a:sym typeface="Consolas"/>
                        </a:rPr>
                        <a:t>Conv2D</a:t>
                      </a:r>
                      <a:r>
                        <a:rPr lang="en" sz="900">
                          <a:solidFill>
                            <a:srgbClr val="616161"/>
                          </a:solidFill>
                          <a:latin typeface="Consolas"/>
                          <a:ea typeface="Consolas"/>
                          <a:cs typeface="Consolas"/>
                          <a:sym typeface="Consolas"/>
                        </a:rPr>
                        <a:t>(</a:t>
                      </a:r>
                      <a:r>
                        <a:rPr lang="en" sz="900">
                          <a:solidFill>
                            <a:srgbClr val="C53929"/>
                          </a:solidFill>
                          <a:latin typeface="Consolas"/>
                          <a:ea typeface="Consolas"/>
                          <a:cs typeface="Consolas"/>
                          <a:sym typeface="Consolas"/>
                        </a:rPr>
                        <a:t>32</a:t>
                      </a:r>
                      <a:r>
                        <a:rPr lang="en" sz="900">
                          <a:solidFill>
                            <a:srgbClr val="616161"/>
                          </a:solidFill>
                          <a:latin typeface="Consolas"/>
                          <a:ea typeface="Consolas"/>
                          <a:cs typeface="Consolas"/>
                          <a:sym typeface="Consolas"/>
                        </a:rPr>
                        <a:t>,</a:t>
                      </a:r>
                      <a:r>
                        <a:rPr lang="en" sz="900">
                          <a:latin typeface="Consolas"/>
                          <a:ea typeface="Consolas"/>
                          <a:cs typeface="Consolas"/>
                          <a:sym typeface="Consolas"/>
                        </a:rPr>
                        <a:t> </a:t>
                      </a:r>
                      <a:r>
                        <a:rPr lang="en" sz="900">
                          <a:solidFill>
                            <a:srgbClr val="616161"/>
                          </a:solidFill>
                          <a:latin typeface="Consolas"/>
                          <a:ea typeface="Consolas"/>
                          <a:cs typeface="Consolas"/>
                          <a:sym typeface="Consolas"/>
                        </a:rPr>
                        <a:t>(</a:t>
                      </a:r>
                      <a:r>
                        <a:rPr lang="en" sz="900">
                          <a:solidFill>
                            <a:srgbClr val="C53929"/>
                          </a:solidFill>
                          <a:latin typeface="Consolas"/>
                          <a:ea typeface="Consolas"/>
                          <a:cs typeface="Consolas"/>
                          <a:sym typeface="Consolas"/>
                        </a:rPr>
                        <a:t>3</a:t>
                      </a:r>
                      <a:r>
                        <a:rPr lang="en" sz="900">
                          <a:solidFill>
                            <a:srgbClr val="616161"/>
                          </a:solidFill>
                          <a:latin typeface="Consolas"/>
                          <a:ea typeface="Consolas"/>
                          <a:cs typeface="Consolas"/>
                          <a:sym typeface="Consolas"/>
                        </a:rPr>
                        <a:t>,</a:t>
                      </a:r>
                      <a:r>
                        <a:rPr lang="en" sz="900">
                          <a:latin typeface="Consolas"/>
                          <a:ea typeface="Consolas"/>
                          <a:cs typeface="Consolas"/>
                          <a:sym typeface="Consolas"/>
                        </a:rPr>
                        <a:t> </a:t>
                      </a:r>
                      <a:r>
                        <a:rPr lang="en" sz="900">
                          <a:solidFill>
                            <a:srgbClr val="C53929"/>
                          </a:solidFill>
                          <a:latin typeface="Consolas"/>
                          <a:ea typeface="Consolas"/>
                          <a:cs typeface="Consolas"/>
                          <a:sym typeface="Consolas"/>
                        </a:rPr>
                        <a:t>3</a:t>
                      </a:r>
                      <a:r>
                        <a:rPr lang="en" sz="900">
                          <a:solidFill>
                            <a:srgbClr val="616161"/>
                          </a:solidFill>
                          <a:latin typeface="Consolas"/>
                          <a:ea typeface="Consolas"/>
                          <a:cs typeface="Consolas"/>
                          <a:sym typeface="Consolas"/>
                        </a:rPr>
                        <a:t>),</a:t>
                      </a:r>
                      <a:r>
                        <a:rPr lang="en" sz="900">
                          <a:latin typeface="Consolas"/>
                          <a:ea typeface="Consolas"/>
                          <a:cs typeface="Consolas"/>
                          <a:sym typeface="Consolas"/>
                        </a:rPr>
                        <a:t> strides</a:t>
                      </a:r>
                      <a:r>
                        <a:rPr lang="en" sz="900">
                          <a:solidFill>
                            <a:srgbClr val="616161"/>
                          </a:solidFill>
                          <a:latin typeface="Consolas"/>
                          <a:ea typeface="Consolas"/>
                          <a:cs typeface="Consolas"/>
                          <a:sym typeface="Consolas"/>
                        </a:rPr>
                        <a:t>=(</a:t>
                      </a:r>
                      <a:r>
                        <a:rPr lang="en" sz="900">
                          <a:solidFill>
                            <a:srgbClr val="C53929"/>
                          </a:solidFill>
                          <a:latin typeface="Consolas"/>
                          <a:ea typeface="Consolas"/>
                          <a:cs typeface="Consolas"/>
                          <a:sym typeface="Consolas"/>
                        </a:rPr>
                        <a:t>1</a:t>
                      </a:r>
                      <a:r>
                        <a:rPr lang="en" sz="900">
                          <a:solidFill>
                            <a:srgbClr val="616161"/>
                          </a:solidFill>
                          <a:latin typeface="Consolas"/>
                          <a:ea typeface="Consolas"/>
                          <a:cs typeface="Consolas"/>
                          <a:sym typeface="Consolas"/>
                        </a:rPr>
                        <a:t>,</a:t>
                      </a:r>
                      <a:r>
                        <a:rPr lang="en" sz="900">
                          <a:latin typeface="Consolas"/>
                          <a:ea typeface="Consolas"/>
                          <a:cs typeface="Consolas"/>
                          <a:sym typeface="Consolas"/>
                        </a:rPr>
                        <a:t> </a:t>
                      </a:r>
                      <a:r>
                        <a:rPr lang="en" sz="900">
                          <a:solidFill>
                            <a:srgbClr val="C53929"/>
                          </a:solidFill>
                          <a:latin typeface="Consolas"/>
                          <a:ea typeface="Consolas"/>
                          <a:cs typeface="Consolas"/>
                          <a:sym typeface="Consolas"/>
                        </a:rPr>
                        <a:t>1</a:t>
                      </a:r>
                      <a:r>
                        <a:rPr lang="en" sz="900">
                          <a:solidFill>
                            <a:srgbClr val="616161"/>
                          </a:solidFill>
                          <a:latin typeface="Consolas"/>
                          <a:ea typeface="Consolas"/>
                          <a:cs typeface="Consolas"/>
                          <a:sym typeface="Consolas"/>
                        </a:rPr>
                        <a:t>),</a:t>
                      </a:r>
                      <a:r>
                        <a:rPr lang="en" sz="900">
                          <a:latin typeface="Consolas"/>
                          <a:ea typeface="Consolas"/>
                          <a:cs typeface="Consolas"/>
                          <a:sym typeface="Consolas"/>
                        </a:rPr>
                        <a:t> padding</a:t>
                      </a:r>
                      <a:r>
                        <a:rPr lang="en" sz="900">
                          <a:solidFill>
                            <a:srgbClr val="616161"/>
                          </a:solidFill>
                          <a:latin typeface="Consolas"/>
                          <a:ea typeface="Consolas"/>
                          <a:cs typeface="Consolas"/>
                          <a:sym typeface="Consolas"/>
                        </a:rPr>
                        <a:t>=</a:t>
                      </a:r>
                      <a:r>
                        <a:rPr lang="en" sz="900">
                          <a:solidFill>
                            <a:srgbClr val="0F9D58"/>
                          </a:solidFill>
                          <a:latin typeface="Consolas"/>
                          <a:ea typeface="Consolas"/>
                          <a:cs typeface="Consolas"/>
                          <a:sym typeface="Consolas"/>
                        </a:rPr>
                        <a:t>'same'</a:t>
                      </a:r>
                      <a:r>
                        <a:rPr lang="en" sz="900">
                          <a:solidFill>
                            <a:srgbClr val="616161"/>
                          </a:solidFill>
                          <a:latin typeface="Consolas"/>
                          <a:ea typeface="Consolas"/>
                          <a:cs typeface="Consolas"/>
                          <a:sym typeface="Consolas"/>
                        </a:rPr>
                        <a:t>)(</a:t>
                      </a:r>
                      <a:r>
                        <a:rPr lang="en" sz="900">
                          <a:latin typeface="Consolas"/>
                          <a:ea typeface="Consolas"/>
                          <a:cs typeface="Consolas"/>
                          <a:sym typeface="Consolas"/>
                        </a:rPr>
                        <a:t>x</a:t>
                      </a:r>
                      <a:r>
                        <a:rPr lang="en" sz="900">
                          <a:solidFill>
                            <a:srgbClr val="616161"/>
                          </a:solidFill>
                          <a:latin typeface="Consolas"/>
                          <a:ea typeface="Consolas"/>
                          <a:cs typeface="Consolas"/>
                          <a:sym typeface="Consolas"/>
                        </a:rPr>
                        <a:t>)</a:t>
                      </a:r>
                      <a:endParaRPr sz="900">
                        <a:latin typeface="Consolas"/>
                        <a:ea typeface="Consolas"/>
                        <a:cs typeface="Consolas"/>
                        <a:sym typeface="Consolas"/>
                      </a:endParaRPr>
                    </a:p>
                    <a:p>
                      <a:pPr indent="0" lvl="0" marL="0" rtl="0" algn="l">
                        <a:lnSpc>
                          <a:spcPct val="115000"/>
                        </a:lnSpc>
                        <a:spcBef>
                          <a:spcPts val="0"/>
                        </a:spcBef>
                        <a:spcAft>
                          <a:spcPts val="0"/>
                        </a:spcAft>
                        <a:buNone/>
                      </a:pPr>
                      <a:r>
                        <a:rPr lang="en" sz="900">
                          <a:latin typeface="Consolas"/>
                          <a:ea typeface="Consolas"/>
                          <a:cs typeface="Consolas"/>
                          <a:sym typeface="Consolas"/>
                        </a:rPr>
                        <a:t>x </a:t>
                      </a:r>
                      <a:r>
                        <a:rPr lang="en" sz="900">
                          <a:solidFill>
                            <a:srgbClr val="616161"/>
                          </a:solidFill>
                          <a:latin typeface="Consolas"/>
                          <a:ea typeface="Consolas"/>
                          <a:cs typeface="Consolas"/>
                          <a:sym typeface="Consolas"/>
                        </a:rPr>
                        <a:t>=</a:t>
                      </a:r>
                      <a:r>
                        <a:rPr lang="en" sz="900">
                          <a:latin typeface="Consolas"/>
                          <a:ea typeface="Consolas"/>
                          <a:cs typeface="Consolas"/>
                          <a:sym typeface="Consolas"/>
                        </a:rPr>
                        <a:t> layers</a:t>
                      </a:r>
                      <a:r>
                        <a:rPr lang="en" sz="900">
                          <a:solidFill>
                            <a:srgbClr val="616161"/>
                          </a:solidFill>
                          <a:latin typeface="Consolas"/>
                          <a:ea typeface="Consolas"/>
                          <a:cs typeface="Consolas"/>
                          <a:sym typeface="Consolas"/>
                        </a:rPr>
                        <a:t>.</a:t>
                      </a:r>
                      <a:r>
                        <a:rPr lang="en" sz="900">
                          <a:solidFill>
                            <a:srgbClr val="3367D6"/>
                          </a:solidFill>
                          <a:latin typeface="Consolas"/>
                          <a:ea typeface="Consolas"/>
                          <a:cs typeface="Consolas"/>
                          <a:sym typeface="Consolas"/>
                        </a:rPr>
                        <a:t>Conv2D</a:t>
                      </a:r>
                      <a:r>
                        <a:rPr lang="en" sz="900">
                          <a:solidFill>
                            <a:srgbClr val="616161"/>
                          </a:solidFill>
                          <a:latin typeface="Consolas"/>
                          <a:ea typeface="Consolas"/>
                          <a:cs typeface="Consolas"/>
                          <a:sym typeface="Consolas"/>
                        </a:rPr>
                        <a:t>(</a:t>
                      </a:r>
                      <a:r>
                        <a:rPr lang="en" sz="900">
                          <a:solidFill>
                            <a:srgbClr val="C53929"/>
                          </a:solidFill>
                          <a:latin typeface="Consolas"/>
                          <a:ea typeface="Consolas"/>
                          <a:cs typeface="Consolas"/>
                          <a:sym typeface="Consolas"/>
                        </a:rPr>
                        <a:t>64</a:t>
                      </a:r>
                      <a:r>
                        <a:rPr lang="en" sz="900">
                          <a:solidFill>
                            <a:srgbClr val="616161"/>
                          </a:solidFill>
                          <a:latin typeface="Consolas"/>
                          <a:ea typeface="Consolas"/>
                          <a:cs typeface="Consolas"/>
                          <a:sym typeface="Consolas"/>
                        </a:rPr>
                        <a:t>,</a:t>
                      </a:r>
                      <a:r>
                        <a:rPr lang="en" sz="900">
                          <a:latin typeface="Consolas"/>
                          <a:ea typeface="Consolas"/>
                          <a:cs typeface="Consolas"/>
                          <a:sym typeface="Consolas"/>
                        </a:rPr>
                        <a:t> </a:t>
                      </a:r>
                      <a:r>
                        <a:rPr lang="en" sz="900">
                          <a:solidFill>
                            <a:srgbClr val="616161"/>
                          </a:solidFill>
                          <a:latin typeface="Consolas"/>
                          <a:ea typeface="Consolas"/>
                          <a:cs typeface="Consolas"/>
                          <a:sym typeface="Consolas"/>
                        </a:rPr>
                        <a:t>(</a:t>
                      </a:r>
                      <a:r>
                        <a:rPr lang="en" sz="900">
                          <a:solidFill>
                            <a:srgbClr val="C53929"/>
                          </a:solidFill>
                          <a:latin typeface="Consolas"/>
                          <a:ea typeface="Consolas"/>
                          <a:cs typeface="Consolas"/>
                          <a:sym typeface="Consolas"/>
                        </a:rPr>
                        <a:t>3</a:t>
                      </a:r>
                      <a:r>
                        <a:rPr lang="en" sz="900">
                          <a:solidFill>
                            <a:srgbClr val="616161"/>
                          </a:solidFill>
                          <a:latin typeface="Consolas"/>
                          <a:ea typeface="Consolas"/>
                          <a:cs typeface="Consolas"/>
                          <a:sym typeface="Consolas"/>
                        </a:rPr>
                        <a:t>,</a:t>
                      </a:r>
                      <a:r>
                        <a:rPr lang="en" sz="900">
                          <a:latin typeface="Consolas"/>
                          <a:ea typeface="Consolas"/>
                          <a:cs typeface="Consolas"/>
                          <a:sym typeface="Consolas"/>
                        </a:rPr>
                        <a:t> </a:t>
                      </a:r>
                      <a:r>
                        <a:rPr lang="en" sz="900">
                          <a:solidFill>
                            <a:srgbClr val="C53929"/>
                          </a:solidFill>
                          <a:latin typeface="Consolas"/>
                          <a:ea typeface="Consolas"/>
                          <a:cs typeface="Consolas"/>
                          <a:sym typeface="Consolas"/>
                        </a:rPr>
                        <a:t>3</a:t>
                      </a:r>
                      <a:r>
                        <a:rPr lang="en" sz="900">
                          <a:solidFill>
                            <a:srgbClr val="616161"/>
                          </a:solidFill>
                          <a:latin typeface="Consolas"/>
                          <a:ea typeface="Consolas"/>
                          <a:cs typeface="Consolas"/>
                          <a:sym typeface="Consolas"/>
                        </a:rPr>
                        <a:t>),</a:t>
                      </a:r>
                      <a:r>
                        <a:rPr lang="en" sz="900">
                          <a:latin typeface="Consolas"/>
                          <a:ea typeface="Consolas"/>
                          <a:cs typeface="Consolas"/>
                          <a:sym typeface="Consolas"/>
                        </a:rPr>
                        <a:t> strides</a:t>
                      </a:r>
                      <a:r>
                        <a:rPr lang="en" sz="900">
                          <a:solidFill>
                            <a:srgbClr val="616161"/>
                          </a:solidFill>
                          <a:latin typeface="Consolas"/>
                          <a:ea typeface="Consolas"/>
                          <a:cs typeface="Consolas"/>
                          <a:sym typeface="Consolas"/>
                        </a:rPr>
                        <a:t>=(</a:t>
                      </a:r>
                      <a:r>
                        <a:rPr lang="en" sz="900">
                          <a:solidFill>
                            <a:srgbClr val="C53929"/>
                          </a:solidFill>
                          <a:latin typeface="Consolas"/>
                          <a:ea typeface="Consolas"/>
                          <a:cs typeface="Consolas"/>
                          <a:sym typeface="Consolas"/>
                        </a:rPr>
                        <a:t>1</a:t>
                      </a:r>
                      <a:r>
                        <a:rPr lang="en" sz="900">
                          <a:solidFill>
                            <a:srgbClr val="616161"/>
                          </a:solidFill>
                          <a:latin typeface="Consolas"/>
                          <a:ea typeface="Consolas"/>
                          <a:cs typeface="Consolas"/>
                          <a:sym typeface="Consolas"/>
                        </a:rPr>
                        <a:t>,</a:t>
                      </a:r>
                      <a:r>
                        <a:rPr lang="en" sz="900">
                          <a:latin typeface="Consolas"/>
                          <a:ea typeface="Consolas"/>
                          <a:cs typeface="Consolas"/>
                          <a:sym typeface="Consolas"/>
                        </a:rPr>
                        <a:t> </a:t>
                      </a:r>
                      <a:r>
                        <a:rPr lang="en" sz="900">
                          <a:solidFill>
                            <a:srgbClr val="C53929"/>
                          </a:solidFill>
                          <a:latin typeface="Consolas"/>
                          <a:ea typeface="Consolas"/>
                          <a:cs typeface="Consolas"/>
                          <a:sym typeface="Consolas"/>
                        </a:rPr>
                        <a:t>1</a:t>
                      </a:r>
                      <a:r>
                        <a:rPr lang="en" sz="900">
                          <a:solidFill>
                            <a:srgbClr val="616161"/>
                          </a:solidFill>
                          <a:latin typeface="Consolas"/>
                          <a:ea typeface="Consolas"/>
                          <a:cs typeface="Consolas"/>
                          <a:sym typeface="Consolas"/>
                        </a:rPr>
                        <a:t>),</a:t>
                      </a:r>
                      <a:r>
                        <a:rPr lang="en" sz="900">
                          <a:latin typeface="Consolas"/>
                          <a:ea typeface="Consolas"/>
                          <a:cs typeface="Consolas"/>
                          <a:sym typeface="Consolas"/>
                        </a:rPr>
                        <a:t> padding</a:t>
                      </a:r>
                      <a:r>
                        <a:rPr lang="en" sz="900">
                          <a:solidFill>
                            <a:srgbClr val="616161"/>
                          </a:solidFill>
                          <a:latin typeface="Consolas"/>
                          <a:ea typeface="Consolas"/>
                          <a:cs typeface="Consolas"/>
                          <a:sym typeface="Consolas"/>
                        </a:rPr>
                        <a:t>=</a:t>
                      </a:r>
                      <a:r>
                        <a:rPr lang="en" sz="900">
                          <a:solidFill>
                            <a:srgbClr val="0F9D58"/>
                          </a:solidFill>
                          <a:latin typeface="Consolas"/>
                          <a:ea typeface="Consolas"/>
                          <a:cs typeface="Consolas"/>
                          <a:sym typeface="Consolas"/>
                        </a:rPr>
                        <a:t>'same'</a:t>
                      </a:r>
                      <a:r>
                        <a:rPr lang="en" sz="900">
                          <a:solidFill>
                            <a:srgbClr val="616161"/>
                          </a:solidFill>
                          <a:latin typeface="Consolas"/>
                          <a:ea typeface="Consolas"/>
                          <a:cs typeface="Consolas"/>
                          <a:sym typeface="Consolas"/>
                        </a:rPr>
                        <a:t>)(</a:t>
                      </a:r>
                      <a:r>
                        <a:rPr lang="en" sz="900">
                          <a:latin typeface="Consolas"/>
                          <a:ea typeface="Consolas"/>
                          <a:cs typeface="Consolas"/>
                          <a:sym typeface="Consolas"/>
                        </a:rPr>
                        <a:t>x</a:t>
                      </a:r>
                      <a:r>
                        <a:rPr lang="en" sz="900">
                          <a:solidFill>
                            <a:srgbClr val="616161"/>
                          </a:solidFill>
                          <a:latin typeface="Consolas"/>
                          <a:ea typeface="Consolas"/>
                          <a:cs typeface="Consolas"/>
                          <a:sym typeface="Consolas"/>
                        </a:rPr>
                        <a:t>)</a:t>
                      </a:r>
                      <a:endParaRPr sz="900">
                        <a:latin typeface="Consolas"/>
                        <a:ea typeface="Consolas"/>
                        <a:cs typeface="Consolas"/>
                        <a:sym typeface="Consolas"/>
                      </a:endParaRPr>
                    </a:p>
                    <a:p>
                      <a:pPr indent="0" lvl="0" marL="0" rtl="0" algn="l">
                        <a:lnSpc>
                          <a:spcPct val="115000"/>
                        </a:lnSpc>
                        <a:spcBef>
                          <a:spcPts val="0"/>
                        </a:spcBef>
                        <a:spcAft>
                          <a:spcPts val="0"/>
                        </a:spcAft>
                        <a:buNone/>
                      </a:pPr>
                      <a:r>
                        <a:t/>
                      </a:r>
                      <a:endParaRPr sz="900">
                        <a:latin typeface="Consolas"/>
                        <a:ea typeface="Consolas"/>
                        <a:cs typeface="Consolas"/>
                        <a:sym typeface="Consolas"/>
                      </a:endParaRPr>
                    </a:p>
                    <a:p>
                      <a:pPr indent="0" lvl="0" marL="0" rtl="0" algn="l">
                        <a:lnSpc>
                          <a:spcPct val="115000"/>
                        </a:lnSpc>
                        <a:spcBef>
                          <a:spcPts val="0"/>
                        </a:spcBef>
                        <a:spcAft>
                          <a:spcPts val="0"/>
                        </a:spcAft>
                        <a:buNone/>
                      </a:pPr>
                      <a:r>
                        <a:rPr lang="en" sz="900">
                          <a:solidFill>
                            <a:srgbClr val="455A64"/>
                          </a:solidFill>
                          <a:latin typeface="Consolas"/>
                          <a:ea typeface="Consolas"/>
                          <a:cs typeface="Consolas"/>
                          <a:sym typeface="Consolas"/>
                        </a:rPr>
                        <a:t># max pooling layer</a:t>
                      </a:r>
                      <a:endParaRPr sz="900">
                        <a:latin typeface="Consolas"/>
                        <a:ea typeface="Consolas"/>
                        <a:cs typeface="Consolas"/>
                        <a:sym typeface="Consolas"/>
                      </a:endParaRPr>
                    </a:p>
                    <a:p>
                      <a:pPr indent="0" lvl="0" marL="0" rtl="0" algn="l">
                        <a:lnSpc>
                          <a:spcPct val="115000"/>
                        </a:lnSpc>
                        <a:spcBef>
                          <a:spcPts val="0"/>
                        </a:spcBef>
                        <a:spcAft>
                          <a:spcPts val="0"/>
                        </a:spcAft>
                        <a:buNone/>
                      </a:pPr>
                      <a:r>
                        <a:rPr lang="en" sz="900">
                          <a:latin typeface="Consolas"/>
                          <a:ea typeface="Consolas"/>
                          <a:cs typeface="Consolas"/>
                          <a:sym typeface="Consolas"/>
                        </a:rPr>
                        <a:t>x </a:t>
                      </a:r>
                      <a:r>
                        <a:rPr lang="en" sz="900">
                          <a:solidFill>
                            <a:srgbClr val="616161"/>
                          </a:solidFill>
                          <a:latin typeface="Consolas"/>
                          <a:ea typeface="Consolas"/>
                          <a:cs typeface="Consolas"/>
                          <a:sym typeface="Consolas"/>
                        </a:rPr>
                        <a:t>=</a:t>
                      </a:r>
                      <a:r>
                        <a:rPr lang="en" sz="900">
                          <a:latin typeface="Consolas"/>
                          <a:ea typeface="Consolas"/>
                          <a:cs typeface="Consolas"/>
                          <a:sym typeface="Consolas"/>
                        </a:rPr>
                        <a:t> layers</a:t>
                      </a:r>
                      <a:r>
                        <a:rPr lang="en" sz="900">
                          <a:solidFill>
                            <a:srgbClr val="616161"/>
                          </a:solidFill>
                          <a:latin typeface="Consolas"/>
                          <a:ea typeface="Consolas"/>
                          <a:cs typeface="Consolas"/>
                          <a:sym typeface="Consolas"/>
                        </a:rPr>
                        <a:t>.</a:t>
                      </a:r>
                      <a:r>
                        <a:rPr lang="en" sz="900">
                          <a:solidFill>
                            <a:srgbClr val="3367D6"/>
                          </a:solidFill>
                          <a:latin typeface="Consolas"/>
                          <a:ea typeface="Consolas"/>
                          <a:cs typeface="Consolas"/>
                          <a:sym typeface="Consolas"/>
                        </a:rPr>
                        <a:t>MaxPooling2D</a:t>
                      </a:r>
                      <a:r>
                        <a:rPr lang="en" sz="900">
                          <a:solidFill>
                            <a:srgbClr val="616161"/>
                          </a:solidFill>
                          <a:latin typeface="Consolas"/>
                          <a:ea typeface="Consolas"/>
                          <a:cs typeface="Consolas"/>
                          <a:sym typeface="Consolas"/>
                        </a:rPr>
                        <a:t>((</a:t>
                      </a:r>
                      <a:r>
                        <a:rPr lang="en" sz="900">
                          <a:solidFill>
                            <a:srgbClr val="C53929"/>
                          </a:solidFill>
                          <a:latin typeface="Consolas"/>
                          <a:ea typeface="Consolas"/>
                          <a:cs typeface="Consolas"/>
                          <a:sym typeface="Consolas"/>
                        </a:rPr>
                        <a:t>3</a:t>
                      </a:r>
                      <a:r>
                        <a:rPr lang="en" sz="900">
                          <a:solidFill>
                            <a:srgbClr val="616161"/>
                          </a:solidFill>
                          <a:latin typeface="Consolas"/>
                          <a:ea typeface="Consolas"/>
                          <a:cs typeface="Consolas"/>
                          <a:sym typeface="Consolas"/>
                        </a:rPr>
                        <a:t>,</a:t>
                      </a:r>
                      <a:r>
                        <a:rPr lang="en" sz="900">
                          <a:latin typeface="Consolas"/>
                          <a:ea typeface="Consolas"/>
                          <a:cs typeface="Consolas"/>
                          <a:sym typeface="Consolas"/>
                        </a:rPr>
                        <a:t> </a:t>
                      </a:r>
                      <a:r>
                        <a:rPr lang="en" sz="900">
                          <a:solidFill>
                            <a:srgbClr val="C53929"/>
                          </a:solidFill>
                          <a:latin typeface="Consolas"/>
                          <a:ea typeface="Consolas"/>
                          <a:cs typeface="Consolas"/>
                          <a:sym typeface="Consolas"/>
                        </a:rPr>
                        <a:t>3</a:t>
                      </a:r>
                      <a:r>
                        <a:rPr lang="en" sz="900">
                          <a:solidFill>
                            <a:srgbClr val="616161"/>
                          </a:solidFill>
                          <a:latin typeface="Consolas"/>
                          <a:ea typeface="Consolas"/>
                          <a:cs typeface="Consolas"/>
                          <a:sym typeface="Consolas"/>
                        </a:rPr>
                        <a:t>),</a:t>
                      </a:r>
                      <a:r>
                        <a:rPr lang="en" sz="900">
                          <a:latin typeface="Consolas"/>
                          <a:ea typeface="Consolas"/>
                          <a:cs typeface="Consolas"/>
                          <a:sym typeface="Consolas"/>
                        </a:rPr>
                        <a:t> strides</a:t>
                      </a:r>
                      <a:r>
                        <a:rPr lang="en" sz="900">
                          <a:solidFill>
                            <a:srgbClr val="616161"/>
                          </a:solidFill>
                          <a:latin typeface="Consolas"/>
                          <a:ea typeface="Consolas"/>
                          <a:cs typeface="Consolas"/>
                          <a:sym typeface="Consolas"/>
                        </a:rPr>
                        <a:t>=(</a:t>
                      </a:r>
                      <a:r>
                        <a:rPr lang="en" sz="900">
                          <a:solidFill>
                            <a:srgbClr val="C53929"/>
                          </a:solidFill>
                          <a:latin typeface="Consolas"/>
                          <a:ea typeface="Consolas"/>
                          <a:cs typeface="Consolas"/>
                          <a:sym typeface="Consolas"/>
                        </a:rPr>
                        <a:t>2</a:t>
                      </a:r>
                      <a:r>
                        <a:rPr lang="en" sz="900">
                          <a:solidFill>
                            <a:srgbClr val="616161"/>
                          </a:solidFill>
                          <a:latin typeface="Consolas"/>
                          <a:ea typeface="Consolas"/>
                          <a:cs typeface="Consolas"/>
                          <a:sym typeface="Consolas"/>
                        </a:rPr>
                        <a:t>,</a:t>
                      </a:r>
                      <a:r>
                        <a:rPr lang="en" sz="900">
                          <a:latin typeface="Consolas"/>
                          <a:ea typeface="Consolas"/>
                          <a:cs typeface="Consolas"/>
                          <a:sym typeface="Consolas"/>
                        </a:rPr>
                        <a:t> </a:t>
                      </a:r>
                      <a:r>
                        <a:rPr lang="en" sz="900">
                          <a:solidFill>
                            <a:srgbClr val="C53929"/>
                          </a:solidFill>
                          <a:latin typeface="Consolas"/>
                          <a:ea typeface="Consolas"/>
                          <a:cs typeface="Consolas"/>
                          <a:sym typeface="Consolas"/>
                        </a:rPr>
                        <a:t>2</a:t>
                      </a:r>
                      <a:r>
                        <a:rPr lang="en" sz="900">
                          <a:solidFill>
                            <a:srgbClr val="616161"/>
                          </a:solidFill>
                          <a:latin typeface="Consolas"/>
                          <a:ea typeface="Consolas"/>
                          <a:cs typeface="Consolas"/>
                          <a:sym typeface="Consolas"/>
                        </a:rPr>
                        <a:t>),</a:t>
                      </a:r>
                      <a:r>
                        <a:rPr lang="en" sz="900">
                          <a:latin typeface="Consolas"/>
                          <a:ea typeface="Consolas"/>
                          <a:cs typeface="Consolas"/>
                          <a:sym typeface="Consolas"/>
                        </a:rPr>
                        <a:t> padding</a:t>
                      </a:r>
                      <a:r>
                        <a:rPr lang="en" sz="900">
                          <a:solidFill>
                            <a:srgbClr val="616161"/>
                          </a:solidFill>
                          <a:latin typeface="Consolas"/>
                          <a:ea typeface="Consolas"/>
                          <a:cs typeface="Consolas"/>
                          <a:sym typeface="Consolas"/>
                        </a:rPr>
                        <a:t>=</a:t>
                      </a:r>
                      <a:r>
                        <a:rPr lang="en" sz="900">
                          <a:solidFill>
                            <a:srgbClr val="0F9D58"/>
                          </a:solidFill>
                          <a:latin typeface="Consolas"/>
                          <a:ea typeface="Consolas"/>
                          <a:cs typeface="Consolas"/>
                          <a:sym typeface="Consolas"/>
                        </a:rPr>
                        <a:t>'same'</a:t>
                      </a:r>
                      <a:r>
                        <a:rPr lang="en" sz="900">
                          <a:solidFill>
                            <a:srgbClr val="616161"/>
                          </a:solidFill>
                          <a:latin typeface="Consolas"/>
                          <a:ea typeface="Consolas"/>
                          <a:cs typeface="Consolas"/>
                          <a:sym typeface="Consolas"/>
                        </a:rPr>
                        <a:t>)(</a:t>
                      </a:r>
                      <a:r>
                        <a:rPr lang="en" sz="900">
                          <a:latin typeface="Consolas"/>
                          <a:ea typeface="Consolas"/>
                          <a:cs typeface="Consolas"/>
                          <a:sym typeface="Consolas"/>
                        </a:rPr>
                        <a:t>x</a:t>
                      </a:r>
                      <a:r>
                        <a:rPr lang="en" sz="900">
                          <a:solidFill>
                            <a:srgbClr val="616161"/>
                          </a:solidFill>
                          <a:latin typeface="Consolas"/>
                          <a:ea typeface="Consolas"/>
                          <a:cs typeface="Consolas"/>
                          <a:sym typeface="Consolas"/>
                        </a:rPr>
                        <a:t>)</a:t>
                      </a:r>
                      <a:endParaRPr sz="900">
                        <a:latin typeface="Consolas"/>
                        <a:ea typeface="Consolas"/>
                        <a:cs typeface="Consolas"/>
                        <a:sym typeface="Consolas"/>
                      </a:endParaRPr>
                    </a:p>
                    <a:p>
                      <a:pPr indent="0" lvl="0" marL="0" rtl="0" algn="l">
                        <a:lnSpc>
                          <a:spcPct val="115000"/>
                        </a:lnSpc>
                        <a:spcBef>
                          <a:spcPts val="0"/>
                        </a:spcBef>
                        <a:spcAft>
                          <a:spcPts val="0"/>
                        </a:spcAft>
                        <a:buNone/>
                      </a:pPr>
                      <a:r>
                        <a:t/>
                      </a:r>
                      <a:endParaRPr sz="900">
                        <a:latin typeface="Consolas"/>
                        <a:ea typeface="Consolas"/>
                        <a:cs typeface="Consolas"/>
                        <a:sym typeface="Consolas"/>
                      </a:endParaRPr>
                    </a:p>
                    <a:p>
                      <a:pPr indent="0" lvl="0" marL="0" rtl="0" algn="l">
                        <a:lnSpc>
                          <a:spcPct val="115000"/>
                        </a:lnSpc>
                        <a:spcBef>
                          <a:spcPts val="0"/>
                        </a:spcBef>
                        <a:spcAft>
                          <a:spcPts val="0"/>
                        </a:spcAft>
                        <a:buNone/>
                      </a:pPr>
                      <a:r>
                        <a:rPr lang="en" sz="900">
                          <a:solidFill>
                            <a:srgbClr val="455A64"/>
                          </a:solidFill>
                          <a:latin typeface="Consolas"/>
                          <a:ea typeface="Consolas"/>
                          <a:cs typeface="Consolas"/>
                          <a:sym typeface="Consolas"/>
                        </a:rPr>
                        <a:t># bottleneck convolution</a:t>
                      </a:r>
                      <a:endParaRPr sz="900">
                        <a:latin typeface="Consolas"/>
                        <a:ea typeface="Consolas"/>
                        <a:cs typeface="Consolas"/>
                        <a:sym typeface="Consolas"/>
                      </a:endParaRPr>
                    </a:p>
                    <a:p>
                      <a:pPr indent="0" lvl="0" marL="0" rtl="0" algn="l">
                        <a:lnSpc>
                          <a:spcPct val="115000"/>
                        </a:lnSpc>
                        <a:spcBef>
                          <a:spcPts val="0"/>
                        </a:spcBef>
                        <a:spcAft>
                          <a:spcPts val="0"/>
                        </a:spcAft>
                        <a:buNone/>
                      </a:pPr>
                      <a:r>
                        <a:rPr lang="en" sz="900">
                          <a:latin typeface="Consolas"/>
                          <a:ea typeface="Consolas"/>
                          <a:cs typeface="Consolas"/>
                          <a:sym typeface="Consolas"/>
                        </a:rPr>
                        <a:t>x </a:t>
                      </a:r>
                      <a:r>
                        <a:rPr lang="en" sz="900">
                          <a:solidFill>
                            <a:srgbClr val="616161"/>
                          </a:solidFill>
                          <a:latin typeface="Consolas"/>
                          <a:ea typeface="Consolas"/>
                          <a:cs typeface="Consolas"/>
                          <a:sym typeface="Consolas"/>
                        </a:rPr>
                        <a:t>=</a:t>
                      </a:r>
                      <a:r>
                        <a:rPr lang="en" sz="900">
                          <a:latin typeface="Consolas"/>
                          <a:ea typeface="Consolas"/>
                          <a:cs typeface="Consolas"/>
                          <a:sym typeface="Consolas"/>
                        </a:rPr>
                        <a:t> layers</a:t>
                      </a:r>
                      <a:r>
                        <a:rPr lang="en" sz="900">
                          <a:solidFill>
                            <a:srgbClr val="616161"/>
                          </a:solidFill>
                          <a:latin typeface="Consolas"/>
                          <a:ea typeface="Consolas"/>
                          <a:cs typeface="Consolas"/>
                          <a:sym typeface="Consolas"/>
                        </a:rPr>
                        <a:t>.</a:t>
                      </a:r>
                      <a:r>
                        <a:rPr lang="en" sz="900">
                          <a:solidFill>
                            <a:srgbClr val="3367D6"/>
                          </a:solidFill>
                          <a:latin typeface="Consolas"/>
                          <a:ea typeface="Consolas"/>
                          <a:cs typeface="Consolas"/>
                          <a:sym typeface="Consolas"/>
                        </a:rPr>
                        <a:t>Conv2D</a:t>
                      </a:r>
                      <a:r>
                        <a:rPr lang="en" sz="900">
                          <a:solidFill>
                            <a:srgbClr val="616161"/>
                          </a:solidFill>
                          <a:latin typeface="Consolas"/>
                          <a:ea typeface="Consolas"/>
                          <a:cs typeface="Consolas"/>
                          <a:sym typeface="Consolas"/>
                        </a:rPr>
                        <a:t>(</a:t>
                      </a:r>
                      <a:r>
                        <a:rPr lang="en" sz="900">
                          <a:solidFill>
                            <a:srgbClr val="C53929"/>
                          </a:solidFill>
                          <a:latin typeface="Consolas"/>
                          <a:ea typeface="Consolas"/>
                          <a:cs typeface="Consolas"/>
                          <a:sym typeface="Consolas"/>
                        </a:rPr>
                        <a:t>80</a:t>
                      </a:r>
                      <a:r>
                        <a:rPr lang="en" sz="900">
                          <a:solidFill>
                            <a:srgbClr val="616161"/>
                          </a:solidFill>
                          <a:latin typeface="Consolas"/>
                          <a:ea typeface="Consolas"/>
                          <a:cs typeface="Consolas"/>
                          <a:sym typeface="Consolas"/>
                        </a:rPr>
                        <a:t>,</a:t>
                      </a:r>
                      <a:r>
                        <a:rPr lang="en" sz="900">
                          <a:latin typeface="Consolas"/>
                          <a:ea typeface="Consolas"/>
                          <a:cs typeface="Consolas"/>
                          <a:sym typeface="Consolas"/>
                        </a:rPr>
                        <a:t> </a:t>
                      </a:r>
                      <a:r>
                        <a:rPr lang="en" sz="900">
                          <a:solidFill>
                            <a:srgbClr val="616161"/>
                          </a:solidFill>
                          <a:latin typeface="Consolas"/>
                          <a:ea typeface="Consolas"/>
                          <a:cs typeface="Consolas"/>
                          <a:sym typeface="Consolas"/>
                        </a:rPr>
                        <a:t>(</a:t>
                      </a:r>
                      <a:r>
                        <a:rPr lang="en" sz="900">
                          <a:solidFill>
                            <a:srgbClr val="C53929"/>
                          </a:solidFill>
                          <a:latin typeface="Consolas"/>
                          <a:ea typeface="Consolas"/>
                          <a:cs typeface="Consolas"/>
                          <a:sym typeface="Consolas"/>
                        </a:rPr>
                        <a:t>1</a:t>
                      </a:r>
                      <a:r>
                        <a:rPr lang="en" sz="900">
                          <a:solidFill>
                            <a:srgbClr val="616161"/>
                          </a:solidFill>
                          <a:latin typeface="Consolas"/>
                          <a:ea typeface="Consolas"/>
                          <a:cs typeface="Consolas"/>
                          <a:sym typeface="Consolas"/>
                        </a:rPr>
                        <a:t>,</a:t>
                      </a:r>
                      <a:r>
                        <a:rPr lang="en" sz="900">
                          <a:latin typeface="Consolas"/>
                          <a:ea typeface="Consolas"/>
                          <a:cs typeface="Consolas"/>
                          <a:sym typeface="Consolas"/>
                        </a:rPr>
                        <a:t> </a:t>
                      </a:r>
                      <a:r>
                        <a:rPr lang="en" sz="900">
                          <a:solidFill>
                            <a:srgbClr val="C53929"/>
                          </a:solidFill>
                          <a:latin typeface="Consolas"/>
                          <a:ea typeface="Consolas"/>
                          <a:cs typeface="Consolas"/>
                          <a:sym typeface="Consolas"/>
                        </a:rPr>
                        <a:t>1</a:t>
                      </a:r>
                      <a:r>
                        <a:rPr lang="en" sz="900">
                          <a:solidFill>
                            <a:srgbClr val="616161"/>
                          </a:solidFill>
                          <a:latin typeface="Consolas"/>
                          <a:ea typeface="Consolas"/>
                          <a:cs typeface="Consolas"/>
                          <a:sym typeface="Consolas"/>
                        </a:rPr>
                        <a:t>),</a:t>
                      </a:r>
                      <a:r>
                        <a:rPr lang="en" sz="900">
                          <a:latin typeface="Consolas"/>
                          <a:ea typeface="Consolas"/>
                          <a:cs typeface="Consolas"/>
                          <a:sym typeface="Consolas"/>
                        </a:rPr>
                        <a:t> strides</a:t>
                      </a:r>
                      <a:r>
                        <a:rPr lang="en" sz="900">
                          <a:solidFill>
                            <a:srgbClr val="616161"/>
                          </a:solidFill>
                          <a:latin typeface="Consolas"/>
                          <a:ea typeface="Consolas"/>
                          <a:cs typeface="Consolas"/>
                          <a:sym typeface="Consolas"/>
                        </a:rPr>
                        <a:t>=(</a:t>
                      </a:r>
                      <a:r>
                        <a:rPr lang="en" sz="900">
                          <a:solidFill>
                            <a:srgbClr val="C53929"/>
                          </a:solidFill>
                          <a:latin typeface="Consolas"/>
                          <a:ea typeface="Consolas"/>
                          <a:cs typeface="Consolas"/>
                          <a:sym typeface="Consolas"/>
                        </a:rPr>
                        <a:t>1</a:t>
                      </a:r>
                      <a:r>
                        <a:rPr lang="en" sz="900">
                          <a:solidFill>
                            <a:srgbClr val="616161"/>
                          </a:solidFill>
                          <a:latin typeface="Consolas"/>
                          <a:ea typeface="Consolas"/>
                          <a:cs typeface="Consolas"/>
                          <a:sym typeface="Consolas"/>
                        </a:rPr>
                        <a:t>,</a:t>
                      </a:r>
                      <a:r>
                        <a:rPr lang="en" sz="900">
                          <a:latin typeface="Consolas"/>
                          <a:ea typeface="Consolas"/>
                          <a:cs typeface="Consolas"/>
                          <a:sym typeface="Consolas"/>
                        </a:rPr>
                        <a:t> </a:t>
                      </a:r>
                      <a:r>
                        <a:rPr lang="en" sz="900">
                          <a:solidFill>
                            <a:srgbClr val="C53929"/>
                          </a:solidFill>
                          <a:latin typeface="Consolas"/>
                          <a:ea typeface="Consolas"/>
                          <a:cs typeface="Consolas"/>
                          <a:sym typeface="Consolas"/>
                        </a:rPr>
                        <a:t>1</a:t>
                      </a:r>
                      <a:r>
                        <a:rPr lang="en" sz="900">
                          <a:solidFill>
                            <a:srgbClr val="616161"/>
                          </a:solidFill>
                          <a:latin typeface="Consolas"/>
                          <a:ea typeface="Consolas"/>
                          <a:cs typeface="Consolas"/>
                          <a:sym typeface="Consolas"/>
                        </a:rPr>
                        <a:t>),</a:t>
                      </a:r>
                      <a:r>
                        <a:rPr lang="en" sz="900">
                          <a:latin typeface="Consolas"/>
                          <a:ea typeface="Consolas"/>
                          <a:cs typeface="Consolas"/>
                          <a:sym typeface="Consolas"/>
                        </a:rPr>
                        <a:t> padding</a:t>
                      </a:r>
                      <a:r>
                        <a:rPr lang="en" sz="900">
                          <a:solidFill>
                            <a:srgbClr val="616161"/>
                          </a:solidFill>
                          <a:latin typeface="Consolas"/>
                          <a:ea typeface="Consolas"/>
                          <a:cs typeface="Consolas"/>
                          <a:sym typeface="Consolas"/>
                        </a:rPr>
                        <a:t>=</a:t>
                      </a:r>
                      <a:r>
                        <a:rPr lang="en" sz="900">
                          <a:solidFill>
                            <a:srgbClr val="0F9D58"/>
                          </a:solidFill>
                          <a:latin typeface="Consolas"/>
                          <a:ea typeface="Consolas"/>
                          <a:cs typeface="Consolas"/>
                          <a:sym typeface="Consolas"/>
                        </a:rPr>
                        <a:t>'same'</a:t>
                      </a:r>
                      <a:r>
                        <a:rPr lang="en" sz="900">
                          <a:solidFill>
                            <a:srgbClr val="616161"/>
                          </a:solidFill>
                          <a:latin typeface="Consolas"/>
                          <a:ea typeface="Consolas"/>
                          <a:cs typeface="Consolas"/>
                          <a:sym typeface="Consolas"/>
                        </a:rPr>
                        <a:t>)(</a:t>
                      </a:r>
                      <a:r>
                        <a:rPr lang="en" sz="900">
                          <a:latin typeface="Consolas"/>
                          <a:ea typeface="Consolas"/>
                          <a:cs typeface="Consolas"/>
                          <a:sym typeface="Consolas"/>
                        </a:rPr>
                        <a:t>x</a:t>
                      </a:r>
                      <a:r>
                        <a:rPr lang="en" sz="900">
                          <a:solidFill>
                            <a:srgbClr val="616161"/>
                          </a:solidFill>
                          <a:latin typeface="Consolas"/>
                          <a:ea typeface="Consolas"/>
                          <a:cs typeface="Consolas"/>
                          <a:sym typeface="Consolas"/>
                        </a:rPr>
                        <a:t>)</a:t>
                      </a:r>
                      <a:endParaRPr sz="900">
                        <a:latin typeface="Consolas"/>
                        <a:ea typeface="Consolas"/>
                        <a:cs typeface="Consolas"/>
                        <a:sym typeface="Consolas"/>
                      </a:endParaRPr>
                    </a:p>
                    <a:p>
                      <a:pPr indent="0" lvl="0" marL="0" rtl="0" algn="l">
                        <a:lnSpc>
                          <a:spcPct val="115000"/>
                        </a:lnSpc>
                        <a:spcBef>
                          <a:spcPts val="0"/>
                        </a:spcBef>
                        <a:spcAft>
                          <a:spcPts val="0"/>
                        </a:spcAft>
                        <a:buNone/>
                      </a:pPr>
                      <a:r>
                        <a:t/>
                      </a:r>
                      <a:endParaRPr sz="900">
                        <a:latin typeface="Consolas"/>
                        <a:ea typeface="Consolas"/>
                        <a:cs typeface="Consolas"/>
                        <a:sym typeface="Consolas"/>
                      </a:endParaRPr>
                    </a:p>
                    <a:p>
                      <a:pPr indent="0" lvl="0" marL="0" rtl="0" algn="l">
                        <a:lnSpc>
                          <a:spcPct val="115000"/>
                        </a:lnSpc>
                        <a:spcBef>
                          <a:spcPts val="0"/>
                        </a:spcBef>
                        <a:spcAft>
                          <a:spcPts val="0"/>
                        </a:spcAft>
                        <a:buNone/>
                      </a:pPr>
                      <a:r>
                        <a:rPr lang="en" sz="900">
                          <a:solidFill>
                            <a:srgbClr val="455A64"/>
                          </a:solidFill>
                          <a:latin typeface="Consolas"/>
                          <a:ea typeface="Consolas"/>
                          <a:cs typeface="Consolas"/>
                          <a:sym typeface="Consolas"/>
                        </a:rPr>
                        <a:t># next convolution layer</a:t>
                      </a:r>
                      <a:endParaRPr sz="900">
                        <a:latin typeface="Consolas"/>
                        <a:ea typeface="Consolas"/>
                        <a:cs typeface="Consolas"/>
                        <a:sym typeface="Consolas"/>
                      </a:endParaRPr>
                    </a:p>
                    <a:p>
                      <a:pPr indent="0" lvl="0" marL="0" rtl="0" algn="l">
                        <a:lnSpc>
                          <a:spcPct val="115000"/>
                        </a:lnSpc>
                        <a:spcBef>
                          <a:spcPts val="0"/>
                        </a:spcBef>
                        <a:spcAft>
                          <a:spcPts val="0"/>
                        </a:spcAft>
                        <a:buNone/>
                      </a:pPr>
                      <a:r>
                        <a:rPr lang="en" sz="900">
                          <a:latin typeface="Consolas"/>
                          <a:ea typeface="Consolas"/>
                          <a:cs typeface="Consolas"/>
                          <a:sym typeface="Consolas"/>
                        </a:rPr>
                        <a:t>x </a:t>
                      </a:r>
                      <a:r>
                        <a:rPr lang="en" sz="900">
                          <a:solidFill>
                            <a:srgbClr val="616161"/>
                          </a:solidFill>
                          <a:latin typeface="Consolas"/>
                          <a:ea typeface="Consolas"/>
                          <a:cs typeface="Consolas"/>
                          <a:sym typeface="Consolas"/>
                        </a:rPr>
                        <a:t>=</a:t>
                      </a:r>
                      <a:r>
                        <a:rPr lang="en" sz="900">
                          <a:latin typeface="Consolas"/>
                          <a:ea typeface="Consolas"/>
                          <a:cs typeface="Consolas"/>
                          <a:sym typeface="Consolas"/>
                        </a:rPr>
                        <a:t> layers</a:t>
                      </a:r>
                      <a:r>
                        <a:rPr lang="en" sz="900">
                          <a:solidFill>
                            <a:srgbClr val="616161"/>
                          </a:solidFill>
                          <a:latin typeface="Consolas"/>
                          <a:ea typeface="Consolas"/>
                          <a:cs typeface="Consolas"/>
                          <a:sym typeface="Consolas"/>
                        </a:rPr>
                        <a:t>.</a:t>
                      </a:r>
                      <a:r>
                        <a:rPr lang="en" sz="900">
                          <a:solidFill>
                            <a:srgbClr val="3367D6"/>
                          </a:solidFill>
                          <a:latin typeface="Consolas"/>
                          <a:ea typeface="Consolas"/>
                          <a:cs typeface="Consolas"/>
                          <a:sym typeface="Consolas"/>
                        </a:rPr>
                        <a:t>Conv2D</a:t>
                      </a:r>
                      <a:r>
                        <a:rPr lang="en" sz="900">
                          <a:solidFill>
                            <a:srgbClr val="616161"/>
                          </a:solidFill>
                          <a:latin typeface="Consolas"/>
                          <a:ea typeface="Consolas"/>
                          <a:cs typeface="Consolas"/>
                          <a:sym typeface="Consolas"/>
                        </a:rPr>
                        <a:t>(</a:t>
                      </a:r>
                      <a:r>
                        <a:rPr lang="en" sz="900">
                          <a:solidFill>
                            <a:srgbClr val="C53929"/>
                          </a:solidFill>
                          <a:latin typeface="Consolas"/>
                          <a:ea typeface="Consolas"/>
                          <a:cs typeface="Consolas"/>
                          <a:sym typeface="Consolas"/>
                        </a:rPr>
                        <a:t>192</a:t>
                      </a:r>
                      <a:r>
                        <a:rPr lang="en" sz="900">
                          <a:solidFill>
                            <a:srgbClr val="616161"/>
                          </a:solidFill>
                          <a:latin typeface="Consolas"/>
                          <a:ea typeface="Consolas"/>
                          <a:cs typeface="Consolas"/>
                          <a:sym typeface="Consolas"/>
                        </a:rPr>
                        <a:t>,</a:t>
                      </a:r>
                      <a:r>
                        <a:rPr lang="en" sz="900">
                          <a:latin typeface="Consolas"/>
                          <a:ea typeface="Consolas"/>
                          <a:cs typeface="Consolas"/>
                          <a:sym typeface="Consolas"/>
                        </a:rPr>
                        <a:t> </a:t>
                      </a:r>
                      <a:r>
                        <a:rPr lang="en" sz="900">
                          <a:solidFill>
                            <a:srgbClr val="616161"/>
                          </a:solidFill>
                          <a:latin typeface="Consolas"/>
                          <a:ea typeface="Consolas"/>
                          <a:cs typeface="Consolas"/>
                          <a:sym typeface="Consolas"/>
                        </a:rPr>
                        <a:t>(</a:t>
                      </a:r>
                      <a:r>
                        <a:rPr lang="en" sz="900">
                          <a:solidFill>
                            <a:srgbClr val="C53929"/>
                          </a:solidFill>
                          <a:latin typeface="Consolas"/>
                          <a:ea typeface="Consolas"/>
                          <a:cs typeface="Consolas"/>
                          <a:sym typeface="Consolas"/>
                        </a:rPr>
                        <a:t>3</a:t>
                      </a:r>
                      <a:r>
                        <a:rPr lang="en" sz="900">
                          <a:solidFill>
                            <a:srgbClr val="616161"/>
                          </a:solidFill>
                          <a:latin typeface="Consolas"/>
                          <a:ea typeface="Consolas"/>
                          <a:cs typeface="Consolas"/>
                          <a:sym typeface="Consolas"/>
                        </a:rPr>
                        <a:t>,</a:t>
                      </a:r>
                      <a:r>
                        <a:rPr lang="en" sz="900">
                          <a:latin typeface="Consolas"/>
                          <a:ea typeface="Consolas"/>
                          <a:cs typeface="Consolas"/>
                          <a:sym typeface="Consolas"/>
                        </a:rPr>
                        <a:t> </a:t>
                      </a:r>
                      <a:r>
                        <a:rPr lang="en" sz="900">
                          <a:solidFill>
                            <a:srgbClr val="C53929"/>
                          </a:solidFill>
                          <a:latin typeface="Consolas"/>
                          <a:ea typeface="Consolas"/>
                          <a:cs typeface="Consolas"/>
                          <a:sym typeface="Consolas"/>
                        </a:rPr>
                        <a:t>3</a:t>
                      </a:r>
                      <a:r>
                        <a:rPr lang="en" sz="900">
                          <a:solidFill>
                            <a:srgbClr val="616161"/>
                          </a:solidFill>
                          <a:latin typeface="Consolas"/>
                          <a:ea typeface="Consolas"/>
                          <a:cs typeface="Consolas"/>
                          <a:sym typeface="Consolas"/>
                        </a:rPr>
                        <a:t>),</a:t>
                      </a:r>
                      <a:r>
                        <a:rPr lang="en" sz="900">
                          <a:latin typeface="Consolas"/>
                          <a:ea typeface="Consolas"/>
                          <a:cs typeface="Consolas"/>
                          <a:sym typeface="Consolas"/>
                        </a:rPr>
                        <a:t> strides</a:t>
                      </a:r>
                      <a:r>
                        <a:rPr lang="en" sz="900">
                          <a:solidFill>
                            <a:srgbClr val="616161"/>
                          </a:solidFill>
                          <a:latin typeface="Consolas"/>
                          <a:ea typeface="Consolas"/>
                          <a:cs typeface="Consolas"/>
                          <a:sym typeface="Consolas"/>
                        </a:rPr>
                        <a:t>=(</a:t>
                      </a:r>
                      <a:r>
                        <a:rPr lang="en" sz="900">
                          <a:solidFill>
                            <a:srgbClr val="C53929"/>
                          </a:solidFill>
                          <a:latin typeface="Consolas"/>
                          <a:ea typeface="Consolas"/>
                          <a:cs typeface="Consolas"/>
                          <a:sym typeface="Consolas"/>
                        </a:rPr>
                        <a:t>1</a:t>
                      </a:r>
                      <a:r>
                        <a:rPr lang="en" sz="900">
                          <a:solidFill>
                            <a:srgbClr val="616161"/>
                          </a:solidFill>
                          <a:latin typeface="Consolas"/>
                          <a:ea typeface="Consolas"/>
                          <a:cs typeface="Consolas"/>
                          <a:sym typeface="Consolas"/>
                        </a:rPr>
                        <a:t>,</a:t>
                      </a:r>
                      <a:r>
                        <a:rPr lang="en" sz="900">
                          <a:latin typeface="Consolas"/>
                          <a:ea typeface="Consolas"/>
                          <a:cs typeface="Consolas"/>
                          <a:sym typeface="Consolas"/>
                        </a:rPr>
                        <a:t> </a:t>
                      </a:r>
                      <a:r>
                        <a:rPr lang="en" sz="900">
                          <a:solidFill>
                            <a:srgbClr val="C53929"/>
                          </a:solidFill>
                          <a:latin typeface="Consolas"/>
                          <a:ea typeface="Consolas"/>
                          <a:cs typeface="Consolas"/>
                          <a:sym typeface="Consolas"/>
                        </a:rPr>
                        <a:t>1</a:t>
                      </a:r>
                      <a:r>
                        <a:rPr lang="en" sz="900">
                          <a:solidFill>
                            <a:srgbClr val="616161"/>
                          </a:solidFill>
                          <a:latin typeface="Consolas"/>
                          <a:ea typeface="Consolas"/>
                          <a:cs typeface="Consolas"/>
                          <a:sym typeface="Consolas"/>
                        </a:rPr>
                        <a:t>),</a:t>
                      </a:r>
                      <a:r>
                        <a:rPr lang="en" sz="900">
                          <a:latin typeface="Consolas"/>
                          <a:ea typeface="Consolas"/>
                          <a:cs typeface="Consolas"/>
                          <a:sym typeface="Consolas"/>
                        </a:rPr>
                        <a:t> padding</a:t>
                      </a:r>
                      <a:r>
                        <a:rPr lang="en" sz="900">
                          <a:solidFill>
                            <a:srgbClr val="616161"/>
                          </a:solidFill>
                          <a:latin typeface="Consolas"/>
                          <a:ea typeface="Consolas"/>
                          <a:cs typeface="Consolas"/>
                          <a:sym typeface="Consolas"/>
                        </a:rPr>
                        <a:t>=</a:t>
                      </a:r>
                      <a:r>
                        <a:rPr lang="en" sz="900">
                          <a:solidFill>
                            <a:srgbClr val="0F9D58"/>
                          </a:solidFill>
                          <a:latin typeface="Consolas"/>
                          <a:ea typeface="Consolas"/>
                          <a:cs typeface="Consolas"/>
                          <a:sym typeface="Consolas"/>
                        </a:rPr>
                        <a:t>'same'</a:t>
                      </a:r>
                      <a:r>
                        <a:rPr lang="en" sz="900">
                          <a:solidFill>
                            <a:srgbClr val="616161"/>
                          </a:solidFill>
                          <a:latin typeface="Consolas"/>
                          <a:ea typeface="Consolas"/>
                          <a:cs typeface="Consolas"/>
                          <a:sym typeface="Consolas"/>
                        </a:rPr>
                        <a:t>)(</a:t>
                      </a:r>
                      <a:r>
                        <a:rPr lang="en" sz="900">
                          <a:latin typeface="Consolas"/>
                          <a:ea typeface="Consolas"/>
                          <a:cs typeface="Consolas"/>
                          <a:sym typeface="Consolas"/>
                        </a:rPr>
                        <a:t>x</a:t>
                      </a:r>
                      <a:r>
                        <a:rPr lang="en" sz="900">
                          <a:solidFill>
                            <a:srgbClr val="616161"/>
                          </a:solidFill>
                          <a:latin typeface="Consolas"/>
                          <a:ea typeface="Consolas"/>
                          <a:cs typeface="Consolas"/>
                          <a:sym typeface="Consolas"/>
                        </a:rPr>
                        <a:t>)</a:t>
                      </a:r>
                      <a:endParaRPr sz="900">
                        <a:latin typeface="Consolas"/>
                        <a:ea typeface="Consolas"/>
                        <a:cs typeface="Consolas"/>
                        <a:sym typeface="Consolas"/>
                      </a:endParaRPr>
                    </a:p>
                    <a:p>
                      <a:pPr indent="0" lvl="0" marL="0" rtl="0" algn="l">
                        <a:lnSpc>
                          <a:spcPct val="115000"/>
                        </a:lnSpc>
                        <a:spcBef>
                          <a:spcPts val="0"/>
                        </a:spcBef>
                        <a:spcAft>
                          <a:spcPts val="0"/>
                        </a:spcAft>
                        <a:buNone/>
                      </a:pPr>
                      <a:r>
                        <a:t/>
                      </a:r>
                      <a:endParaRPr sz="900">
                        <a:latin typeface="Consolas"/>
                        <a:ea typeface="Consolas"/>
                        <a:cs typeface="Consolas"/>
                        <a:sym typeface="Consolas"/>
                      </a:endParaRPr>
                    </a:p>
                    <a:p>
                      <a:pPr indent="0" lvl="0" marL="0" rtl="0" algn="l">
                        <a:lnSpc>
                          <a:spcPct val="115000"/>
                        </a:lnSpc>
                        <a:spcBef>
                          <a:spcPts val="0"/>
                        </a:spcBef>
                        <a:spcAft>
                          <a:spcPts val="0"/>
                        </a:spcAft>
                        <a:buNone/>
                      </a:pPr>
                      <a:r>
                        <a:rPr lang="en" sz="900">
                          <a:solidFill>
                            <a:srgbClr val="455A64"/>
                          </a:solidFill>
                          <a:latin typeface="Consolas"/>
                          <a:ea typeface="Consolas"/>
                          <a:cs typeface="Consolas"/>
                          <a:sym typeface="Consolas"/>
                        </a:rPr>
                        <a:t># strided convolution - feature map reduction</a:t>
                      </a:r>
                      <a:endParaRPr sz="900">
                        <a:latin typeface="Consolas"/>
                        <a:ea typeface="Consolas"/>
                        <a:cs typeface="Consolas"/>
                        <a:sym typeface="Consolas"/>
                      </a:endParaRPr>
                    </a:p>
                    <a:p>
                      <a:pPr indent="0" lvl="0" marL="0" rtl="0" algn="l">
                        <a:lnSpc>
                          <a:spcPct val="115000"/>
                        </a:lnSpc>
                        <a:spcBef>
                          <a:spcPts val="0"/>
                        </a:spcBef>
                        <a:spcAft>
                          <a:spcPts val="0"/>
                        </a:spcAft>
                        <a:buNone/>
                      </a:pPr>
                      <a:r>
                        <a:rPr lang="en" sz="900">
                          <a:latin typeface="Consolas"/>
                          <a:ea typeface="Consolas"/>
                          <a:cs typeface="Consolas"/>
                          <a:sym typeface="Consolas"/>
                        </a:rPr>
                        <a:t>x </a:t>
                      </a:r>
                      <a:r>
                        <a:rPr lang="en" sz="900">
                          <a:solidFill>
                            <a:srgbClr val="616161"/>
                          </a:solidFill>
                          <a:latin typeface="Consolas"/>
                          <a:ea typeface="Consolas"/>
                          <a:cs typeface="Consolas"/>
                          <a:sym typeface="Consolas"/>
                        </a:rPr>
                        <a:t>=</a:t>
                      </a:r>
                      <a:r>
                        <a:rPr lang="en" sz="900">
                          <a:latin typeface="Consolas"/>
                          <a:ea typeface="Consolas"/>
                          <a:cs typeface="Consolas"/>
                          <a:sym typeface="Consolas"/>
                        </a:rPr>
                        <a:t> layers</a:t>
                      </a:r>
                      <a:r>
                        <a:rPr lang="en" sz="900">
                          <a:solidFill>
                            <a:srgbClr val="616161"/>
                          </a:solidFill>
                          <a:latin typeface="Consolas"/>
                          <a:ea typeface="Consolas"/>
                          <a:cs typeface="Consolas"/>
                          <a:sym typeface="Consolas"/>
                        </a:rPr>
                        <a:t>.</a:t>
                      </a:r>
                      <a:r>
                        <a:rPr lang="en" sz="900">
                          <a:solidFill>
                            <a:srgbClr val="3367D6"/>
                          </a:solidFill>
                          <a:latin typeface="Consolas"/>
                          <a:ea typeface="Consolas"/>
                          <a:cs typeface="Consolas"/>
                          <a:sym typeface="Consolas"/>
                        </a:rPr>
                        <a:t>Conv2D</a:t>
                      </a:r>
                      <a:r>
                        <a:rPr lang="en" sz="900">
                          <a:solidFill>
                            <a:srgbClr val="616161"/>
                          </a:solidFill>
                          <a:latin typeface="Consolas"/>
                          <a:ea typeface="Consolas"/>
                          <a:cs typeface="Consolas"/>
                          <a:sym typeface="Consolas"/>
                        </a:rPr>
                        <a:t>(</a:t>
                      </a:r>
                      <a:r>
                        <a:rPr lang="en" sz="900">
                          <a:solidFill>
                            <a:srgbClr val="C53929"/>
                          </a:solidFill>
                          <a:latin typeface="Consolas"/>
                          <a:ea typeface="Consolas"/>
                          <a:cs typeface="Consolas"/>
                          <a:sym typeface="Consolas"/>
                        </a:rPr>
                        <a:t>256</a:t>
                      </a:r>
                      <a:r>
                        <a:rPr lang="en" sz="900">
                          <a:solidFill>
                            <a:srgbClr val="616161"/>
                          </a:solidFill>
                          <a:latin typeface="Consolas"/>
                          <a:ea typeface="Consolas"/>
                          <a:cs typeface="Consolas"/>
                          <a:sym typeface="Consolas"/>
                        </a:rPr>
                        <a:t>,</a:t>
                      </a:r>
                      <a:r>
                        <a:rPr lang="en" sz="900">
                          <a:latin typeface="Consolas"/>
                          <a:ea typeface="Consolas"/>
                          <a:cs typeface="Consolas"/>
                          <a:sym typeface="Consolas"/>
                        </a:rPr>
                        <a:t> </a:t>
                      </a:r>
                      <a:r>
                        <a:rPr lang="en" sz="900">
                          <a:solidFill>
                            <a:srgbClr val="616161"/>
                          </a:solidFill>
                          <a:latin typeface="Consolas"/>
                          <a:ea typeface="Consolas"/>
                          <a:cs typeface="Consolas"/>
                          <a:sym typeface="Consolas"/>
                        </a:rPr>
                        <a:t>(</a:t>
                      </a:r>
                      <a:r>
                        <a:rPr lang="en" sz="900">
                          <a:solidFill>
                            <a:srgbClr val="C53929"/>
                          </a:solidFill>
                          <a:latin typeface="Consolas"/>
                          <a:ea typeface="Consolas"/>
                          <a:cs typeface="Consolas"/>
                          <a:sym typeface="Consolas"/>
                        </a:rPr>
                        <a:t>3</a:t>
                      </a:r>
                      <a:r>
                        <a:rPr lang="en" sz="900">
                          <a:solidFill>
                            <a:srgbClr val="616161"/>
                          </a:solidFill>
                          <a:latin typeface="Consolas"/>
                          <a:ea typeface="Consolas"/>
                          <a:cs typeface="Consolas"/>
                          <a:sym typeface="Consolas"/>
                        </a:rPr>
                        <a:t>,</a:t>
                      </a:r>
                      <a:r>
                        <a:rPr lang="en" sz="900">
                          <a:latin typeface="Consolas"/>
                          <a:ea typeface="Consolas"/>
                          <a:cs typeface="Consolas"/>
                          <a:sym typeface="Consolas"/>
                        </a:rPr>
                        <a:t> </a:t>
                      </a:r>
                      <a:r>
                        <a:rPr lang="en" sz="900">
                          <a:solidFill>
                            <a:srgbClr val="C53929"/>
                          </a:solidFill>
                          <a:latin typeface="Consolas"/>
                          <a:ea typeface="Consolas"/>
                          <a:cs typeface="Consolas"/>
                          <a:sym typeface="Consolas"/>
                        </a:rPr>
                        <a:t>3</a:t>
                      </a:r>
                      <a:r>
                        <a:rPr lang="en" sz="900">
                          <a:solidFill>
                            <a:srgbClr val="616161"/>
                          </a:solidFill>
                          <a:latin typeface="Consolas"/>
                          <a:ea typeface="Consolas"/>
                          <a:cs typeface="Consolas"/>
                          <a:sym typeface="Consolas"/>
                        </a:rPr>
                        <a:t>),</a:t>
                      </a:r>
                      <a:r>
                        <a:rPr lang="en" sz="900">
                          <a:latin typeface="Consolas"/>
                          <a:ea typeface="Consolas"/>
                          <a:cs typeface="Consolas"/>
                          <a:sym typeface="Consolas"/>
                        </a:rPr>
                        <a:t> strides</a:t>
                      </a:r>
                      <a:r>
                        <a:rPr lang="en" sz="900">
                          <a:solidFill>
                            <a:srgbClr val="616161"/>
                          </a:solidFill>
                          <a:latin typeface="Consolas"/>
                          <a:ea typeface="Consolas"/>
                          <a:cs typeface="Consolas"/>
                          <a:sym typeface="Consolas"/>
                        </a:rPr>
                        <a:t>=(</a:t>
                      </a:r>
                      <a:r>
                        <a:rPr lang="en" sz="900">
                          <a:solidFill>
                            <a:srgbClr val="C53929"/>
                          </a:solidFill>
                          <a:latin typeface="Consolas"/>
                          <a:ea typeface="Consolas"/>
                          <a:cs typeface="Consolas"/>
                          <a:sym typeface="Consolas"/>
                        </a:rPr>
                        <a:t>2</a:t>
                      </a:r>
                      <a:r>
                        <a:rPr lang="en" sz="900">
                          <a:solidFill>
                            <a:srgbClr val="616161"/>
                          </a:solidFill>
                          <a:latin typeface="Consolas"/>
                          <a:ea typeface="Consolas"/>
                          <a:cs typeface="Consolas"/>
                          <a:sym typeface="Consolas"/>
                        </a:rPr>
                        <a:t>,</a:t>
                      </a:r>
                      <a:r>
                        <a:rPr lang="en" sz="900">
                          <a:latin typeface="Consolas"/>
                          <a:ea typeface="Consolas"/>
                          <a:cs typeface="Consolas"/>
                          <a:sym typeface="Consolas"/>
                        </a:rPr>
                        <a:t> </a:t>
                      </a:r>
                      <a:r>
                        <a:rPr lang="en" sz="900">
                          <a:solidFill>
                            <a:srgbClr val="C53929"/>
                          </a:solidFill>
                          <a:latin typeface="Consolas"/>
                          <a:ea typeface="Consolas"/>
                          <a:cs typeface="Consolas"/>
                          <a:sym typeface="Consolas"/>
                        </a:rPr>
                        <a:t>2</a:t>
                      </a:r>
                      <a:r>
                        <a:rPr lang="en" sz="900">
                          <a:solidFill>
                            <a:srgbClr val="616161"/>
                          </a:solidFill>
                          <a:latin typeface="Consolas"/>
                          <a:ea typeface="Consolas"/>
                          <a:cs typeface="Consolas"/>
                          <a:sym typeface="Consolas"/>
                        </a:rPr>
                        <a:t>),</a:t>
                      </a:r>
                      <a:r>
                        <a:rPr lang="en" sz="900">
                          <a:latin typeface="Consolas"/>
                          <a:ea typeface="Consolas"/>
                          <a:cs typeface="Consolas"/>
                          <a:sym typeface="Consolas"/>
                        </a:rPr>
                        <a:t> padding</a:t>
                      </a:r>
                      <a:r>
                        <a:rPr lang="en" sz="900">
                          <a:solidFill>
                            <a:srgbClr val="616161"/>
                          </a:solidFill>
                          <a:latin typeface="Consolas"/>
                          <a:ea typeface="Consolas"/>
                          <a:cs typeface="Consolas"/>
                          <a:sym typeface="Consolas"/>
                        </a:rPr>
                        <a:t>=</a:t>
                      </a:r>
                      <a:r>
                        <a:rPr lang="en" sz="900">
                          <a:solidFill>
                            <a:srgbClr val="0F9D58"/>
                          </a:solidFill>
                          <a:latin typeface="Consolas"/>
                          <a:ea typeface="Consolas"/>
                          <a:cs typeface="Consolas"/>
                          <a:sym typeface="Consolas"/>
                        </a:rPr>
                        <a:t>'same'</a:t>
                      </a:r>
                      <a:r>
                        <a:rPr lang="en" sz="900">
                          <a:solidFill>
                            <a:srgbClr val="616161"/>
                          </a:solidFill>
                          <a:latin typeface="Consolas"/>
                          <a:ea typeface="Consolas"/>
                          <a:cs typeface="Consolas"/>
                          <a:sym typeface="Consolas"/>
                        </a:rPr>
                        <a:t>)(</a:t>
                      </a:r>
                      <a:r>
                        <a:rPr lang="en" sz="900">
                          <a:latin typeface="Consolas"/>
                          <a:ea typeface="Consolas"/>
                          <a:cs typeface="Consolas"/>
                          <a:sym typeface="Consolas"/>
                        </a:rPr>
                        <a:t>x</a:t>
                      </a:r>
                      <a:r>
                        <a:rPr lang="en" sz="900">
                          <a:solidFill>
                            <a:srgbClr val="616161"/>
                          </a:solidFill>
                          <a:latin typeface="Consolas"/>
                          <a:ea typeface="Consolas"/>
                          <a:cs typeface="Consolas"/>
                          <a:sym typeface="Consolas"/>
                        </a:rPr>
                        <a:t>)</a:t>
                      </a:r>
                      <a:endParaRPr sz="900">
                        <a:solidFill>
                          <a:schemeClr val="dk1"/>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0" name="Shape 820"/>
        <p:cNvGrpSpPr/>
        <p:nvPr/>
      </p:nvGrpSpPr>
      <p:grpSpPr>
        <a:xfrm>
          <a:off x="0" y="0"/>
          <a:ext cx="0" cy="0"/>
          <a:chOff x="0" y="0"/>
          <a:chExt cx="0" cy="0"/>
        </a:xfrm>
      </p:grpSpPr>
      <p:sp>
        <p:nvSpPr>
          <p:cNvPr id="821" name="Google Shape;821;p109"/>
          <p:cNvSpPr txBox="1"/>
          <p:nvPr>
            <p:ph idx="1" type="subTitle"/>
          </p:nvPr>
        </p:nvSpPr>
        <p:spPr>
          <a:xfrm>
            <a:off x="8350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Wide CNN - Inception V4</a:t>
            </a:r>
            <a:endParaRPr>
              <a:solidFill>
                <a:srgbClr val="38761D"/>
              </a:solidFill>
            </a:endParaRPr>
          </a:p>
        </p:txBody>
      </p:sp>
      <p:pic>
        <p:nvPicPr>
          <p:cNvPr id="822" name="Google Shape;822;p109"/>
          <p:cNvPicPr preferRelativeResize="0"/>
          <p:nvPr/>
        </p:nvPicPr>
        <p:blipFill>
          <a:blip r:embed="rId3">
            <a:alphaModFix/>
          </a:blip>
          <a:stretch>
            <a:fillRect/>
          </a:stretch>
        </p:blipFill>
        <p:spPr>
          <a:xfrm>
            <a:off x="0" y="0"/>
            <a:ext cx="1466275" cy="730575"/>
          </a:xfrm>
          <a:prstGeom prst="rect">
            <a:avLst/>
          </a:prstGeom>
          <a:noFill/>
          <a:ln>
            <a:noFill/>
          </a:ln>
        </p:spPr>
      </p:pic>
      <p:sp>
        <p:nvSpPr>
          <p:cNvPr id="823" name="Google Shape;823;p109"/>
          <p:cNvSpPr txBox="1"/>
          <p:nvPr/>
        </p:nvSpPr>
        <p:spPr>
          <a:xfrm>
            <a:off x="423375"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Further </a:t>
            </a:r>
            <a:r>
              <a:rPr b="1" lang="en" sz="1200">
                <a:solidFill>
                  <a:schemeClr val="dk1"/>
                </a:solidFill>
              </a:rPr>
              <a:t>Stem Factorization</a:t>
            </a:r>
            <a:endParaRPr b="1"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The </a:t>
            </a:r>
            <a:r>
              <a:rPr b="1" lang="en" sz="1200">
                <a:solidFill>
                  <a:schemeClr val="dk1"/>
                </a:solidFill>
              </a:rPr>
              <a:t>Inception v4 </a:t>
            </a:r>
            <a:r>
              <a:rPr lang="en" sz="1200">
                <a:solidFill>
                  <a:schemeClr val="dk1"/>
                </a:solidFill>
              </a:rPr>
              <a:t>architecture made additional improvements to the stem convolution group to reduce computational complexity by introducing </a:t>
            </a:r>
            <a:r>
              <a:rPr b="1" lang="en" sz="1200">
                <a:solidFill>
                  <a:schemeClr val="dk1"/>
                </a:solidFill>
              </a:rPr>
              <a:t>reduction blocks</a:t>
            </a:r>
            <a:r>
              <a:rPr lang="en" sz="1200">
                <a:solidFill>
                  <a:schemeClr val="dk1"/>
                </a:solidFill>
              </a:rPr>
              <a:t> (which appear to be a variation of a residual block). In a reduction block, the input is branched and then merged with a concatenation operation.</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304800" lvl="0" marL="457200" rtl="0" algn="l">
              <a:lnSpc>
                <a:spcPct val="115000"/>
              </a:lnSpc>
              <a:spcBef>
                <a:spcPts val="0"/>
              </a:spcBef>
              <a:spcAft>
                <a:spcPts val="0"/>
              </a:spcAft>
              <a:buClr>
                <a:schemeClr val="dk1"/>
              </a:buClr>
              <a:buSzPts val="1200"/>
              <a:buAutoNum type="arabicPeriod"/>
            </a:pPr>
            <a:r>
              <a:rPr lang="en" sz="1200">
                <a:solidFill>
                  <a:schemeClr val="dk1"/>
                </a:solidFill>
              </a:rPr>
              <a:t>The max pooling layer is replaced with a reduction block.</a:t>
            </a:r>
            <a:endParaRPr sz="1200">
              <a:solidFill>
                <a:schemeClr val="dk1"/>
              </a:solidFill>
            </a:endParaRPr>
          </a:p>
          <a:p>
            <a:pPr indent="-304800" lvl="1" marL="914400" rtl="0" algn="l">
              <a:lnSpc>
                <a:spcPct val="115000"/>
              </a:lnSpc>
              <a:spcBef>
                <a:spcPts val="0"/>
              </a:spcBef>
              <a:spcAft>
                <a:spcPts val="0"/>
              </a:spcAft>
              <a:buClr>
                <a:schemeClr val="dk1"/>
              </a:buClr>
              <a:buSzPts val="1200"/>
              <a:buAutoNum type="alphaLcPeriod"/>
            </a:pPr>
            <a:r>
              <a:rPr lang="en" sz="1200">
                <a:solidFill>
                  <a:schemeClr val="dk1"/>
                </a:solidFill>
              </a:rPr>
              <a:t>A max pooling layer</a:t>
            </a:r>
            <a:endParaRPr sz="1200">
              <a:solidFill>
                <a:schemeClr val="dk1"/>
              </a:solidFill>
            </a:endParaRPr>
          </a:p>
          <a:p>
            <a:pPr indent="-304800" lvl="1" marL="914400" rtl="0" algn="l">
              <a:lnSpc>
                <a:spcPct val="115000"/>
              </a:lnSpc>
              <a:spcBef>
                <a:spcPts val="0"/>
              </a:spcBef>
              <a:spcAft>
                <a:spcPts val="0"/>
              </a:spcAft>
              <a:buClr>
                <a:schemeClr val="dk1"/>
              </a:buClr>
              <a:buSzPts val="1200"/>
              <a:buAutoNum type="alphaLcPeriod"/>
            </a:pPr>
            <a:r>
              <a:rPr lang="en" sz="1200">
                <a:solidFill>
                  <a:schemeClr val="dk1"/>
                </a:solidFill>
              </a:rPr>
              <a:t>A 3 x 3 strided convolution</a:t>
            </a:r>
            <a:endParaRPr sz="1200">
              <a:solidFill>
                <a:schemeClr val="dk1"/>
              </a:solidFill>
            </a:endParaRPr>
          </a:p>
          <a:p>
            <a:pPr indent="-304800" lvl="0" marL="457200" rtl="0" algn="l">
              <a:lnSpc>
                <a:spcPct val="115000"/>
              </a:lnSpc>
              <a:spcBef>
                <a:spcPts val="0"/>
              </a:spcBef>
              <a:spcAft>
                <a:spcPts val="0"/>
              </a:spcAft>
              <a:buClr>
                <a:schemeClr val="dk1"/>
              </a:buClr>
              <a:buSzPts val="1200"/>
              <a:buAutoNum type="arabicPeriod"/>
            </a:pPr>
            <a:r>
              <a:rPr lang="en" sz="1200">
                <a:solidFill>
                  <a:schemeClr val="dk1"/>
                </a:solidFill>
              </a:rPr>
              <a:t>The bottleneck and second convolution layer are replaced with a variation of a reduction block.</a:t>
            </a:r>
            <a:endParaRPr sz="1200">
              <a:solidFill>
                <a:schemeClr val="dk1"/>
              </a:solidFill>
            </a:endParaRPr>
          </a:p>
          <a:p>
            <a:pPr indent="-304800" lvl="1" marL="914400" rtl="0" algn="l">
              <a:lnSpc>
                <a:spcPct val="115000"/>
              </a:lnSpc>
              <a:spcBef>
                <a:spcPts val="0"/>
              </a:spcBef>
              <a:spcAft>
                <a:spcPts val="0"/>
              </a:spcAft>
              <a:buClr>
                <a:schemeClr val="dk1"/>
              </a:buClr>
              <a:buSzPts val="1200"/>
              <a:buAutoNum type="alphaLcPeriod"/>
            </a:pPr>
            <a:r>
              <a:rPr lang="en" sz="1200">
                <a:solidFill>
                  <a:schemeClr val="dk1"/>
                </a:solidFill>
              </a:rPr>
              <a:t>The bottleneck convolution is reduced from size (from 80 to 64) and stacked with a 3 x 3 convolution.</a:t>
            </a:r>
            <a:endParaRPr sz="1200">
              <a:solidFill>
                <a:schemeClr val="dk1"/>
              </a:solidFill>
            </a:endParaRPr>
          </a:p>
          <a:p>
            <a:pPr indent="-304800" lvl="1" marL="914400" rtl="0" algn="l">
              <a:lnSpc>
                <a:spcPct val="115000"/>
              </a:lnSpc>
              <a:spcBef>
                <a:spcPts val="0"/>
              </a:spcBef>
              <a:spcAft>
                <a:spcPts val="0"/>
              </a:spcAft>
              <a:buClr>
                <a:schemeClr val="dk1"/>
              </a:buClr>
              <a:buSzPts val="1200"/>
              <a:buAutoNum type="alphaLcPeriod"/>
            </a:pPr>
            <a:r>
              <a:rPr lang="en" sz="1200">
                <a:solidFill>
                  <a:schemeClr val="dk1"/>
                </a:solidFill>
              </a:rPr>
              <a:t>The second convolution layer is replaced with a stack of 1 x 1 bottleneck, a nx1 and 1xn pair and a 3 x 3 convolution.</a:t>
            </a:r>
            <a:endParaRPr sz="1200">
              <a:solidFill>
                <a:schemeClr val="dk1"/>
              </a:solidFill>
            </a:endParaRPr>
          </a:p>
          <a:p>
            <a:pPr indent="-304800" lvl="0" marL="457200" rtl="0" algn="l">
              <a:lnSpc>
                <a:spcPct val="115000"/>
              </a:lnSpc>
              <a:spcBef>
                <a:spcPts val="0"/>
              </a:spcBef>
              <a:spcAft>
                <a:spcPts val="0"/>
              </a:spcAft>
              <a:buClr>
                <a:schemeClr val="dk1"/>
              </a:buClr>
              <a:buSzPts val="1200"/>
              <a:buAutoNum type="arabicPeriod"/>
            </a:pPr>
            <a:r>
              <a:rPr lang="en" sz="1200">
                <a:solidFill>
                  <a:schemeClr val="dk1"/>
                </a:solidFill>
              </a:rPr>
              <a:t>The final strided convolution is replaced with a reduction block.</a:t>
            </a:r>
            <a:endParaRPr sz="1200">
              <a:solidFill>
                <a:schemeClr val="dk1"/>
              </a:solidFill>
            </a:endParaRPr>
          </a:p>
          <a:p>
            <a:pPr indent="-304800" lvl="1" marL="914400" rtl="0" algn="l">
              <a:lnSpc>
                <a:spcPct val="115000"/>
              </a:lnSpc>
              <a:spcBef>
                <a:spcPts val="0"/>
              </a:spcBef>
              <a:spcAft>
                <a:spcPts val="0"/>
              </a:spcAft>
              <a:buClr>
                <a:schemeClr val="dk1"/>
              </a:buClr>
              <a:buSzPts val="1200"/>
              <a:buAutoNum type="alphaLcPeriod"/>
            </a:pPr>
            <a:r>
              <a:rPr lang="en" sz="1200">
                <a:solidFill>
                  <a:schemeClr val="dk1"/>
                </a:solidFill>
              </a:rPr>
              <a:t>A max pooling layer</a:t>
            </a:r>
            <a:endParaRPr sz="1200">
              <a:solidFill>
                <a:schemeClr val="dk1"/>
              </a:solidFill>
            </a:endParaRPr>
          </a:p>
          <a:p>
            <a:pPr indent="-298450" lvl="1" marL="914400" rtl="0" algn="l">
              <a:lnSpc>
                <a:spcPct val="115000"/>
              </a:lnSpc>
              <a:spcBef>
                <a:spcPts val="0"/>
              </a:spcBef>
              <a:spcAft>
                <a:spcPts val="0"/>
              </a:spcAft>
              <a:buClr>
                <a:schemeClr val="dk1"/>
              </a:buClr>
              <a:buSzPts val="1100"/>
              <a:buAutoNum type="alphaLcPeriod"/>
            </a:pPr>
            <a:r>
              <a:rPr lang="en" sz="1100">
                <a:solidFill>
                  <a:schemeClr val="dk1"/>
                </a:solidFill>
              </a:rPr>
              <a:t>A 3 x 3 strided convolution</a:t>
            </a:r>
            <a:endParaRPr sz="1100">
              <a:solidFill>
                <a:schemeClr val="dk1"/>
              </a:solidFill>
            </a:endParaRPr>
          </a:p>
          <a:p>
            <a:pPr indent="0" lvl="0" marL="0" rtl="0" algn="ctr">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7" name="Shape 827"/>
        <p:cNvGrpSpPr/>
        <p:nvPr/>
      </p:nvGrpSpPr>
      <p:grpSpPr>
        <a:xfrm>
          <a:off x="0" y="0"/>
          <a:ext cx="0" cy="0"/>
          <a:chOff x="0" y="0"/>
          <a:chExt cx="0" cy="0"/>
        </a:xfrm>
      </p:grpSpPr>
      <p:sp>
        <p:nvSpPr>
          <p:cNvPr id="828" name="Google Shape;828;p110"/>
          <p:cNvSpPr txBox="1"/>
          <p:nvPr>
            <p:ph idx="1" type="subTitle"/>
          </p:nvPr>
        </p:nvSpPr>
        <p:spPr>
          <a:xfrm>
            <a:off x="8350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Wide CNN - Inception V4</a:t>
            </a:r>
            <a:endParaRPr>
              <a:solidFill>
                <a:srgbClr val="38761D"/>
              </a:solidFill>
            </a:endParaRPr>
          </a:p>
        </p:txBody>
      </p:sp>
      <p:pic>
        <p:nvPicPr>
          <p:cNvPr id="829" name="Google Shape;829;p110"/>
          <p:cNvPicPr preferRelativeResize="0"/>
          <p:nvPr/>
        </p:nvPicPr>
        <p:blipFill>
          <a:blip r:embed="rId3">
            <a:alphaModFix/>
          </a:blip>
          <a:stretch>
            <a:fillRect/>
          </a:stretch>
        </p:blipFill>
        <p:spPr>
          <a:xfrm>
            <a:off x="0" y="0"/>
            <a:ext cx="1466275" cy="730575"/>
          </a:xfrm>
          <a:prstGeom prst="rect">
            <a:avLst/>
          </a:prstGeom>
          <a:noFill/>
          <a:ln>
            <a:noFill/>
          </a:ln>
        </p:spPr>
      </p:pic>
      <p:sp>
        <p:nvSpPr>
          <p:cNvPr id="830" name="Google Shape;830;p110"/>
          <p:cNvSpPr txBox="1"/>
          <p:nvPr/>
        </p:nvSpPr>
        <p:spPr>
          <a:xfrm>
            <a:off x="423375"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Stem Architecture</a:t>
            </a:r>
            <a:endParaRPr i="1" sz="1100">
              <a:solidFill>
                <a:schemeClr val="dk1"/>
              </a:solidFill>
            </a:endParaRPr>
          </a:p>
          <a:p>
            <a:pPr indent="0" lvl="0" marL="0" rtl="0" algn="l">
              <a:lnSpc>
                <a:spcPct val="115000"/>
              </a:lnSpc>
              <a:spcBef>
                <a:spcPts val="0"/>
              </a:spcBef>
              <a:spcAft>
                <a:spcPts val="0"/>
              </a:spcAft>
              <a:buNone/>
            </a:pPr>
            <a:r>
              <a:t/>
            </a:r>
            <a:endParaRPr i="1"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A </a:t>
            </a:r>
            <a:r>
              <a:rPr lang="en" sz="1200">
                <a:solidFill>
                  <a:srgbClr val="0D904F"/>
                </a:solidFill>
                <a:latin typeface="Consolas"/>
                <a:ea typeface="Consolas"/>
                <a:cs typeface="Consolas"/>
                <a:sym typeface="Consolas"/>
              </a:rPr>
              <a:t>summary()</a:t>
            </a:r>
            <a:r>
              <a:rPr lang="en" sz="1200">
                <a:solidFill>
                  <a:schemeClr val="dk1"/>
                </a:solidFill>
              </a:rPr>
              <a:t> for the stem group shows 426K parameters to train with input (229, 229, 3) vs. the 614K for the Inception v3 stem group.</a:t>
            </a:r>
            <a:endParaRPr i="1" sz="12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pic>
        <p:nvPicPr>
          <p:cNvPr id="831" name="Google Shape;831;p110"/>
          <p:cNvPicPr preferRelativeResize="0"/>
          <p:nvPr/>
        </p:nvPicPr>
        <p:blipFill>
          <a:blip r:embed="rId4">
            <a:alphaModFix/>
          </a:blip>
          <a:stretch>
            <a:fillRect/>
          </a:stretch>
        </p:blipFill>
        <p:spPr>
          <a:xfrm>
            <a:off x="534437" y="2021000"/>
            <a:ext cx="8075125" cy="2678775"/>
          </a:xfrm>
          <a:prstGeom prst="rect">
            <a:avLst/>
          </a:prstGeom>
          <a:noFill/>
          <a:ln>
            <a:noFill/>
          </a:ln>
        </p:spPr>
      </p:pic>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5" name="Shape 835"/>
        <p:cNvGrpSpPr/>
        <p:nvPr/>
      </p:nvGrpSpPr>
      <p:grpSpPr>
        <a:xfrm>
          <a:off x="0" y="0"/>
          <a:ext cx="0" cy="0"/>
          <a:chOff x="0" y="0"/>
          <a:chExt cx="0" cy="0"/>
        </a:xfrm>
      </p:grpSpPr>
      <p:sp>
        <p:nvSpPr>
          <p:cNvPr id="836" name="Google Shape;836;p111"/>
          <p:cNvSpPr txBox="1"/>
          <p:nvPr>
            <p:ph idx="1" type="subTitle"/>
          </p:nvPr>
        </p:nvSpPr>
        <p:spPr>
          <a:xfrm>
            <a:off x="8350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Wide CNN - Inception V4</a:t>
            </a:r>
            <a:endParaRPr>
              <a:solidFill>
                <a:srgbClr val="38761D"/>
              </a:solidFill>
            </a:endParaRPr>
          </a:p>
        </p:txBody>
      </p:sp>
      <p:pic>
        <p:nvPicPr>
          <p:cNvPr id="837" name="Google Shape;837;p111"/>
          <p:cNvPicPr preferRelativeResize="0"/>
          <p:nvPr/>
        </p:nvPicPr>
        <p:blipFill>
          <a:blip r:embed="rId3">
            <a:alphaModFix/>
          </a:blip>
          <a:stretch>
            <a:fillRect/>
          </a:stretch>
        </p:blipFill>
        <p:spPr>
          <a:xfrm>
            <a:off x="0" y="0"/>
            <a:ext cx="1466275" cy="730575"/>
          </a:xfrm>
          <a:prstGeom prst="rect">
            <a:avLst/>
          </a:prstGeom>
          <a:noFill/>
          <a:ln>
            <a:noFill/>
          </a:ln>
        </p:spPr>
      </p:pic>
      <p:sp>
        <p:nvSpPr>
          <p:cNvPr id="838" name="Google Shape;838;p111"/>
          <p:cNvSpPr txBox="1"/>
          <p:nvPr/>
        </p:nvSpPr>
        <p:spPr>
          <a:xfrm>
            <a:off x="423375" y="730575"/>
            <a:ext cx="8430600" cy="4302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graphicFrame>
        <p:nvGraphicFramePr>
          <p:cNvPr id="839" name="Google Shape;839;p111"/>
          <p:cNvGraphicFramePr/>
          <p:nvPr/>
        </p:nvGraphicFramePr>
        <p:xfrm>
          <a:off x="663475" y="784175"/>
          <a:ext cx="3000000" cy="3000000"/>
        </p:xfrm>
        <a:graphic>
          <a:graphicData uri="http://schemas.openxmlformats.org/drawingml/2006/table">
            <a:tbl>
              <a:tblPr>
                <a:noFill/>
                <a:tableStyleId>{B919AB72-B1D8-40D2-A9E9-02AD8994AEB8}</a:tableStyleId>
              </a:tblPr>
              <a:tblGrid>
                <a:gridCol w="8104550"/>
              </a:tblGrid>
              <a:tr h="1229175">
                <a:tc>
                  <a:txBody>
                    <a:bodyPr>
                      <a:noAutofit/>
                    </a:bodyPr>
                    <a:lstStyle/>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Inception v4 stem, 7 x 7 is replaced by a stack of 3 x 3 convolutions.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x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Conv2D</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strides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padding</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'same'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inputs</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x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Conv2D</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strides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padding</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'same'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x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Conv2D</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64</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strides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padding</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'same'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max pooling is replaced by reduction block of max pooling and strided convolution</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bpool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MaxPooling2D</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strides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padding</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'same'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b3x3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Conv2D</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96</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strides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padding</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'same'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x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concatenate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bpool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b3x3</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bottleneck and 3x3 convolution replaced by reduction block</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bnxn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Conv2D</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64</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strides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padding</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'same'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bnxn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Conv2D</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64</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7</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strides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padding</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'same'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bnxn</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bnxn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Conv2D</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64</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7</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strides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padding</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'same'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bnxn</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bnxn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Conv2D</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96</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strides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padding</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'same'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bnxn</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b3x3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Conv2D</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64</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strides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padding</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'same'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bnxn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Conv2D</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96</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strides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padding</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'same'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b3x3</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x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concatenate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bnxn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b3x3</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3x3 strided convolution replaced by reduction block</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bpool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MaxPooling2D</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strides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padding</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'same'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b3x3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Conv2D</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192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strides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padding</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'same'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x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concatenate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bpool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b3x3</a:t>
                      </a:r>
                      <a:r>
                        <a:rPr lang="en" sz="1000">
                          <a:solidFill>
                            <a:srgbClr val="616161"/>
                          </a:solidFill>
                          <a:latin typeface="Consolas"/>
                          <a:ea typeface="Consolas"/>
                          <a:cs typeface="Consolas"/>
                          <a:sym typeface="Consolas"/>
                        </a:rPr>
                        <a:t>])</a:t>
                      </a:r>
                      <a:endParaRPr sz="900">
                        <a:solidFill>
                          <a:srgbClr val="455A64"/>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